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embeddings/oleObject3.bin" ContentType="application/vnd.openxmlformats-officedocument.oleObject"/>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5"/>
  </p:notesMasterIdLst>
  <p:sldIdLst>
    <p:sldId id="262" r:id="rId3"/>
    <p:sldId id="388" r:id="rId4"/>
    <p:sldId id="264" r:id="rId5"/>
    <p:sldId id="267" r:id="rId6"/>
    <p:sldId id="269" r:id="rId7"/>
    <p:sldId id="271" r:id="rId8"/>
    <p:sldId id="272" r:id="rId9"/>
    <p:sldId id="273" r:id="rId10"/>
    <p:sldId id="274" r:id="rId11"/>
    <p:sldId id="275" r:id="rId12"/>
    <p:sldId id="276" r:id="rId13"/>
    <p:sldId id="277" r:id="rId14"/>
    <p:sldId id="278" r:id="rId15"/>
    <p:sldId id="279" r:id="rId16"/>
    <p:sldId id="280" r:id="rId17"/>
    <p:sldId id="282" r:id="rId18"/>
    <p:sldId id="283" r:id="rId19"/>
    <p:sldId id="285" r:id="rId20"/>
    <p:sldId id="286" r:id="rId21"/>
    <p:sldId id="287" r:id="rId22"/>
    <p:sldId id="288" r:id="rId23"/>
    <p:sldId id="374" r:id="rId24"/>
    <p:sldId id="291" r:id="rId25"/>
    <p:sldId id="292" r:id="rId26"/>
    <p:sldId id="293" r:id="rId27"/>
    <p:sldId id="371" r:id="rId28"/>
    <p:sldId id="294" r:id="rId29"/>
    <p:sldId id="295" r:id="rId30"/>
    <p:sldId id="359" r:id="rId31"/>
    <p:sldId id="296" r:id="rId32"/>
    <p:sldId id="297" r:id="rId33"/>
    <p:sldId id="298" r:id="rId34"/>
    <p:sldId id="299" r:id="rId35"/>
    <p:sldId id="300" r:id="rId36"/>
    <p:sldId id="301" r:id="rId37"/>
    <p:sldId id="357" r:id="rId38"/>
    <p:sldId id="358" r:id="rId39"/>
    <p:sldId id="372" r:id="rId40"/>
    <p:sldId id="373" r:id="rId41"/>
    <p:sldId id="375" r:id="rId42"/>
    <p:sldId id="376" r:id="rId43"/>
    <p:sldId id="382" r:id="rId44"/>
    <p:sldId id="381" r:id="rId45"/>
    <p:sldId id="377" r:id="rId46"/>
    <p:sldId id="385" r:id="rId47"/>
    <p:sldId id="387" r:id="rId48"/>
    <p:sldId id="360" r:id="rId49"/>
    <p:sldId id="361" r:id="rId50"/>
    <p:sldId id="362" r:id="rId51"/>
    <p:sldId id="363" r:id="rId52"/>
    <p:sldId id="364" r:id="rId53"/>
    <p:sldId id="365" r:id="rId54"/>
    <p:sldId id="366" r:id="rId55"/>
    <p:sldId id="367" r:id="rId56"/>
    <p:sldId id="368" r:id="rId57"/>
    <p:sldId id="369" r:id="rId58"/>
    <p:sldId id="370" r:id="rId59"/>
    <p:sldId id="353" r:id="rId60"/>
    <p:sldId id="354" r:id="rId61"/>
    <p:sldId id="355" r:id="rId62"/>
    <p:sldId id="356" r:id="rId63"/>
    <p:sldId id="261" r:id="rId64"/>
  </p:sldIdLst>
  <p:sldSz cx="9144000" cy="5143500" type="screen16x9"/>
  <p:notesSz cx="6858000" cy="9144000"/>
  <p:defaultTextStyle>
    <a:defPPr>
      <a:defRPr lang="zh-CN"/>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6" algn="l" defTabSz="914365" rtl="0" eaLnBrk="1" latinLnBrk="0" hangingPunct="1">
      <a:defRPr sz="1800" kern="1200">
        <a:solidFill>
          <a:schemeClr val="tx1"/>
        </a:solidFill>
        <a:latin typeface="+mn-lt"/>
        <a:ea typeface="+mn-ea"/>
        <a:cs typeface="+mn-cs"/>
      </a:defRPr>
    </a:lvl4pPr>
    <a:lvl5pPr marL="1828729" algn="l" defTabSz="914365" rtl="0" eaLnBrk="1" latinLnBrk="0" hangingPunct="1">
      <a:defRPr sz="1800" kern="1200">
        <a:solidFill>
          <a:schemeClr val="tx1"/>
        </a:solidFill>
        <a:latin typeface="+mn-lt"/>
        <a:ea typeface="+mn-ea"/>
        <a:cs typeface="+mn-cs"/>
      </a:defRPr>
    </a:lvl5pPr>
    <a:lvl6pPr marL="2285911"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6" algn="l" defTabSz="914365" rtl="0" eaLnBrk="1" latinLnBrk="0" hangingPunct="1">
      <a:defRPr sz="1800" kern="1200">
        <a:solidFill>
          <a:schemeClr val="tx1"/>
        </a:solidFill>
        <a:latin typeface="+mn-lt"/>
        <a:ea typeface="+mn-ea"/>
        <a:cs typeface="+mn-cs"/>
      </a:defRPr>
    </a:lvl8pPr>
    <a:lvl9pPr marL="3657458" algn="l" defTabSz="9143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C219"/>
    <a:srgbClr val="EBE74A"/>
    <a:srgbClr val="EBC40C"/>
    <a:srgbClr val="EE9D64"/>
    <a:srgbClr val="EBA453"/>
    <a:srgbClr val="EE9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576"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5C1AC2-7098-874F-AE9A-C7CDBB2A0B7F}" type="datetimeFigureOut">
              <a:rPr kumimoji="1" lang="zh-CN" altLang="en-US" smtClean="0"/>
              <a:t>16/4/27</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C54F4-7FA4-6848-A4EC-E276513E7DF2}" type="slidenum">
              <a:rPr kumimoji="1" lang="zh-CN" altLang="en-US" smtClean="0"/>
              <a:t>‹#›</a:t>
            </a:fld>
            <a:endParaRPr kumimoji="1" lang="zh-CN" altLang="en-US"/>
          </a:p>
        </p:txBody>
      </p:sp>
    </p:spTree>
    <p:extLst>
      <p:ext uri="{BB962C8B-B14F-4D97-AF65-F5344CB8AC3E}">
        <p14:creationId xmlns:p14="http://schemas.microsoft.com/office/powerpoint/2010/main" val="13497713"/>
      </p:ext>
    </p:extLst>
  </p:cSld>
  <p:clrMap bg1="lt1" tx1="dk1" bg2="lt2" tx2="dk2" accent1="accent1" accent2="accent2" accent3="accent3" accent4="accent4" accent5="accent5" accent6="accent6" hlink="hlink" folHlink="folHlink"/>
  <p:notesStyle>
    <a:lvl1pPr marL="0" algn="l" defTabSz="457182" rtl="0" eaLnBrk="1" latinLnBrk="0" hangingPunct="1">
      <a:defRPr sz="1200" kern="1200">
        <a:solidFill>
          <a:schemeClr val="tx1"/>
        </a:solidFill>
        <a:latin typeface="+mn-lt"/>
        <a:ea typeface="+mn-ea"/>
        <a:cs typeface="+mn-cs"/>
      </a:defRPr>
    </a:lvl1pPr>
    <a:lvl2pPr marL="457182" algn="l" defTabSz="457182" rtl="0" eaLnBrk="1" latinLnBrk="0" hangingPunct="1">
      <a:defRPr sz="1200" kern="1200">
        <a:solidFill>
          <a:schemeClr val="tx1"/>
        </a:solidFill>
        <a:latin typeface="+mn-lt"/>
        <a:ea typeface="+mn-ea"/>
        <a:cs typeface="+mn-cs"/>
      </a:defRPr>
    </a:lvl2pPr>
    <a:lvl3pPr marL="914365" algn="l" defTabSz="457182" rtl="0" eaLnBrk="1" latinLnBrk="0" hangingPunct="1">
      <a:defRPr sz="1200" kern="1200">
        <a:solidFill>
          <a:schemeClr val="tx1"/>
        </a:solidFill>
        <a:latin typeface="+mn-lt"/>
        <a:ea typeface="+mn-ea"/>
        <a:cs typeface="+mn-cs"/>
      </a:defRPr>
    </a:lvl3pPr>
    <a:lvl4pPr marL="1371546" algn="l" defTabSz="457182" rtl="0" eaLnBrk="1" latinLnBrk="0" hangingPunct="1">
      <a:defRPr sz="1200" kern="1200">
        <a:solidFill>
          <a:schemeClr val="tx1"/>
        </a:solidFill>
        <a:latin typeface="+mn-lt"/>
        <a:ea typeface="+mn-ea"/>
        <a:cs typeface="+mn-cs"/>
      </a:defRPr>
    </a:lvl4pPr>
    <a:lvl5pPr marL="1828729" algn="l" defTabSz="457182" rtl="0" eaLnBrk="1" latinLnBrk="0" hangingPunct="1">
      <a:defRPr sz="1200" kern="1200">
        <a:solidFill>
          <a:schemeClr val="tx1"/>
        </a:solidFill>
        <a:latin typeface="+mn-lt"/>
        <a:ea typeface="+mn-ea"/>
        <a:cs typeface="+mn-cs"/>
      </a:defRPr>
    </a:lvl5pPr>
    <a:lvl6pPr marL="2285911" algn="l" defTabSz="457182" rtl="0" eaLnBrk="1" latinLnBrk="0" hangingPunct="1">
      <a:defRPr sz="1200" kern="1200">
        <a:solidFill>
          <a:schemeClr val="tx1"/>
        </a:solidFill>
        <a:latin typeface="+mn-lt"/>
        <a:ea typeface="+mn-ea"/>
        <a:cs typeface="+mn-cs"/>
      </a:defRPr>
    </a:lvl6pPr>
    <a:lvl7pPr marL="2743094" algn="l" defTabSz="457182" rtl="0" eaLnBrk="1" latinLnBrk="0" hangingPunct="1">
      <a:defRPr sz="1200" kern="1200">
        <a:solidFill>
          <a:schemeClr val="tx1"/>
        </a:solidFill>
        <a:latin typeface="+mn-lt"/>
        <a:ea typeface="+mn-ea"/>
        <a:cs typeface="+mn-cs"/>
      </a:defRPr>
    </a:lvl7pPr>
    <a:lvl8pPr marL="3200276" algn="l" defTabSz="457182" rtl="0" eaLnBrk="1" latinLnBrk="0" hangingPunct="1">
      <a:defRPr sz="1200" kern="1200">
        <a:solidFill>
          <a:schemeClr val="tx1"/>
        </a:solidFill>
        <a:latin typeface="+mn-lt"/>
        <a:ea typeface="+mn-ea"/>
        <a:cs typeface="+mn-cs"/>
      </a:defRPr>
    </a:lvl8pPr>
    <a:lvl9pPr marL="3657458" algn="l" defTabSz="4571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11C3C65-3CA4-41AC-A99D-11A04C50AD56}" type="slidenum">
              <a:rPr lang="zh-CN" altLang="en-US" smtClean="0"/>
              <a:pPr/>
              <a:t>12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E3BA8F6-80F9-4E54-969D-EBEBCAD5271B}" type="slidenum">
              <a:rPr lang="en-US" altLang="zh-CN" smtClean="0">
                <a:latin typeface="Arial" pitchFamily="34" charset="0"/>
              </a:rPr>
              <a:pPr/>
              <a:t>35</a:t>
            </a:fld>
            <a:endParaRPr lang="en-US" altLang="zh-CN" smtClean="0">
              <a:latin typeface="Arial" pitchFamily="34" charset="0"/>
            </a:endParaRPr>
          </a:p>
        </p:txBody>
      </p:sp>
      <p:sp>
        <p:nvSpPr>
          <p:cNvPr id="1372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a:lstStyle/>
          <a:p>
            <a:endParaRPr lang="zh-CN" altLang="zh-CN"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290513" y="382588"/>
            <a:ext cx="7443788" cy="4187825"/>
          </a:xfrm>
        </p:spPr>
      </p:sp>
      <p:sp>
        <p:nvSpPr>
          <p:cNvPr id="83971" name="Rectangle 3"/>
          <p:cNvSpPr>
            <a:spLocks noGrp="1" noChangeArrowheads="1"/>
          </p:cNvSpPr>
          <p:nvPr>
            <p:ph type="body" idx="1"/>
          </p:nvPr>
        </p:nvSpPr>
        <p:spPr>
          <a:xfrm>
            <a:off x="461965" y="4918075"/>
            <a:ext cx="5722937" cy="3538538"/>
          </a:xfrm>
          <a:noFill/>
          <a:ln/>
        </p:spPr>
        <p:txBody>
          <a:bodyPr/>
          <a:lstStyle/>
          <a:p>
            <a:r>
              <a:rPr lang="en-US" altLang="zh-CN" smtClean="0"/>
              <a:t>APQP </a:t>
            </a:r>
            <a:r>
              <a:rPr lang="zh-CN" smtClean="0"/>
              <a:t>汽车行业会很关心。</a:t>
            </a:r>
            <a:endParaRPr lang="en-US" smtClean="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83D39C2-6035-4984-8993-08D3E5D53AB7}" type="slidenum">
              <a:rPr lang="zh-CN" altLang="en-US" smtClean="0"/>
              <a:pPr>
                <a:defRPr/>
              </a:pPr>
              <a:t>48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11C3C65-3CA4-41AC-A99D-11A04C50AD56}" type="slidenum">
              <a:rPr lang="zh-CN" altLang="en-US" smtClean="0"/>
              <a:pPr/>
              <a:t>52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CCA1214-3530-4D66-AE63-C06A13EA22CD}" type="slidenum">
              <a:rPr lang="en-US" altLang="zh-CN" smtClean="0">
                <a:latin typeface="Arial" charset="0"/>
              </a:rPr>
              <a:pPr/>
              <a:t>16</a:t>
            </a:fld>
            <a:endParaRPr lang="en-US" altLang="zh-CN" smtClean="0">
              <a:latin typeface="Arial" charset="0"/>
            </a:endParaRPr>
          </a:p>
        </p:txBody>
      </p:sp>
      <p:sp>
        <p:nvSpPr>
          <p:cNvPr id="86019" name="Rectangle 2"/>
          <p:cNvSpPr>
            <a:spLocks noGrp="1" noRot="1" noChangeAspect="1" noChangeArrowheads="1" noTextEdit="1"/>
          </p:cNvSpPr>
          <p:nvPr>
            <p:ph type="sldImg"/>
          </p:nvPr>
        </p:nvSpPr>
        <p:spPr>
          <a:xfrm>
            <a:off x="381000" y="685800"/>
            <a:ext cx="6096000" cy="3429000"/>
          </a:xfrm>
          <a:solidFill>
            <a:srgbClr val="FFFFFF"/>
          </a:solidFill>
          <a:ln>
            <a:solidFill>
              <a:srgbClr val="000000"/>
            </a:solidFill>
          </a:ln>
        </p:spPr>
      </p:sp>
      <p:sp>
        <p:nvSpPr>
          <p:cNvPr id="86020" name="Rectangle 3"/>
          <p:cNvSpPr>
            <a:spLocks noGrp="1" noChangeArrowheads="1"/>
          </p:cNvSpPr>
          <p:nvPr>
            <p:ph type="body" idx="1"/>
          </p:nvPr>
        </p:nvSpPr>
        <p:spPr>
          <a:xfrm>
            <a:off x="914403" y="4343400"/>
            <a:ext cx="5029200" cy="4114800"/>
          </a:xfrm>
          <a:solidFill>
            <a:srgbClr val="FFFFFF"/>
          </a:solidFill>
          <a:ln>
            <a:solidFill>
              <a:srgbClr val="000000"/>
            </a:solidFill>
          </a:ln>
        </p:spPr>
        <p:txBody>
          <a:bodyPr/>
          <a:lstStyle/>
          <a:p>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xfrm>
            <a:off x="381000" y="685800"/>
            <a:ext cx="6096000" cy="3429000"/>
          </a:xfrm>
        </p:spPr>
      </p:sp>
      <p:sp>
        <p:nvSpPr>
          <p:cNvPr id="88067" name="备注占位符 2"/>
          <p:cNvSpPr>
            <a:spLocks noGrp="1"/>
          </p:cNvSpPr>
          <p:nvPr>
            <p:ph type="body" idx="1"/>
          </p:nvPr>
        </p:nvSpPr>
        <p:spPr>
          <a:noFill/>
          <a:ln w="9525"/>
        </p:spPr>
        <p:txBody>
          <a:bodyPr/>
          <a:lstStyle/>
          <a:p>
            <a:r>
              <a:rPr lang="zh-CN" altLang="en-US" smtClean="0"/>
              <a:t>人的长寿与企业的基业长青</a:t>
            </a:r>
          </a:p>
        </p:txBody>
      </p:sp>
      <p:sp>
        <p:nvSpPr>
          <p:cNvPr id="88068" name="灯片编号占位符 3"/>
          <p:cNvSpPr>
            <a:spLocks noGrp="1"/>
          </p:cNvSpPr>
          <p:nvPr>
            <p:ph type="sldNum" sz="quarter" idx="5"/>
          </p:nvPr>
        </p:nvSpPr>
        <p:spPr>
          <a:noFill/>
        </p:spPr>
        <p:txBody>
          <a:bodyPr/>
          <a:lstStyle/>
          <a:p>
            <a:fld id="{A2A6C146-21F5-491C-8672-7307A6DD0546}" type="slidenum">
              <a:rPr lang="en-US" altLang="zh-CN" smtClean="0">
                <a:latin typeface="Arial" charset="0"/>
              </a:rPr>
              <a:pPr/>
              <a:t>17</a:t>
            </a:fld>
            <a:endParaRPr lang="zh-CN" altLang="zh-CN"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77825" y="684213"/>
            <a:ext cx="6097588" cy="3429000"/>
          </a:xfrm>
        </p:spPr>
      </p:sp>
      <p:sp>
        <p:nvSpPr>
          <p:cNvPr id="81923" name="Rectangle 3"/>
          <p:cNvSpPr>
            <a:spLocks noGrp="1" noChangeArrowheads="1"/>
          </p:cNvSpPr>
          <p:nvPr>
            <p:ph type="body" idx="1"/>
          </p:nvPr>
        </p:nvSpPr>
        <p:spPr>
          <a:xfrm>
            <a:off x="684213" y="4341813"/>
            <a:ext cx="5486400" cy="4114800"/>
          </a:xfrm>
          <a:noFill/>
          <a:ln/>
        </p:spPr>
        <p:txBody>
          <a:bodyPr/>
          <a:lstStyle/>
          <a:p>
            <a:r>
              <a:rPr lang="zh-CN" altLang="en-US" dirty="0" smtClean="0"/>
              <a:t>用友优普可从产品设计、生产、营销到供应链提供全面信息化解决方案。</a:t>
            </a:r>
            <a:endParaRPr lang="zh-CN" dirty="0" smtClean="0"/>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82AACF0-5E0C-4B6B-AB08-996D9C702212}" type="slidenum">
              <a:rPr lang="en-US" altLang="zh-CN" smtClean="0">
                <a:latin typeface="Arial" pitchFamily="34" charset="0"/>
              </a:rPr>
              <a:pPr/>
              <a:t>20</a:t>
            </a:fld>
            <a:endParaRPr lang="en-US" altLang="zh-CN" smtClean="0">
              <a:latin typeface="Arial" pitchFamily="34" charset="0"/>
            </a:endParaRPr>
          </a:p>
        </p:txBody>
      </p:sp>
      <p:sp>
        <p:nvSpPr>
          <p:cNvPr id="1331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a:lstStyle/>
          <a:p>
            <a:r>
              <a:rPr lang="zh-CN" altLang="en-US" smtClean="0"/>
              <a:t>灰色阴影衬托衬托的模块</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4E1F410-4950-45B2-B51A-3DC360F6FC4C}" type="slidenum">
              <a:rPr lang="en-US" altLang="zh-CN" smtClean="0">
                <a:latin typeface="Arial" pitchFamily="34" charset="0"/>
              </a:rPr>
              <a:pPr/>
              <a:t>21</a:t>
            </a:fld>
            <a:endParaRPr lang="en-US" altLang="zh-CN" smtClean="0">
              <a:latin typeface="Arial" pitchFamily="34" charset="0"/>
            </a:endParaRPr>
          </a:p>
        </p:txBody>
      </p:sp>
      <p:sp>
        <p:nvSpPr>
          <p:cNvPr id="1341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a:lstStyle/>
          <a:p>
            <a:endParaRPr lang="zh-CN"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xfrm>
            <a:off x="381000" y="685800"/>
            <a:ext cx="6096000" cy="3429000"/>
          </a:xfrm>
        </p:spPr>
      </p:sp>
      <p:sp>
        <p:nvSpPr>
          <p:cNvPr id="89091" name="备注占位符 2"/>
          <p:cNvSpPr>
            <a:spLocks noGrp="1"/>
          </p:cNvSpPr>
          <p:nvPr>
            <p:ph type="body" idx="1"/>
          </p:nvPr>
        </p:nvSpPr>
        <p:spPr>
          <a:noFill/>
          <a:ln w="9525"/>
        </p:spPr>
        <p:txBody>
          <a:bodyPr/>
          <a:lstStyle/>
          <a:p>
            <a:endParaRPr lang="zh-CN" altLang="en-US" smtClean="0"/>
          </a:p>
        </p:txBody>
      </p:sp>
      <p:sp>
        <p:nvSpPr>
          <p:cNvPr id="89092" name="灯片编号占位符 3"/>
          <p:cNvSpPr>
            <a:spLocks noGrp="1"/>
          </p:cNvSpPr>
          <p:nvPr>
            <p:ph type="sldNum" sz="quarter" idx="5"/>
          </p:nvPr>
        </p:nvSpPr>
        <p:spPr>
          <a:noFill/>
        </p:spPr>
        <p:txBody>
          <a:bodyPr/>
          <a:lstStyle/>
          <a:p>
            <a:fld id="{5153CA4F-BC97-487D-B9EF-B2D16CD41A5C}" type="slidenum">
              <a:rPr lang="en-US" altLang="zh-CN" smtClean="0"/>
              <a:pPr/>
              <a:t>25</a:t>
            </a:fld>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突出新品品种多是产生问题的核心原因</a:t>
            </a:r>
            <a:endParaRPr lang="en-US" altLang="zh-CN" dirty="0" smtClean="0"/>
          </a:p>
          <a:p>
            <a:r>
              <a:rPr lang="en-US" altLang="zh-CN" dirty="0" smtClean="0"/>
              <a:t>2、</a:t>
            </a:r>
            <a:r>
              <a:rPr lang="zh-CN" altLang="en-US" dirty="0" smtClean="0"/>
              <a:t>新品和批产使用不同生产线解决不了问题</a:t>
            </a:r>
            <a:endParaRPr lang="zh-CN" altLang="en-US" dirty="0"/>
          </a:p>
        </p:txBody>
      </p:sp>
      <p:sp>
        <p:nvSpPr>
          <p:cNvPr id="4" name="灯片编号占位符 3"/>
          <p:cNvSpPr>
            <a:spLocks noGrp="1"/>
          </p:cNvSpPr>
          <p:nvPr>
            <p:ph type="sldNum" sz="quarter" idx="10"/>
          </p:nvPr>
        </p:nvSpPr>
        <p:spPr/>
        <p:txBody>
          <a:bodyPr/>
          <a:lstStyle/>
          <a:p>
            <a:pPr>
              <a:defRPr/>
            </a:pPr>
            <a:fld id="{41FFFFBE-76FB-438F-8E58-CB944480E1B8}" type="slidenum">
              <a:rPr lang="zh-CN" altLang="en-US" smtClean="0"/>
              <a:pPr>
                <a:defRPr/>
              </a:pPr>
              <a:t>30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483820-AA36-417E-A288-AFC01E846D81}" type="slidenum">
              <a:rPr lang="en-US" altLang="zh-CN" smtClean="0">
                <a:latin typeface="Arial" pitchFamily="34" charset="0"/>
              </a:rPr>
              <a:pPr/>
              <a:t>32</a:t>
            </a:fld>
            <a:endParaRPr lang="en-US" altLang="zh-CN" smtClean="0">
              <a:latin typeface="Arial" pitchFamily="34" charset="0"/>
            </a:endParaRPr>
          </a:p>
        </p:txBody>
      </p:sp>
      <p:sp>
        <p:nvSpPr>
          <p:cNvPr id="1361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a:lstStyle/>
          <a:p>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jpe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lIns="91436" tIns="45718" rIns="91436" bIns="4571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4767264"/>
            <a:ext cx="2133600" cy="273844"/>
          </a:xfrm>
          <a:prstGeom prst="rect">
            <a:avLst/>
          </a:prstGeom>
        </p:spPr>
        <p:txBody>
          <a:bodyPr lIns="91436" tIns="45718" rIns="91436" bIns="45718"/>
          <a:lstStyle/>
          <a:p>
            <a:fld id="{530820CF-B880-4189-942D-D702A7CBA730}" type="datetimeFigureOut">
              <a:rPr lang="zh-CN" altLang="en-US" smtClean="0"/>
              <a:t>16/4/27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6" tIns="45718" rIns="91436" bIns="45718"/>
          <a:lstStyle/>
          <a:p>
            <a:endParaRPr lang="zh-CN" altLang="en-US"/>
          </a:p>
        </p:txBody>
      </p:sp>
      <p:sp>
        <p:nvSpPr>
          <p:cNvPr id="6" name="灯片编号占位符 5"/>
          <p:cNvSpPr>
            <a:spLocks noGrp="1"/>
          </p:cNvSpPr>
          <p:nvPr>
            <p:ph type="sldNum" sz="quarter" idx="12"/>
          </p:nvPr>
        </p:nvSpPr>
        <p:spPr>
          <a:xfrm>
            <a:off x="6553201" y="4767264"/>
            <a:ext cx="2133600" cy="273844"/>
          </a:xfrm>
          <a:prstGeom prst="rect">
            <a:avLst/>
          </a:prstGeom>
        </p:spPr>
        <p:txBody>
          <a:bodyPr lIns="91436" tIns="45718" rIns="91436" bIns="45718"/>
          <a:lstStyle/>
          <a:p>
            <a:fld id="{0C913308-F349-4B6D-A68A-DD1791B4A57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6" y="0"/>
            <a:ext cx="9141291" cy="514350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28" y="4767286"/>
            <a:ext cx="2132928" cy="274229"/>
          </a:xfrm>
          <a:prstGeom prst="rect">
            <a:avLst/>
          </a:prstGeom>
          <a:ln/>
        </p:spPr>
        <p:txBody>
          <a:bodyPr lIns="69757" tIns="34879" rIns="69757" bIns="34879"/>
          <a:lstStyle>
            <a:lvl1pPr>
              <a:defRPr/>
            </a:lvl1pPr>
          </a:lstStyle>
          <a:p>
            <a:pPr>
              <a:defRPr/>
            </a:pPr>
            <a:fld id="{E7CF703B-B208-467D-B135-FE78AE8346F6}" type="datetimeFigureOut">
              <a:rPr lang="zh-CN" altLang="en-US"/>
              <a:pPr>
                <a:defRPr/>
              </a:pPr>
              <a:t>16/4/27</a:t>
            </a:fld>
            <a:endParaRPr lang="en-US" altLang="zh-CN"/>
          </a:p>
        </p:txBody>
      </p:sp>
      <p:sp>
        <p:nvSpPr>
          <p:cNvPr id="5" name="页脚占位符 4"/>
          <p:cNvSpPr>
            <a:spLocks noGrp="1"/>
          </p:cNvSpPr>
          <p:nvPr>
            <p:ph type="ftr" sz="quarter" idx="11"/>
          </p:nvPr>
        </p:nvSpPr>
        <p:spPr>
          <a:xfrm>
            <a:off x="3124431" y="4767286"/>
            <a:ext cx="2895138" cy="274229"/>
          </a:xfrm>
          <a:prstGeom prst="rect">
            <a:avLst/>
          </a:prstGeom>
          <a:ln/>
        </p:spPr>
        <p:txBody>
          <a:bodyPr lIns="69757" tIns="34879" rIns="69757" bIns="34879"/>
          <a:lstStyle>
            <a:lvl1pPr>
              <a:defRPr/>
            </a:lvl1pPr>
          </a:lstStyle>
          <a:p>
            <a:pPr>
              <a:defRPr/>
            </a:pPr>
            <a:endParaRPr lang="zh-CN" altLang="en-US"/>
          </a:p>
        </p:txBody>
      </p:sp>
      <p:sp>
        <p:nvSpPr>
          <p:cNvPr id="6" name="灯片编号占位符 5"/>
          <p:cNvSpPr>
            <a:spLocks noGrp="1"/>
          </p:cNvSpPr>
          <p:nvPr>
            <p:ph type="sldNum" sz="quarter" idx="12"/>
          </p:nvPr>
        </p:nvSpPr>
        <p:spPr>
          <a:xfrm>
            <a:off x="6553747" y="4767286"/>
            <a:ext cx="2132928" cy="274229"/>
          </a:xfrm>
          <a:prstGeom prst="rect">
            <a:avLst/>
          </a:prstGeom>
          <a:ln/>
        </p:spPr>
        <p:txBody>
          <a:bodyPr lIns="69757" tIns="34879" rIns="69757" bIns="34879"/>
          <a:lstStyle>
            <a:lvl1pPr>
              <a:defRPr/>
            </a:lvl1pPr>
          </a:lstStyle>
          <a:p>
            <a:pPr>
              <a:defRPr/>
            </a:pPr>
            <a:fld id="{CC4D299A-8280-4ED1-8093-48C4411D25F3}" type="slidenum">
              <a:rPr lang="zh-CN" altLang="en-US"/>
              <a:pPr>
                <a:defRPr/>
              </a:pPr>
              <a:t>‹#›</a:t>
            </a:fld>
            <a:endParaRPr lang="en-US" altLang="zh-CN"/>
          </a:p>
        </p:txBody>
      </p:sp>
      <p:pic>
        <p:nvPicPr>
          <p:cNvPr id="7" name="Picture 2" descr="星空"/>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470" b="10238"/>
          <a:stretch/>
        </p:blipFill>
        <p:spPr bwMode="auto">
          <a:xfrm>
            <a:off x="-113976" y="-152466"/>
            <a:ext cx="9486245" cy="539703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113977" y="-152466"/>
            <a:ext cx="9498174" cy="5397030"/>
          </a:xfrm>
          <a:prstGeom prst="rect">
            <a:avLst/>
          </a:prstGeom>
          <a:gradFill flip="none" rotWithShape="1">
            <a:gsLst>
              <a:gs pos="66000">
                <a:schemeClr val="tx1">
                  <a:lumMod val="58000"/>
                  <a:alpha val="86000"/>
                </a:schemeClr>
              </a:gs>
              <a:gs pos="98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69757" tIns="34879" rIns="69757" bIns="34879" rtlCol="0" anchor="ctr"/>
          <a:lstStyle/>
          <a:p>
            <a:pPr algn="ctr"/>
            <a:endParaRPr lang="zh-CN" altLang="en-US"/>
          </a:p>
        </p:txBody>
      </p:sp>
    </p:spTree>
    <p:extLst>
      <p:ext uri="{BB962C8B-B14F-4D97-AF65-F5344CB8AC3E}">
        <p14:creationId xmlns:p14="http://schemas.microsoft.com/office/powerpoint/2010/main" val="3000578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3" name="标题占位符 1"/>
          <p:cNvSpPr>
            <a:spLocks noGrp="1"/>
          </p:cNvSpPr>
          <p:nvPr>
            <p:ph type="title"/>
          </p:nvPr>
        </p:nvSpPr>
        <p:spPr>
          <a:xfrm>
            <a:off x="395541" y="207701"/>
            <a:ext cx="7310189" cy="491842"/>
          </a:xfrm>
          <a:prstGeom prst="rect">
            <a:avLst/>
          </a:prstGeom>
        </p:spPr>
        <p:txBody>
          <a:bodyPr vert="horz" lIns="91436" tIns="45718" rIns="91436" bIns="45718" rtlCol="0" anchor="ctr">
            <a:noAutofit/>
          </a:bodyPr>
          <a:lstStyle>
            <a:lvl1pPr algn="l">
              <a:defRPr sz="2800" b="1">
                <a:solidFill>
                  <a:srgbClr val="C00000"/>
                </a:solidFill>
                <a:latin typeface="黑体" panose="02010609060101010101" pitchFamily="49" charset="-122"/>
                <a:ea typeface="黑体" panose="02010609060101010101" pitchFamily="49" charset="-122"/>
              </a:defRPr>
            </a:lvl1pPr>
          </a:lstStyle>
          <a:p>
            <a:r>
              <a:rPr lang="zh-CN" altLang="en-US" dirty="0" smtClean="0"/>
              <a:t>单击此处编辑母版标题样式</a:t>
            </a:r>
            <a:endParaRPr lang="zh-CN" altLang="en-US" dirty="0"/>
          </a:p>
        </p:txBody>
      </p:sp>
      <p:sp>
        <p:nvSpPr>
          <p:cNvPr id="6" name="日期占位符 3"/>
          <p:cNvSpPr>
            <a:spLocks noGrp="1"/>
          </p:cNvSpPr>
          <p:nvPr>
            <p:ph type="dt" sz="half" idx="2"/>
          </p:nvPr>
        </p:nvSpPr>
        <p:spPr>
          <a:xfrm>
            <a:off x="457201" y="4767266"/>
            <a:ext cx="2133600" cy="274637"/>
          </a:xfrm>
          <a:prstGeom prst="rect">
            <a:avLst/>
          </a:prstGeom>
        </p:spPr>
        <p:txBody>
          <a:bodyPr vert="horz" lIns="91436" tIns="45718" rIns="91436" bIns="45718" rtlCol="0" anchor="ctr"/>
          <a:lstStyle>
            <a:lvl1pPr algn="l">
              <a:defRPr sz="1200">
                <a:solidFill>
                  <a:schemeClr val="tx1">
                    <a:tint val="75000"/>
                  </a:schemeClr>
                </a:solidFill>
              </a:defRPr>
            </a:lvl1pPr>
          </a:lstStyle>
          <a:p>
            <a:fld id="{D853ED1E-328A-4D89-BFC7-888000C77175}" type="datetimeFigureOut">
              <a:rPr lang="zh-CN" altLang="en-US" smtClean="0"/>
              <a:t>16/4/27</a:t>
            </a:fld>
            <a:endParaRPr lang="zh-CN" altLang="en-US"/>
          </a:p>
        </p:txBody>
      </p:sp>
      <p:sp>
        <p:nvSpPr>
          <p:cNvPr id="7" name="页脚占位符 4"/>
          <p:cNvSpPr>
            <a:spLocks noGrp="1"/>
          </p:cNvSpPr>
          <p:nvPr>
            <p:ph type="ftr" sz="quarter" idx="3"/>
          </p:nvPr>
        </p:nvSpPr>
        <p:spPr>
          <a:xfrm>
            <a:off x="3124200" y="4767266"/>
            <a:ext cx="2895600" cy="274637"/>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8" name="灯片编号占位符 5"/>
          <p:cNvSpPr>
            <a:spLocks noGrp="1"/>
          </p:cNvSpPr>
          <p:nvPr>
            <p:ph type="sldNum" sz="quarter" idx="4"/>
          </p:nvPr>
        </p:nvSpPr>
        <p:spPr>
          <a:xfrm>
            <a:off x="6553201" y="4767266"/>
            <a:ext cx="2133600" cy="274637"/>
          </a:xfrm>
          <a:prstGeom prst="rect">
            <a:avLst/>
          </a:prstGeom>
        </p:spPr>
        <p:txBody>
          <a:bodyPr vert="horz" lIns="91436" tIns="45718" rIns="91436" bIns="45718" rtlCol="0" anchor="ctr"/>
          <a:lstStyle>
            <a:lvl1pPr algn="r">
              <a:defRPr sz="1200">
                <a:solidFill>
                  <a:schemeClr val="tx1">
                    <a:tint val="75000"/>
                  </a:schemeClr>
                </a:solidFill>
              </a:defRPr>
            </a:lvl1pPr>
          </a:lstStyle>
          <a:p>
            <a:fld id="{B9E0B3D0-DDC9-48CB-B4C0-7CE214FCF94A}" type="slidenum">
              <a:rPr lang="zh-CN" altLang="en-US" smtClean="0"/>
              <a:t>‹#›</a:t>
            </a:fld>
            <a:endParaRPr lang="zh-CN" altLang="en-US"/>
          </a:p>
        </p:txBody>
      </p:sp>
      <p:sp>
        <p:nvSpPr>
          <p:cNvPr id="9" name="内容占位符 8"/>
          <p:cNvSpPr>
            <a:spLocks noGrp="1"/>
          </p:cNvSpPr>
          <p:nvPr>
            <p:ph sz="quarter" idx="10"/>
          </p:nvPr>
        </p:nvSpPr>
        <p:spPr>
          <a:xfrm>
            <a:off x="467545" y="771553"/>
            <a:ext cx="8208912" cy="3816424"/>
          </a:xfrm>
          <a:prstGeom prst="rect">
            <a:avLst/>
          </a:prstGeom>
        </p:spPr>
        <p:txBody>
          <a:bodyPr lIns="91436" tIns="45718" rIns="91436" bIns="45718"/>
          <a:lstStyle>
            <a:lvl1pPr marL="342887" indent="-342887">
              <a:buClr>
                <a:srgbClr val="0000CC"/>
              </a:buClr>
              <a:buFont typeface="Wingdings" panose="05000000000000000000" pitchFamily="2" charset="2"/>
              <a:buChar char="p"/>
              <a:defRPr sz="2400">
                <a:latin typeface="黑体" panose="02010609060101010101" pitchFamily="49" charset="-122"/>
                <a:ea typeface="黑体" panose="02010609060101010101" pitchFamily="49" charset="-122"/>
              </a:defRPr>
            </a:lvl1pPr>
            <a:lvl2pPr marL="742921" indent="-285739">
              <a:buClr>
                <a:srgbClr val="0000CC"/>
              </a:buClr>
              <a:buFont typeface="Wingdings" panose="05000000000000000000" pitchFamily="2" charset="2"/>
              <a:buChar char="u"/>
              <a:defRPr sz="2000">
                <a:latin typeface="黑体" panose="02010609060101010101" pitchFamily="49" charset="-122"/>
                <a:ea typeface="黑体" panose="02010609060101010101" pitchFamily="49" charset="-122"/>
              </a:defRPr>
            </a:lvl2pPr>
            <a:lvl3pPr marL="1142956" indent="-228591">
              <a:buClr>
                <a:srgbClr val="0000CC"/>
              </a:buClr>
              <a:buFont typeface="Wingdings" panose="05000000000000000000" pitchFamily="2" charset="2"/>
              <a:buChar char="l"/>
              <a:defRPr sz="1800">
                <a:latin typeface="黑体" panose="02010609060101010101" pitchFamily="49" charset="-122"/>
                <a:ea typeface="黑体" panose="02010609060101010101" pitchFamily="49" charset="-122"/>
              </a:defRPr>
            </a:lvl3pPr>
            <a:lvl4pPr marL="1657286" indent="-285739">
              <a:buClr>
                <a:srgbClr val="0000CC"/>
              </a:buClr>
              <a:buFont typeface="Wingdings" panose="05000000000000000000" pitchFamily="2" charset="2"/>
              <a:buChar char="l"/>
              <a:defRPr sz="1600">
                <a:latin typeface="黑体" panose="02010609060101010101" pitchFamily="49" charset="-122"/>
                <a:ea typeface="黑体" panose="02010609060101010101" pitchFamily="49" charset="-122"/>
              </a:defRPr>
            </a:lvl4pPr>
            <a:lvl5pPr>
              <a:buClr>
                <a:srgbClr val="0000CC"/>
              </a:buClr>
              <a:defRPr sz="1600">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grpSp>
        <p:nvGrpSpPr>
          <p:cNvPr id="11" name="组合 9"/>
          <p:cNvGrpSpPr/>
          <p:nvPr userDrawn="1"/>
        </p:nvGrpSpPr>
        <p:grpSpPr>
          <a:xfrm>
            <a:off x="7358082" y="192272"/>
            <a:ext cx="1714480" cy="500066"/>
            <a:chOff x="904374" y="5254642"/>
            <a:chExt cx="2448426" cy="872934"/>
          </a:xfrm>
        </p:grpSpPr>
        <p:pic>
          <p:nvPicPr>
            <p:cNvPr id="12" name="图片 11" descr="用友PLM.jpg"/>
            <p:cNvPicPr/>
            <p:nvPr/>
          </p:nvPicPr>
          <p:blipFill>
            <a:blip r:embed="rId2" cstate="print"/>
            <a:srcRect l="4545" r="4545" b="2381"/>
            <a:stretch>
              <a:fillRect/>
            </a:stretch>
          </p:blipFill>
          <p:spPr bwMode="auto">
            <a:xfrm>
              <a:off x="904374" y="5254642"/>
              <a:ext cx="794084" cy="872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4" descr="http://www.yonyouup.com/yyup/product/images/product_plm_03.gif"/>
            <p:cNvPicPr>
              <a:picLocks noChangeAspect="1" noChangeArrowheads="1"/>
            </p:cNvPicPr>
            <p:nvPr/>
          </p:nvPicPr>
          <p:blipFill>
            <a:blip r:embed="rId3">
              <a:clrChange>
                <a:clrFrom>
                  <a:srgbClr val="FFFFFF"/>
                </a:clrFrom>
                <a:clrTo>
                  <a:srgbClr val="FFFFFF">
                    <a:alpha val="0"/>
                  </a:srgbClr>
                </a:clrTo>
              </a:clrChange>
            </a:blip>
            <a:srcRect t="25084"/>
            <a:stretch>
              <a:fillRect/>
            </a:stretch>
          </p:blipFill>
          <p:spPr bwMode="auto">
            <a:xfrm>
              <a:off x="1752599" y="5675370"/>
              <a:ext cx="1600201" cy="420630"/>
            </a:xfrm>
            <a:prstGeom prst="rect">
              <a:avLst/>
            </a:prstGeom>
            <a:noFill/>
          </p:spPr>
        </p:pic>
        <p:pic>
          <p:nvPicPr>
            <p:cNvPr id="14" name="Picture 8" descr="http://img1.imgtn.bdimg.com/it/u=2610807873,1325448256&amp;fm=21&amp;gp=0.jpg"/>
            <p:cNvPicPr>
              <a:picLocks noChangeAspect="1" noChangeArrowheads="1"/>
            </p:cNvPicPr>
            <p:nvPr/>
          </p:nvPicPr>
          <p:blipFill>
            <a:blip r:embed="rId4" cstate="print">
              <a:clrChange>
                <a:clrFrom>
                  <a:srgbClr val="FDFFFA"/>
                </a:clrFrom>
                <a:clrTo>
                  <a:srgbClr val="FDFFFA">
                    <a:alpha val="0"/>
                  </a:srgbClr>
                </a:clrTo>
              </a:clrChange>
            </a:blip>
            <a:srcRect l="15094" t="31111" r="15472" b="20000"/>
            <a:stretch>
              <a:fillRect/>
            </a:stretch>
          </p:blipFill>
          <p:spPr bwMode="auto">
            <a:xfrm>
              <a:off x="1766454" y="5410200"/>
              <a:ext cx="976746" cy="233570"/>
            </a:xfrm>
            <a:prstGeom prst="rect">
              <a:avLst/>
            </a:prstGeom>
            <a:noFill/>
          </p:spPr>
        </p:pic>
      </p:grpSp>
    </p:spTree>
    <p:extLst>
      <p:ext uri="{BB962C8B-B14F-4D97-AF65-F5344CB8AC3E}">
        <p14:creationId xmlns:p14="http://schemas.microsoft.com/office/powerpoint/2010/main" val="85512637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6" y="0"/>
            <a:ext cx="9141291" cy="5143500"/>
          </a:xfrm>
          <a:prstGeom prst="rect">
            <a:avLst/>
          </a:prstGeom>
        </p:spPr>
      </p:pic>
    </p:spTree>
    <p:extLst>
      <p:ext uri="{BB962C8B-B14F-4D97-AF65-F5344CB8AC3E}">
        <p14:creationId xmlns:p14="http://schemas.microsoft.com/office/powerpoint/2010/main" val="147429848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3004598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9"/>
            <a:ext cx="7772400" cy="112553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5" indent="0">
              <a:buNone/>
              <a:defRPr sz="1600">
                <a:solidFill>
                  <a:schemeClr val="tx1">
                    <a:tint val="75000"/>
                  </a:schemeClr>
                </a:solidFill>
              </a:defRPr>
            </a:lvl3pPr>
            <a:lvl4pPr marL="1371546" indent="0">
              <a:buNone/>
              <a:defRPr sz="1400">
                <a:solidFill>
                  <a:schemeClr val="tx1">
                    <a:tint val="75000"/>
                  </a:schemeClr>
                </a:solidFill>
              </a:defRPr>
            </a:lvl4pPr>
            <a:lvl5pPr marL="1828729" indent="0">
              <a:buNone/>
              <a:defRPr sz="1400">
                <a:solidFill>
                  <a:schemeClr val="tx1">
                    <a:tint val="75000"/>
                  </a:schemeClr>
                </a:solidFill>
              </a:defRPr>
            </a:lvl5pPr>
            <a:lvl6pPr marL="2285911" indent="0">
              <a:buNone/>
              <a:defRPr sz="1400">
                <a:solidFill>
                  <a:schemeClr val="tx1">
                    <a:tint val="75000"/>
                  </a:schemeClr>
                </a:solidFill>
              </a:defRPr>
            </a:lvl6pPr>
            <a:lvl7pPr marL="2743094" indent="0">
              <a:buNone/>
              <a:defRPr sz="1400">
                <a:solidFill>
                  <a:schemeClr val="tx1">
                    <a:tint val="75000"/>
                  </a:schemeClr>
                </a:solidFill>
              </a:defRPr>
            </a:lvl7pPr>
            <a:lvl8pPr marL="3200276" indent="0">
              <a:buNone/>
              <a:defRPr sz="1400">
                <a:solidFill>
                  <a:schemeClr val="tx1">
                    <a:tint val="75000"/>
                  </a:schemeClr>
                </a:solidFill>
              </a:defRPr>
            </a:lvl8pPr>
            <a:lvl9pPr marL="3657458"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680778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818477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9"/>
            <a:ext cx="4040188" cy="481012"/>
          </a:xfrm>
        </p:spPr>
        <p:txBody>
          <a:bodyPr anchor="b"/>
          <a:lstStyle>
            <a:lvl1pPr marL="0" indent="0">
              <a:buNone/>
              <a:defRPr sz="2400" b="1"/>
            </a:lvl1pPr>
            <a:lvl2pPr marL="457182" indent="0">
              <a:buNone/>
              <a:defRPr sz="2000" b="1"/>
            </a:lvl2pPr>
            <a:lvl3pPr marL="914365" indent="0">
              <a:buNone/>
              <a:defRPr sz="1800" b="1"/>
            </a:lvl3pPr>
            <a:lvl4pPr marL="1371546" indent="0">
              <a:buNone/>
              <a:defRPr sz="1600" b="1"/>
            </a:lvl4pPr>
            <a:lvl5pPr marL="1828729" indent="0">
              <a:buNone/>
              <a:defRPr sz="1600" b="1"/>
            </a:lvl5pPr>
            <a:lvl6pPr marL="2285911" indent="0">
              <a:buNone/>
              <a:defRPr sz="1600" b="1"/>
            </a:lvl6pPr>
            <a:lvl7pPr marL="2743094" indent="0">
              <a:buNone/>
              <a:defRPr sz="1600" b="1"/>
            </a:lvl7pPr>
            <a:lvl8pPr marL="3200276" indent="0">
              <a:buNone/>
              <a:defRPr sz="1600" b="1"/>
            </a:lvl8pPr>
            <a:lvl9pPr marL="365745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2"/>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0939"/>
            <a:ext cx="4041775" cy="481012"/>
          </a:xfrm>
        </p:spPr>
        <p:txBody>
          <a:bodyPr anchor="b"/>
          <a:lstStyle>
            <a:lvl1pPr marL="0" indent="0">
              <a:buNone/>
              <a:defRPr sz="2400" b="1"/>
            </a:lvl1pPr>
            <a:lvl2pPr marL="457182" indent="0">
              <a:buNone/>
              <a:defRPr sz="2000" b="1"/>
            </a:lvl2pPr>
            <a:lvl3pPr marL="914365" indent="0">
              <a:buNone/>
              <a:defRPr sz="1800" b="1"/>
            </a:lvl3pPr>
            <a:lvl4pPr marL="1371546" indent="0">
              <a:buNone/>
              <a:defRPr sz="1600" b="1"/>
            </a:lvl4pPr>
            <a:lvl5pPr marL="1828729" indent="0">
              <a:buNone/>
              <a:defRPr sz="1600" b="1"/>
            </a:lvl5pPr>
            <a:lvl6pPr marL="2285911" indent="0">
              <a:buNone/>
              <a:defRPr sz="1600" b="1"/>
            </a:lvl6pPr>
            <a:lvl7pPr marL="2743094" indent="0">
              <a:buNone/>
              <a:defRPr sz="1600" b="1"/>
            </a:lvl7pPr>
            <a:lvl8pPr marL="3200276" indent="0">
              <a:buNone/>
              <a:defRPr sz="1600" b="1"/>
            </a:lvl8pPr>
            <a:lvl9pPr marL="365745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952"/>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1103049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145408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21478576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0"/>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04790"/>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5"/>
            <a:ext cx="3008313" cy="3517900"/>
          </a:xfrm>
        </p:spPr>
        <p:txBody>
          <a:bodyPr/>
          <a:lstStyle>
            <a:lvl1pPr marL="0" indent="0">
              <a:buNone/>
              <a:defRPr sz="1400"/>
            </a:lvl1pPr>
            <a:lvl2pPr marL="457182" indent="0">
              <a:buNone/>
              <a:defRPr sz="1200"/>
            </a:lvl2pPr>
            <a:lvl3pPr marL="914365" indent="0">
              <a:buNone/>
              <a:defRPr sz="1000"/>
            </a:lvl3pPr>
            <a:lvl4pPr marL="1371546" indent="0">
              <a:buNone/>
              <a:defRPr sz="900"/>
            </a:lvl4pPr>
            <a:lvl5pPr marL="1828729" indent="0">
              <a:buNone/>
              <a:defRPr sz="900"/>
            </a:lvl5pPr>
            <a:lvl6pPr marL="2285911" indent="0">
              <a:buNone/>
              <a:defRPr sz="900"/>
            </a:lvl6pPr>
            <a:lvl7pPr marL="2743094" indent="0">
              <a:buNone/>
              <a:defRPr sz="900"/>
            </a:lvl7pPr>
            <a:lvl8pPr marL="3200276" indent="0">
              <a:buNone/>
              <a:defRPr sz="900"/>
            </a:lvl8pPr>
            <a:lvl9pPr marL="3657458"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40468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2_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lIns="91436" tIns="45718" rIns="91436" bIns="4571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4767263"/>
            <a:ext cx="2133600" cy="273844"/>
          </a:xfrm>
          <a:prstGeom prst="rect">
            <a:avLst/>
          </a:prstGeom>
        </p:spPr>
        <p:txBody>
          <a:bodyPr lIns="91436" tIns="45718" rIns="91436" bIns="45718"/>
          <a:lstStyle/>
          <a:p>
            <a:fld id="{530820CF-B880-4189-942D-D702A7CBA730}" type="datetimeFigureOut">
              <a:rPr lang="zh-CN" altLang="en-US" smtClean="0"/>
              <a:t>16/4/27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lIns="91436" tIns="45718" rIns="91436" bIns="45718"/>
          <a:lstStyle/>
          <a:p>
            <a:endParaRPr lang="zh-CN" altLang="en-US"/>
          </a:p>
        </p:txBody>
      </p:sp>
      <p:sp>
        <p:nvSpPr>
          <p:cNvPr id="6" name="灯片编号占位符 5"/>
          <p:cNvSpPr>
            <a:spLocks noGrp="1"/>
          </p:cNvSpPr>
          <p:nvPr>
            <p:ph type="sldNum" sz="quarter" idx="12"/>
          </p:nvPr>
        </p:nvSpPr>
        <p:spPr>
          <a:xfrm>
            <a:off x="6553201" y="4767263"/>
            <a:ext cx="2133600" cy="273844"/>
          </a:xfrm>
          <a:prstGeom prst="rect">
            <a:avLst/>
          </a:prstGeom>
        </p:spPr>
        <p:txBody>
          <a:bodyPr lIns="91436" tIns="45718" rIns="91436" bIns="45718"/>
          <a:lstStyle/>
          <a:p>
            <a:fld id="{0C913308-F349-4B6D-A68A-DD1791B4A57B}" type="slidenum">
              <a:rPr lang="zh-CN" altLang="en-US" smtClean="0"/>
              <a:t>‹#›</a:t>
            </a:fld>
            <a:endParaRPr lang="zh-CN" altLang="en-US"/>
          </a:p>
        </p:txBody>
      </p:sp>
      <p:pic>
        <p:nvPicPr>
          <p:cNvPr id="8" name="图片 7" descr="PLM活动背景板2-0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52" y="-22411"/>
            <a:ext cx="9182278" cy="5165912"/>
          </a:xfrm>
          <a:prstGeom prst="rect">
            <a:avLst/>
          </a:prstGeom>
        </p:spPr>
      </p:pic>
    </p:spTree>
    <p:extLst>
      <p:ext uri="{BB962C8B-B14F-4D97-AF65-F5344CB8AC3E}">
        <p14:creationId xmlns:p14="http://schemas.microsoft.com/office/powerpoint/2010/main" val="165163287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6"/>
            <a:ext cx="5486400" cy="3086100"/>
          </a:xfrm>
        </p:spPr>
        <p:txBody>
          <a:bodyPr/>
          <a:lstStyle>
            <a:lvl1pPr marL="0" indent="0">
              <a:buNone/>
              <a:defRPr sz="3200"/>
            </a:lvl1pPr>
            <a:lvl2pPr marL="457182" indent="0">
              <a:buNone/>
              <a:defRPr sz="2800"/>
            </a:lvl2pPr>
            <a:lvl3pPr marL="914365" indent="0">
              <a:buNone/>
              <a:defRPr sz="2400"/>
            </a:lvl3pPr>
            <a:lvl4pPr marL="1371546" indent="0">
              <a:buNone/>
              <a:defRPr sz="2000"/>
            </a:lvl4pPr>
            <a:lvl5pPr marL="1828729" indent="0">
              <a:buNone/>
              <a:defRPr sz="2000"/>
            </a:lvl5pPr>
            <a:lvl6pPr marL="2285911" indent="0">
              <a:buNone/>
              <a:defRPr sz="2000"/>
            </a:lvl6pPr>
            <a:lvl7pPr marL="2743094" indent="0">
              <a:buNone/>
              <a:defRPr sz="2000"/>
            </a:lvl7pPr>
            <a:lvl8pPr marL="3200276" indent="0">
              <a:buNone/>
              <a:defRPr sz="2000"/>
            </a:lvl8pPr>
            <a:lvl9pPr marL="3657458" indent="0">
              <a:buNone/>
              <a:defRPr sz="2000"/>
            </a:lvl9pPr>
          </a:lstStyle>
          <a:p>
            <a:endParaRPr lang="zh-CN" altLang="en-US"/>
          </a:p>
        </p:txBody>
      </p:sp>
      <p:sp>
        <p:nvSpPr>
          <p:cNvPr id="4" name="文本占位符 3"/>
          <p:cNvSpPr>
            <a:spLocks noGrp="1"/>
          </p:cNvSpPr>
          <p:nvPr>
            <p:ph type="body" sz="half" idx="2"/>
          </p:nvPr>
        </p:nvSpPr>
        <p:spPr>
          <a:xfrm>
            <a:off x="1792288" y="4025902"/>
            <a:ext cx="5486400" cy="603250"/>
          </a:xfrm>
        </p:spPr>
        <p:txBody>
          <a:bodyPr/>
          <a:lstStyle>
            <a:lvl1pPr marL="0" indent="0">
              <a:buNone/>
              <a:defRPr sz="1400"/>
            </a:lvl1pPr>
            <a:lvl2pPr marL="457182" indent="0">
              <a:buNone/>
              <a:defRPr sz="1200"/>
            </a:lvl2pPr>
            <a:lvl3pPr marL="914365" indent="0">
              <a:buNone/>
              <a:defRPr sz="1000"/>
            </a:lvl3pPr>
            <a:lvl4pPr marL="1371546" indent="0">
              <a:buNone/>
              <a:defRPr sz="900"/>
            </a:lvl4pPr>
            <a:lvl5pPr marL="1828729" indent="0">
              <a:buNone/>
              <a:defRPr sz="900"/>
            </a:lvl5pPr>
            <a:lvl6pPr marL="2285911" indent="0">
              <a:buNone/>
              <a:defRPr sz="900"/>
            </a:lvl6pPr>
            <a:lvl7pPr marL="2743094" indent="0">
              <a:buNone/>
              <a:defRPr sz="900"/>
            </a:lvl7pPr>
            <a:lvl8pPr marL="3200276" indent="0">
              <a:buNone/>
              <a:defRPr sz="900"/>
            </a:lvl8pPr>
            <a:lvl9pPr marL="3657458"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648249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3533562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7"/>
            <a:ext cx="6019800" cy="4387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69058CA-7922-49CC-B626-6F0948FA878A}" type="datetimeFigureOut">
              <a:rPr lang="zh-CN" altLang="en-US" smtClean="0"/>
              <a:t>16/4/27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248263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886" y="3435846"/>
            <a:ext cx="1582376" cy="203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24"/>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1_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lIns="91436" tIns="45718" rIns="91436" bIns="4571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4767264"/>
            <a:ext cx="2133600" cy="273844"/>
          </a:xfrm>
          <a:prstGeom prst="rect">
            <a:avLst/>
          </a:prstGeom>
        </p:spPr>
        <p:txBody>
          <a:bodyPr lIns="91436" tIns="45718" rIns="91436" bIns="45718"/>
          <a:lstStyle/>
          <a:p>
            <a:fld id="{530820CF-B880-4189-942D-D702A7CBA730}" type="datetimeFigureOut">
              <a:rPr lang="zh-CN" altLang="en-US" smtClean="0"/>
              <a:t>16/4/27</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91436" tIns="45718" rIns="91436" bIns="45718"/>
          <a:lstStyle/>
          <a:p>
            <a:endParaRPr lang="zh-CN" altLang="en-US"/>
          </a:p>
        </p:txBody>
      </p:sp>
      <p:sp>
        <p:nvSpPr>
          <p:cNvPr id="6" name="灯片编号占位符 5"/>
          <p:cNvSpPr>
            <a:spLocks noGrp="1"/>
          </p:cNvSpPr>
          <p:nvPr>
            <p:ph type="sldNum" sz="quarter" idx="12"/>
          </p:nvPr>
        </p:nvSpPr>
        <p:spPr>
          <a:xfrm>
            <a:off x="6553201" y="4767264"/>
            <a:ext cx="2133600" cy="273844"/>
          </a:xfrm>
          <a:prstGeom prst="rect">
            <a:avLst/>
          </a:prstGeom>
        </p:spPr>
        <p:txBody>
          <a:bodyPr lIns="91436" tIns="45718" rIns="91436" bIns="45718"/>
          <a:lstStyle/>
          <a:p>
            <a:fld id="{0C913308-F349-4B6D-A68A-DD1791B4A57B}" type="slidenum">
              <a:rPr lang="zh-CN" altLang="en-US" smtClean="0"/>
              <a:t>‹#›</a:t>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6" y="0"/>
            <a:ext cx="9141291" cy="5143500"/>
          </a:xfrm>
          <a:prstGeom prst="rect">
            <a:avLst/>
          </a:prstGeom>
        </p:spPr>
      </p:pic>
    </p:spTree>
    <p:extLst>
      <p:ext uri="{BB962C8B-B14F-4D97-AF65-F5344CB8AC3E}">
        <p14:creationId xmlns:p14="http://schemas.microsoft.com/office/powerpoint/2010/main" val="1435633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22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52401" y="114302"/>
            <a:ext cx="7391400" cy="396479"/>
          </a:xfrm>
          <a:prstGeom prst="rect">
            <a:avLst/>
          </a:prstGeom>
        </p:spPr>
        <p:txBody>
          <a:bodyPr lIns="91436" tIns="45718" rIns="91436" bIns="45718"/>
          <a:lstStyle/>
          <a:p>
            <a:r>
              <a:rPr lang="zh-CN" altLang="en-US" smtClean="0"/>
              <a:t>单击此处编辑母版标题样式</a:t>
            </a:r>
            <a:endParaRPr lang="zh-CN" altLang="en-US"/>
          </a:p>
        </p:txBody>
      </p:sp>
      <p:sp>
        <p:nvSpPr>
          <p:cNvPr id="3" name="内容占位符 2"/>
          <p:cNvSpPr>
            <a:spLocks noGrp="1"/>
          </p:cNvSpPr>
          <p:nvPr>
            <p:ph idx="1"/>
          </p:nvPr>
        </p:nvSpPr>
        <p:spPr>
          <a:xfrm>
            <a:off x="176214" y="685800"/>
            <a:ext cx="8229600" cy="1714500"/>
          </a:xfrm>
          <a:prstGeom prst="rect">
            <a:avLst/>
          </a:prstGeom>
        </p:spPr>
        <p:txBody>
          <a:bodyPr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5970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7" name="标题 6"/>
          <p:cNvSpPr>
            <a:spLocks noGrp="1"/>
          </p:cNvSpPr>
          <p:nvPr>
            <p:ph type="title"/>
          </p:nvPr>
        </p:nvSpPr>
        <p:spPr>
          <a:xfrm>
            <a:off x="1308105" y="0"/>
            <a:ext cx="6721355" cy="540000"/>
          </a:xfrm>
          <a:prstGeom prst="rect">
            <a:avLst/>
          </a:prstGeom>
        </p:spPr>
        <p:txBody>
          <a:bodyPr lIns="91436" tIns="45718" rIns="91436" bIns="45718"/>
          <a:lstStyle>
            <a:lvl1pPr>
              <a:defRPr sz="2800"/>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571985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6" name="Picture 4" descr="F:\公司项目\2014项目\用友\2015年PPT模版\2\3.png"/>
          <p:cNvPicPr>
            <a:picLocks noChangeAspect="1" noChangeArrowheads="1"/>
          </p:cNvPicPr>
          <p:nvPr userDrawn="1"/>
        </p:nvPicPr>
        <p:blipFill>
          <a:blip r:embed="rId2" cstate="print"/>
          <a:srcRect/>
          <a:stretch>
            <a:fillRect/>
          </a:stretch>
        </p:blipFill>
        <p:spPr bwMode="auto">
          <a:xfrm>
            <a:off x="0" y="2"/>
            <a:ext cx="9144000" cy="5143501"/>
          </a:xfrm>
          <a:prstGeom prst="rect">
            <a:avLst/>
          </a:prstGeom>
          <a:noFill/>
        </p:spPr>
      </p:pic>
      <p:pic>
        <p:nvPicPr>
          <p:cNvPr id="4" name="Picture 2" descr="F:\公司项目\2014项目\用友\优普\2015年PPT模版\1.png"/>
          <p:cNvPicPr>
            <a:picLocks noChangeAspect="1" noChangeArrowheads="1"/>
          </p:cNvPicPr>
          <p:nvPr userDrawn="1"/>
        </p:nvPicPr>
        <p:blipFill>
          <a:blip r:embed="rId3" cstate="print"/>
          <a:srcRect/>
          <a:stretch>
            <a:fillRect/>
          </a:stretch>
        </p:blipFill>
        <p:spPr bwMode="auto">
          <a:xfrm>
            <a:off x="7705726" y="226963"/>
            <a:ext cx="1164554" cy="382639"/>
          </a:xfrm>
          <a:prstGeom prst="rect">
            <a:avLst/>
          </a:prstGeom>
          <a:noFill/>
        </p:spPr>
      </p:pic>
    </p:spTree>
    <p:extLst>
      <p:ext uri="{BB962C8B-B14F-4D97-AF65-F5344CB8AC3E}">
        <p14:creationId xmlns:p14="http://schemas.microsoft.com/office/powerpoint/2010/main" val="144227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28" y="4767286"/>
            <a:ext cx="2132928" cy="274229"/>
          </a:xfrm>
          <a:prstGeom prst="rect">
            <a:avLst/>
          </a:prstGeom>
          <a:ln/>
        </p:spPr>
        <p:txBody>
          <a:bodyPr lIns="69757" tIns="34879" rIns="69757" bIns="34879"/>
          <a:lstStyle>
            <a:lvl1pPr>
              <a:defRPr/>
            </a:lvl1pPr>
          </a:lstStyle>
          <a:p>
            <a:pPr>
              <a:defRPr/>
            </a:pPr>
            <a:fld id="{E7CF703B-B208-467D-B135-FE78AE8346F6}" type="datetimeFigureOut">
              <a:rPr lang="zh-CN" altLang="en-US"/>
              <a:pPr>
                <a:defRPr/>
              </a:pPr>
              <a:t>16/4/27</a:t>
            </a:fld>
            <a:endParaRPr lang="en-US" altLang="zh-CN"/>
          </a:p>
        </p:txBody>
      </p:sp>
      <p:sp>
        <p:nvSpPr>
          <p:cNvPr id="5" name="页脚占位符 4"/>
          <p:cNvSpPr>
            <a:spLocks noGrp="1"/>
          </p:cNvSpPr>
          <p:nvPr>
            <p:ph type="ftr" sz="quarter" idx="11"/>
          </p:nvPr>
        </p:nvSpPr>
        <p:spPr>
          <a:xfrm>
            <a:off x="3124431" y="4767286"/>
            <a:ext cx="2895138" cy="274229"/>
          </a:xfrm>
          <a:prstGeom prst="rect">
            <a:avLst/>
          </a:prstGeom>
          <a:ln/>
        </p:spPr>
        <p:txBody>
          <a:bodyPr lIns="69757" tIns="34879" rIns="69757" bIns="34879"/>
          <a:lstStyle>
            <a:lvl1pPr>
              <a:defRPr/>
            </a:lvl1pPr>
          </a:lstStyle>
          <a:p>
            <a:pPr>
              <a:defRPr/>
            </a:pPr>
            <a:endParaRPr lang="zh-CN" altLang="en-US"/>
          </a:p>
        </p:txBody>
      </p:sp>
      <p:sp>
        <p:nvSpPr>
          <p:cNvPr id="6" name="灯片编号占位符 5"/>
          <p:cNvSpPr>
            <a:spLocks noGrp="1"/>
          </p:cNvSpPr>
          <p:nvPr>
            <p:ph type="sldNum" sz="quarter" idx="12"/>
          </p:nvPr>
        </p:nvSpPr>
        <p:spPr>
          <a:xfrm>
            <a:off x="6553747" y="4767286"/>
            <a:ext cx="2132928" cy="274229"/>
          </a:xfrm>
          <a:prstGeom prst="rect">
            <a:avLst/>
          </a:prstGeom>
          <a:ln/>
        </p:spPr>
        <p:txBody>
          <a:bodyPr lIns="69757" tIns="34879" rIns="69757" bIns="34879"/>
          <a:lstStyle>
            <a:lvl1pPr>
              <a:defRPr/>
            </a:lvl1pPr>
          </a:lstStyle>
          <a:p>
            <a:pPr>
              <a:defRPr/>
            </a:pPr>
            <a:fld id="{CC4D299A-8280-4ED1-8093-48C4411D25F3}" type="slidenum">
              <a:rPr lang="zh-CN" altLang="en-US"/>
              <a:pPr>
                <a:defRPr/>
              </a:pPr>
              <a:t>‹#›</a:t>
            </a:fld>
            <a:endParaRPr lang="en-US" altLang="zh-CN"/>
          </a:p>
        </p:txBody>
      </p:sp>
      <p:pic>
        <p:nvPicPr>
          <p:cNvPr id="7" name="Picture 2" descr="星空"/>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470" b="10238"/>
          <a:stretch/>
        </p:blipFill>
        <p:spPr bwMode="auto">
          <a:xfrm>
            <a:off x="-113976" y="-152466"/>
            <a:ext cx="9486245" cy="539703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113977" y="-152466"/>
            <a:ext cx="9498174" cy="5397030"/>
          </a:xfrm>
          <a:prstGeom prst="rect">
            <a:avLst/>
          </a:prstGeom>
          <a:gradFill flip="none" rotWithShape="1">
            <a:gsLst>
              <a:gs pos="66000">
                <a:schemeClr val="tx1">
                  <a:lumMod val="58000"/>
                  <a:alpha val="86000"/>
                </a:schemeClr>
              </a:gs>
              <a:gs pos="98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69757" tIns="34879" rIns="69757" bIns="34879" rtlCol="0" anchor="ctr"/>
          <a:lstStyle/>
          <a:p>
            <a:pPr algn="ctr"/>
            <a:endParaRPr lang="zh-CN" altLang="en-US"/>
          </a:p>
        </p:txBody>
      </p:sp>
    </p:spTree>
    <p:extLst>
      <p:ext uri="{BB962C8B-B14F-4D97-AF65-F5344CB8AC3E}">
        <p14:creationId xmlns:p14="http://schemas.microsoft.com/office/powerpoint/2010/main" val="3000578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83" r:id="rId2"/>
    <p:sldLayoutId id="2147483655" r:id="rId3"/>
    <p:sldLayoutId id="2147483660" r:id="rId4"/>
    <p:sldLayoutId id="2147483674" r:id="rId5"/>
    <p:sldLayoutId id="2147483675" r:id="rId6"/>
    <p:sldLayoutId id="2147483677" r:id="rId7"/>
    <p:sldLayoutId id="2147483678" r:id="rId8"/>
    <p:sldLayoutId id="2147483680" r:id="rId9"/>
    <p:sldLayoutId id="2147483681" r:id="rId10"/>
    <p:sldLayoutId id="2147483682" r:id="rId11"/>
  </p:sldLayoutIdLst>
  <p:timing>
    <p:tnLst>
      <p:par>
        <p:cTn xmlns:p14="http://schemas.microsoft.com/office/powerpoint/2010/main" id="1" dur="indefinite" restart="never" nodeType="tmRoot"/>
      </p:par>
    </p:tnLst>
  </p:timing>
  <p:txStyles>
    <p:titleStyle>
      <a:lvl1pPr algn="ctr" defTabSz="914365"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1" indent="-285739" algn="l" defTabSz="9143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6" indent="-228591" algn="l" defTabSz="9143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8"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1"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2"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5"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7"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9"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6" algn="l" defTabSz="914365" rtl="0" eaLnBrk="1" latinLnBrk="0" hangingPunct="1">
        <a:defRPr sz="1800" kern="1200">
          <a:solidFill>
            <a:schemeClr val="tx1"/>
          </a:solidFill>
          <a:latin typeface="+mn-lt"/>
          <a:ea typeface="+mn-ea"/>
          <a:cs typeface="+mn-cs"/>
        </a:defRPr>
      </a:lvl4pPr>
      <a:lvl5pPr marL="1828729" algn="l" defTabSz="914365" rtl="0" eaLnBrk="1" latinLnBrk="0" hangingPunct="1">
        <a:defRPr sz="1800" kern="1200">
          <a:solidFill>
            <a:schemeClr val="tx1"/>
          </a:solidFill>
          <a:latin typeface="+mn-lt"/>
          <a:ea typeface="+mn-ea"/>
          <a:cs typeface="+mn-cs"/>
        </a:defRPr>
      </a:lvl5pPr>
      <a:lvl6pPr marL="2285911"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6" algn="l" defTabSz="914365" rtl="0" eaLnBrk="1" latinLnBrk="0" hangingPunct="1">
        <a:defRPr sz="1800" kern="1200">
          <a:solidFill>
            <a:schemeClr val="tx1"/>
          </a:solidFill>
          <a:latin typeface="+mn-lt"/>
          <a:ea typeface="+mn-ea"/>
          <a:cs typeface="+mn-cs"/>
        </a:defRPr>
      </a:lvl8pPr>
      <a:lvl9pPr marL="3657458" algn="l" defTabSz="9143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6376"/>
            <a:ext cx="8229600" cy="857250"/>
          </a:xfrm>
          <a:prstGeom prst="rect">
            <a:avLst/>
          </a:prstGeom>
        </p:spPr>
        <p:txBody>
          <a:bodyPr vert="horz" lIns="91436" tIns="45718" rIns="91436"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200152"/>
            <a:ext cx="8229600" cy="3394075"/>
          </a:xfrm>
          <a:prstGeom prst="rect">
            <a:avLst/>
          </a:prstGeom>
        </p:spPr>
        <p:txBody>
          <a:bodyPr vert="horz" lIns="91436" tIns="45718" rIns="91436" bIns="4571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1" y="4767265"/>
            <a:ext cx="2133600" cy="274637"/>
          </a:xfrm>
          <a:prstGeom prst="rect">
            <a:avLst/>
          </a:prstGeom>
        </p:spPr>
        <p:txBody>
          <a:bodyPr vert="horz" lIns="91436" tIns="45718" rIns="91436" bIns="45718" rtlCol="0" anchor="ctr"/>
          <a:lstStyle>
            <a:lvl1pPr algn="l">
              <a:defRPr sz="1200">
                <a:solidFill>
                  <a:schemeClr val="tx1">
                    <a:tint val="75000"/>
                  </a:schemeClr>
                </a:solidFill>
              </a:defRPr>
            </a:lvl1pPr>
          </a:lstStyle>
          <a:p>
            <a:fld id="{369058CA-7922-49CC-B626-6F0948FA878A}" type="datetimeFigureOut">
              <a:rPr lang="zh-CN" altLang="en-US" smtClean="0"/>
              <a:t>16/4/27</a:t>
            </a:fld>
            <a:endParaRPr lang="zh-CN" altLang="en-US"/>
          </a:p>
        </p:txBody>
      </p:sp>
      <p:sp>
        <p:nvSpPr>
          <p:cNvPr id="5" name="页脚占位符 4"/>
          <p:cNvSpPr>
            <a:spLocks noGrp="1"/>
          </p:cNvSpPr>
          <p:nvPr>
            <p:ph type="ftr" sz="quarter" idx="3"/>
          </p:nvPr>
        </p:nvSpPr>
        <p:spPr>
          <a:xfrm>
            <a:off x="3124200" y="4767265"/>
            <a:ext cx="2895600" cy="274637"/>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5"/>
            <a:ext cx="2133600" cy="274637"/>
          </a:xfrm>
          <a:prstGeom prst="rect">
            <a:avLst/>
          </a:prstGeom>
        </p:spPr>
        <p:txBody>
          <a:bodyPr vert="horz" lIns="91436" tIns="45718" rIns="91436" bIns="45718" rtlCol="0" anchor="ctr"/>
          <a:lstStyle>
            <a:lvl1pPr algn="r">
              <a:defRPr sz="1200">
                <a:solidFill>
                  <a:schemeClr val="tx1">
                    <a:tint val="75000"/>
                  </a:schemeClr>
                </a:solidFill>
              </a:defRPr>
            </a:lvl1pPr>
          </a:lstStyle>
          <a:p>
            <a:fld id="{6524C786-CD29-4646-B27B-646F6FCF152D}" type="slidenum">
              <a:rPr lang="zh-CN" altLang="en-US" smtClean="0"/>
              <a:t>‹#›</a:t>
            </a:fld>
            <a:endParaRPr lang="zh-CN" altLang="en-US"/>
          </a:p>
        </p:txBody>
      </p:sp>
    </p:spTree>
    <p:extLst>
      <p:ext uri="{BB962C8B-B14F-4D97-AF65-F5344CB8AC3E}">
        <p14:creationId xmlns:p14="http://schemas.microsoft.com/office/powerpoint/2010/main" val="13729954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txStyles>
    <p:titleStyle>
      <a:lvl1pPr algn="ctr" defTabSz="914365"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1" indent="-285739" algn="l" defTabSz="9143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6" indent="-228591" algn="l" defTabSz="9143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8"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1"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2"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5"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7"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9" indent="-228591"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6" algn="l" defTabSz="914365" rtl="0" eaLnBrk="1" latinLnBrk="0" hangingPunct="1">
        <a:defRPr sz="1800" kern="1200">
          <a:solidFill>
            <a:schemeClr val="tx1"/>
          </a:solidFill>
          <a:latin typeface="+mn-lt"/>
          <a:ea typeface="+mn-ea"/>
          <a:cs typeface="+mn-cs"/>
        </a:defRPr>
      </a:lvl4pPr>
      <a:lvl5pPr marL="1828729" algn="l" defTabSz="914365" rtl="0" eaLnBrk="1" latinLnBrk="0" hangingPunct="1">
        <a:defRPr sz="1800" kern="1200">
          <a:solidFill>
            <a:schemeClr val="tx1"/>
          </a:solidFill>
          <a:latin typeface="+mn-lt"/>
          <a:ea typeface="+mn-ea"/>
          <a:cs typeface="+mn-cs"/>
        </a:defRPr>
      </a:lvl5pPr>
      <a:lvl6pPr marL="2285911"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6" algn="l" defTabSz="914365" rtl="0" eaLnBrk="1" latinLnBrk="0" hangingPunct="1">
        <a:defRPr sz="1800" kern="1200">
          <a:solidFill>
            <a:schemeClr val="tx1"/>
          </a:solidFill>
          <a:latin typeface="+mn-lt"/>
          <a:ea typeface="+mn-ea"/>
          <a:cs typeface="+mn-cs"/>
        </a:defRPr>
      </a:lvl8pPr>
      <a:lvl9pPr marL="3657458" algn="l" defTabSz="9143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 Id="rId3"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7.jpeg"/><Relationship Id="rId5"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 Type="http://schemas.openxmlformats.org/officeDocument/2006/relationships/tags" Target="../tags/tag1.xml"/><Relationship Id="rId2" Type="http://schemas.openxmlformats.org/officeDocument/2006/relationships/slideLayout" Target="../slideLayouts/slideLayout3.xml"/><Relationship Id="rId3" Type="http://schemas.openxmlformats.org/officeDocument/2006/relationships/notesSlide" Target="../notesSlides/notesSlide4.xml"/><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 Id="rId3"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2.emf"/><Relationship Id="rId5" Type="http://schemas.openxmlformats.org/officeDocument/2006/relationships/image" Target="../media/image73.jpe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2.bin"/><Relationship Id="rId12" Type="http://schemas.openxmlformats.org/officeDocument/2006/relationships/image" Target="../media/image76.wmf"/><Relationship Id="rId13" Type="http://schemas.openxmlformats.org/officeDocument/2006/relationships/image" Target="../media/image84.png"/><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notesSlide" Target="../notesSlides/notesSlide9.xml"/><Relationship Id="rId4" Type="http://schemas.openxmlformats.org/officeDocument/2006/relationships/image" Target="../media/image77.jpe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jpeg"/><Relationship Id="rId8" Type="http://schemas.openxmlformats.org/officeDocument/2006/relationships/image" Target="../media/image81.png"/><Relationship Id="rId9" Type="http://schemas.openxmlformats.org/officeDocument/2006/relationships/image" Target="../media/image82.wmf"/><Relationship Id="rId10"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87.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slide" Target="slide61.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96.emf"/><Relationship Id="rId5" Type="http://schemas.openxmlformats.org/officeDocument/2006/relationships/image" Target="../media/image97.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 Id="rId3"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 Id="rId3"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hyperlink" Target="%E9%87%8D%E9%BD%BF%E9%85%8D%E6%9C%BADemo.ex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oleObject" Target="../embeddings/oleObject4.bin"/><Relationship Id="rId5" Type="http://schemas.openxmlformats.org/officeDocument/2006/relationships/image" Target="../media/image105.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slide" Target="slide34.xml"/><Relationship Id="rId6" Type="http://schemas.openxmlformats.org/officeDocument/2006/relationships/image" Target="../media/image110.jpeg"/><Relationship Id="rId7" Type="http://schemas.openxmlformats.org/officeDocument/2006/relationships/image" Target="../media/image111.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image" Target="../media/image119.jpeg"/><Relationship Id="rId9" Type="http://schemas.openxmlformats.org/officeDocument/2006/relationships/image" Target="../media/image120.jpeg"/><Relationship Id="rId10" Type="http://schemas.openxmlformats.org/officeDocument/2006/relationships/image" Target="../media/image121.jpeg"/><Relationship Id="rId1" Type="http://schemas.openxmlformats.org/officeDocument/2006/relationships/slideLayout" Target="../slideLayouts/slideLayout5.xml"/><Relationship Id="rId2"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gif"/><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jpeg"/><Relationship Id="rId9" Type="http://schemas.openxmlformats.org/officeDocument/2006/relationships/image" Target="../media/image128.jpeg"/><Relationship Id="rId10" Type="http://schemas.openxmlformats.org/officeDocument/2006/relationships/image" Target="../media/image129.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3" Type="http://schemas.openxmlformats.org/officeDocument/2006/relationships/hyperlink" Target="http://www.rpm.com.cn/ch/ProductShow.asp?ID=83" TargetMode="External"/><Relationship Id="rId4" Type="http://schemas.openxmlformats.org/officeDocument/2006/relationships/image" Target="../media/image131.jpeg"/><Relationship Id="rId5" Type="http://schemas.openxmlformats.org/officeDocument/2006/relationships/hyperlink" Target="http://www.rpm.com.cn/ch/ProductShow.asp?ID=106" TargetMode="External"/><Relationship Id="rId6" Type="http://schemas.openxmlformats.org/officeDocument/2006/relationships/image" Target="../media/image132.jpeg"/><Relationship Id="rId7" Type="http://schemas.openxmlformats.org/officeDocument/2006/relationships/hyperlink" Target="http://www.rpm.com.cn/ch/ProductShow.asp?ID=74" TargetMode="External"/><Relationship Id="rId8" Type="http://schemas.openxmlformats.org/officeDocument/2006/relationships/image" Target="../media/image133.jpeg"/><Relationship Id="rId9" Type="http://schemas.openxmlformats.org/officeDocument/2006/relationships/image" Target="../media/image134.png"/><Relationship Id="rId1" Type="http://schemas.openxmlformats.org/officeDocument/2006/relationships/slideLayout" Target="../slideLayouts/slideLayout3.xml"/><Relationship Id="rId2" Type="http://schemas.openxmlformats.org/officeDocument/2006/relationships/image" Target="../media/image130.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jpeg"/><Relationship Id="rId6" Type="http://schemas.openxmlformats.org/officeDocument/2006/relationships/image" Target="../media/image134.png"/><Relationship Id="rId7" Type="http://schemas.openxmlformats.org/officeDocument/2006/relationships/image" Target="../media/image140.jpeg"/><Relationship Id="rId1" Type="http://schemas.openxmlformats.org/officeDocument/2006/relationships/slideLayout" Target="../slideLayouts/slideLayout3.xml"/><Relationship Id="rId2" Type="http://schemas.openxmlformats.org/officeDocument/2006/relationships/image" Target="../media/image1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1.png"/><Relationship Id="rId3" Type="http://schemas.openxmlformats.org/officeDocument/2006/relationships/image" Target="../media/image14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3.tiff"/><Relationship Id="rId3"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1" Type="http://schemas.openxmlformats.org/officeDocument/2006/relationships/slideLayout" Target="../slideLayouts/slideLayout9.xml"/><Relationship Id="rId2"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1" Type="http://schemas.openxmlformats.org/officeDocument/2006/relationships/slideLayout" Target="../slideLayouts/slideLayout10.xml"/><Relationship Id="rId2"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60.xml.rels><?xml version="1.0" encoding="UTF-8" standalone="yes"?>
<Relationships xmlns="http://schemas.openxmlformats.org/package/2006/relationships"><Relationship Id="rId46" Type="http://schemas.openxmlformats.org/officeDocument/2006/relationships/image" Target="../media/image193.gif"/><Relationship Id="rId47" Type="http://schemas.openxmlformats.org/officeDocument/2006/relationships/image" Target="../media/image194.png"/><Relationship Id="rId48" Type="http://schemas.openxmlformats.org/officeDocument/2006/relationships/image" Target="../media/image195.jpeg"/><Relationship Id="rId20" Type="http://schemas.openxmlformats.org/officeDocument/2006/relationships/image" Target="../media/image170.png"/><Relationship Id="rId21" Type="http://schemas.openxmlformats.org/officeDocument/2006/relationships/image" Target="../media/image171.jpeg"/><Relationship Id="rId22" Type="http://schemas.openxmlformats.org/officeDocument/2006/relationships/image" Target="../media/image172.jpeg"/><Relationship Id="rId23" Type="http://schemas.openxmlformats.org/officeDocument/2006/relationships/hyperlink" Target="http://www.xmjlkt.com/cn/default.aspx" TargetMode="External"/><Relationship Id="rId24" Type="http://schemas.openxmlformats.org/officeDocument/2006/relationships/image" Target="../media/image173.jpeg"/><Relationship Id="rId25" Type="http://schemas.openxmlformats.org/officeDocument/2006/relationships/hyperlink" Target="http://www.kshg.com/main.asp" TargetMode="External"/><Relationship Id="rId26" Type="http://schemas.openxmlformats.org/officeDocument/2006/relationships/image" Target="../media/image174.jpeg"/><Relationship Id="rId27" Type="http://schemas.openxmlformats.org/officeDocument/2006/relationships/image" Target="../media/image175.png"/><Relationship Id="rId28" Type="http://schemas.openxmlformats.org/officeDocument/2006/relationships/image" Target="../media/image176.jpeg"/><Relationship Id="rId29" Type="http://schemas.openxmlformats.org/officeDocument/2006/relationships/image" Target="../media/image177.jpeg"/><Relationship Id="rId1" Type="http://schemas.openxmlformats.org/officeDocument/2006/relationships/slideLayout" Target="../slideLayouts/slideLayout10.xml"/><Relationship Id="rId2" Type="http://schemas.openxmlformats.org/officeDocument/2006/relationships/image" Target="../media/image155.png"/><Relationship Id="rId3" Type="http://schemas.openxmlformats.org/officeDocument/2006/relationships/image" Target="../media/image156.gif"/><Relationship Id="rId4" Type="http://schemas.openxmlformats.org/officeDocument/2006/relationships/image" Target="../media/image157.jpeg"/><Relationship Id="rId5" Type="http://schemas.openxmlformats.org/officeDocument/2006/relationships/image" Target="../media/image158.png"/><Relationship Id="rId30" Type="http://schemas.openxmlformats.org/officeDocument/2006/relationships/image" Target="../media/image178.png"/><Relationship Id="rId31" Type="http://schemas.openxmlformats.org/officeDocument/2006/relationships/image" Target="../media/image179.gif"/><Relationship Id="rId32" Type="http://schemas.openxmlformats.org/officeDocument/2006/relationships/image" Target="../media/image180.png"/><Relationship Id="rId9" Type="http://schemas.openxmlformats.org/officeDocument/2006/relationships/image" Target="../media/image161.png"/><Relationship Id="rId6" Type="http://schemas.openxmlformats.org/officeDocument/2006/relationships/image" Target="../media/image159.png"/><Relationship Id="rId7" Type="http://schemas.openxmlformats.org/officeDocument/2006/relationships/image" Target="../media/image160.jpeg"/><Relationship Id="rId8" Type="http://schemas.openxmlformats.org/officeDocument/2006/relationships/slide" Target="slide21.xml"/><Relationship Id="rId33" Type="http://schemas.openxmlformats.org/officeDocument/2006/relationships/image" Target="../media/image181.png"/><Relationship Id="rId34" Type="http://schemas.openxmlformats.org/officeDocument/2006/relationships/image" Target="../media/image182.jpeg"/><Relationship Id="rId35" Type="http://schemas.openxmlformats.org/officeDocument/2006/relationships/hyperlink" Target="http://www.sanden-shanghai.com/" TargetMode="External"/><Relationship Id="rId36" Type="http://schemas.openxmlformats.org/officeDocument/2006/relationships/image" Target="../media/image183.gif"/><Relationship Id="rId10" Type="http://schemas.openxmlformats.org/officeDocument/2006/relationships/image" Target="../media/image162.png"/><Relationship Id="rId11" Type="http://schemas.openxmlformats.org/officeDocument/2006/relationships/hyperlink" Target="http://www.dfkcgs.com/" TargetMode="External"/><Relationship Id="rId12" Type="http://schemas.openxmlformats.org/officeDocument/2006/relationships/image" Target="../media/image163.jpeg"/><Relationship Id="rId13" Type="http://schemas.openxmlformats.org/officeDocument/2006/relationships/image" Target="../media/image164.jpeg"/><Relationship Id="rId14" Type="http://schemas.openxmlformats.org/officeDocument/2006/relationships/image" Target="../media/image165.png"/><Relationship Id="rId15" Type="http://schemas.openxmlformats.org/officeDocument/2006/relationships/image" Target="../media/image166.jpeg"/><Relationship Id="rId16" Type="http://schemas.openxmlformats.org/officeDocument/2006/relationships/image" Target="../media/image167.jpeg"/><Relationship Id="rId17" Type="http://schemas.openxmlformats.org/officeDocument/2006/relationships/image" Target="../media/image168.gif"/><Relationship Id="rId18" Type="http://schemas.openxmlformats.org/officeDocument/2006/relationships/image" Target="../media/image169.gif"/><Relationship Id="rId19" Type="http://schemas.openxmlformats.org/officeDocument/2006/relationships/image" Target="../media/image140.jpeg"/><Relationship Id="rId37" Type="http://schemas.openxmlformats.org/officeDocument/2006/relationships/image" Target="../media/image184.jpeg"/><Relationship Id="rId38" Type="http://schemas.openxmlformats.org/officeDocument/2006/relationships/image" Target="../media/image185.png"/><Relationship Id="rId39" Type="http://schemas.openxmlformats.org/officeDocument/2006/relationships/image" Target="../media/image186.png"/><Relationship Id="rId40" Type="http://schemas.openxmlformats.org/officeDocument/2006/relationships/image" Target="../media/image187.jpeg"/><Relationship Id="rId41" Type="http://schemas.openxmlformats.org/officeDocument/2006/relationships/image" Target="../media/image188.jpeg"/><Relationship Id="rId42" Type="http://schemas.openxmlformats.org/officeDocument/2006/relationships/image" Target="../media/image189.jpeg"/><Relationship Id="rId43" Type="http://schemas.openxmlformats.org/officeDocument/2006/relationships/image" Target="../media/image190.png"/><Relationship Id="rId44" Type="http://schemas.openxmlformats.org/officeDocument/2006/relationships/image" Target="../media/image191.jpeg"/><Relationship Id="rId45"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jpeg"/><Relationship Id="rId5" Type="http://schemas.openxmlformats.org/officeDocument/2006/relationships/image" Target="../media/image199.jpe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image" Target="../media/image202.png"/><Relationship Id="rId9" Type="http://schemas.openxmlformats.org/officeDocument/2006/relationships/image" Target="../media/image203.jpeg"/><Relationship Id="rId1" Type="http://schemas.openxmlformats.org/officeDocument/2006/relationships/slideLayout" Target="../slideLayouts/slideLayout11.xml"/><Relationship Id="rId2" Type="http://schemas.openxmlformats.org/officeDocument/2006/relationships/image" Target="../media/image1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articles.e-works.net.cn/view/article116247.htm" TargetMode="External"/><Relationship Id="rId3"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3003798"/>
            <a:ext cx="4339641" cy="369328"/>
          </a:xfrm>
          <a:prstGeom prst="rect">
            <a:avLst/>
          </a:prstGeom>
          <a:noFill/>
        </p:spPr>
        <p:txBody>
          <a:bodyPr wrap="none" lIns="91436" tIns="45718" rIns="91436" bIns="45718" rtlCol="0">
            <a:spAutoFit/>
          </a:bodyPr>
          <a:lstStyle/>
          <a:p>
            <a:pPr marL="342887" indent="-342887" algn="ctr" eaLnBrk="0" fontAlgn="base" hangingPunct="0">
              <a:spcBef>
                <a:spcPct val="20000"/>
              </a:spcBef>
              <a:spcAft>
                <a:spcPct val="0"/>
              </a:spcAft>
              <a:buSzPct val="90000"/>
              <a:defRPr/>
            </a:pPr>
            <a:r>
              <a:rPr lang="zh-CN" altLang="en-US" dirty="0" smtClean="0">
                <a:solidFill>
                  <a:schemeClr val="bg1"/>
                </a:solidFill>
                <a:latin typeface="微软雅黑" pitchFamily="34" charset="-122"/>
                <a:ea typeface="微软雅黑" pitchFamily="34" charset="-122"/>
              </a:rPr>
              <a:t>演讲主题：</a:t>
            </a:r>
            <a:r>
              <a:rPr kumimoji="1" lang="zh-CN" altLang="en-US"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rPr>
              <a:t>用友设计制造一体化解决方案</a:t>
            </a:r>
            <a:endParaRPr kumimoji="1" lang="en-US" altLang="zh-CN"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endParaRPr>
          </a:p>
        </p:txBody>
      </p:sp>
      <p:sp>
        <p:nvSpPr>
          <p:cNvPr id="3" name="TextBox 2"/>
          <p:cNvSpPr txBox="1"/>
          <p:nvPr/>
        </p:nvSpPr>
        <p:spPr>
          <a:xfrm>
            <a:off x="4794183" y="3645079"/>
            <a:ext cx="1800485" cy="369328"/>
          </a:xfrm>
          <a:prstGeom prst="rect">
            <a:avLst/>
          </a:prstGeom>
          <a:noFill/>
        </p:spPr>
        <p:txBody>
          <a:bodyPr wrap="none" lIns="91436" tIns="45718" rIns="91436" bIns="45718" rtlCol="0">
            <a:spAutoFit/>
          </a:bodyPr>
          <a:lstStyle/>
          <a:p>
            <a:r>
              <a:rPr lang="zh-CN" altLang="en-US" dirty="0">
                <a:solidFill>
                  <a:schemeClr val="bg1"/>
                </a:solidFill>
                <a:latin typeface="微软雅黑" pitchFamily="34" charset="-122"/>
                <a:ea typeface="微软雅黑" pitchFamily="34" charset="-122"/>
              </a:rPr>
              <a:t>演讲</a:t>
            </a:r>
            <a:r>
              <a:rPr lang="zh-CN" altLang="en-US" dirty="0" smtClean="0">
                <a:solidFill>
                  <a:schemeClr val="bg1"/>
                </a:solidFill>
                <a:latin typeface="微软雅黑" pitchFamily="34" charset="-122"/>
                <a:ea typeface="微软雅黑" pitchFamily="34" charset="-122"/>
              </a:rPr>
              <a:t>人：李光锐</a:t>
            </a:r>
            <a:endParaRPr lang="zh-CN" altLang="en-US"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716678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 y="0"/>
            <a:ext cx="7958138" cy="606426"/>
          </a:xfrm>
          <a:prstGeom prst="rect">
            <a:avLst/>
          </a:prstGeom>
        </p:spPr>
        <p:txBody>
          <a:bodyPr lIns="91436" tIns="45718" rIns="91436" bIns="45718"/>
          <a:lstStyle/>
          <a:p>
            <a:r>
              <a:rPr lang="zh-CN" altLang="en-US" sz="3600" dirty="0">
                <a:solidFill>
                  <a:srgbClr val="FFFFFF"/>
                </a:solidFill>
                <a:latin typeface="Hiragino Sans GB W3"/>
                <a:ea typeface="Hiragino Sans GB W3"/>
                <a:cs typeface="Hiragino Sans GB W3"/>
              </a:rPr>
              <a:t>中国制造</a:t>
            </a:r>
            <a:r>
              <a:rPr lang="en-US" altLang="zh-CN" sz="3600" dirty="0">
                <a:solidFill>
                  <a:srgbClr val="FFFFFF"/>
                </a:solidFill>
                <a:latin typeface="Hiragino Sans GB W3"/>
                <a:ea typeface="Hiragino Sans GB W3"/>
                <a:cs typeface="Hiragino Sans GB W3"/>
              </a:rPr>
              <a:t>2025</a:t>
            </a:r>
            <a:endParaRPr lang="zh-CN" altLang="en-US" sz="3600" dirty="0">
              <a:solidFill>
                <a:srgbClr val="FFFFFF"/>
              </a:solidFill>
              <a:latin typeface="Hiragino Sans GB W3"/>
              <a:ea typeface="Hiragino Sans GB W3"/>
              <a:cs typeface="Hiragino Sans GB W3"/>
            </a:endParaRPr>
          </a:p>
        </p:txBody>
      </p:sp>
      <p:pic>
        <p:nvPicPr>
          <p:cNvPr id="3" name="图片 2" descr="8-150310162534.jpg"/>
          <p:cNvPicPr>
            <a:picLocks noChangeAspect="1"/>
          </p:cNvPicPr>
          <p:nvPr/>
        </p:nvPicPr>
        <p:blipFill>
          <a:blip r:embed="rId2" cstate="print"/>
          <a:srcRect b="5357"/>
          <a:stretch>
            <a:fillRect/>
          </a:stretch>
        </p:blipFill>
        <p:spPr>
          <a:xfrm>
            <a:off x="755579" y="915567"/>
            <a:ext cx="2769025" cy="3786214"/>
          </a:xfrm>
          <a:prstGeom prst="rect">
            <a:avLst/>
          </a:prstGeom>
          <a:ln>
            <a:solidFill>
              <a:schemeClr val="bg1">
                <a:lumMod val="65000"/>
              </a:schemeClr>
            </a:solidFill>
          </a:ln>
        </p:spPr>
      </p:pic>
      <p:pic>
        <p:nvPicPr>
          <p:cNvPr id="7" name="图片 6" descr="20150330090113_270.jpg"/>
          <p:cNvPicPr>
            <a:picLocks noChangeAspect="1"/>
          </p:cNvPicPr>
          <p:nvPr/>
        </p:nvPicPr>
        <p:blipFill>
          <a:blip r:embed="rId3"/>
          <a:stretch>
            <a:fillRect/>
          </a:stretch>
        </p:blipFill>
        <p:spPr>
          <a:xfrm>
            <a:off x="3780656" y="928678"/>
            <a:ext cx="5029994" cy="3786214"/>
          </a:xfrm>
          <a:prstGeom prst="rect">
            <a:avLst/>
          </a:prstGeom>
        </p:spPr>
      </p:pic>
    </p:spTree>
    <p:extLst>
      <p:ext uri="{BB962C8B-B14F-4D97-AF65-F5344CB8AC3E}">
        <p14:creationId xmlns:p14="http://schemas.microsoft.com/office/powerpoint/2010/main" val="30457656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a:spLocks/>
          </p:cNvSpPr>
          <p:nvPr/>
        </p:nvSpPr>
        <p:spPr bwMode="ltGray">
          <a:xfrm>
            <a:off x="3929090" y="1071552"/>
            <a:ext cx="5143504" cy="3000396"/>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b="100000"/>
            </a:path>
            <a:tileRect t="-100000" r="-100000"/>
          </a:gradFill>
          <a:ln w="9525">
            <a:noFill/>
            <a:round/>
            <a:headEnd/>
            <a:tailEnd/>
          </a:ln>
          <a:effectLst/>
        </p:spPr>
        <p:txBody>
          <a:bodyPr lIns="91436" tIns="45718" rIns="91436" bIns="45718"/>
          <a:lstStyle/>
          <a:p>
            <a:endParaRPr lang="zh-CN" altLang="en-US"/>
          </a:p>
        </p:txBody>
      </p:sp>
      <p:grpSp>
        <p:nvGrpSpPr>
          <p:cNvPr id="20" name="Group 4"/>
          <p:cNvGrpSpPr>
            <a:grpSpLocks/>
          </p:cNvGrpSpPr>
          <p:nvPr/>
        </p:nvGrpSpPr>
        <p:grpSpPr bwMode="auto">
          <a:xfrm>
            <a:off x="71408" y="4214826"/>
            <a:ext cx="9001155" cy="619125"/>
            <a:chOff x="404" y="1980"/>
            <a:chExt cx="1259" cy="298"/>
          </a:xfrm>
          <a:solidFill>
            <a:schemeClr val="bg1">
              <a:lumMod val="75000"/>
            </a:schemeClr>
          </a:solidFill>
        </p:grpSpPr>
        <p:sp>
          <p:nvSpPr>
            <p:cNvPr id="21" name="Rectangle 5"/>
            <p:cNvSpPr>
              <a:spLocks noChangeArrowheads="1"/>
            </p:cNvSpPr>
            <p:nvPr/>
          </p:nvSpPr>
          <p:spPr bwMode="invGray">
            <a:xfrm>
              <a:off x="404" y="1980"/>
              <a:ext cx="1205" cy="298"/>
            </a:xfrm>
            <a:prstGeom prst="rect">
              <a:avLst/>
            </a:prstGeom>
            <a:grpFill/>
            <a:ln w="9525" algn="ctr">
              <a:noFill/>
              <a:miter lim="800000"/>
              <a:headEnd/>
              <a:tailEnd/>
            </a:ln>
            <a:effectLst>
              <a:outerShdw dist="63500" algn="ctr" rotWithShape="0">
                <a:srgbClr val="000000">
                  <a:alpha val="50000"/>
                </a:srgbClr>
              </a:outerShdw>
            </a:effectLst>
          </p:spPr>
          <p:txBody>
            <a:bodyPr wrap="none" anchor="ctr"/>
            <a:lstStyle/>
            <a:p>
              <a:endParaRPr lang="zh-CN" altLang="en-US"/>
            </a:p>
          </p:txBody>
        </p:sp>
        <p:sp>
          <p:nvSpPr>
            <p:cNvPr id="22" name="AutoShape 6"/>
            <p:cNvSpPr>
              <a:spLocks noChangeArrowheads="1"/>
            </p:cNvSpPr>
            <p:nvPr/>
          </p:nvSpPr>
          <p:spPr bwMode="invGray">
            <a:xfrm rot="5400000">
              <a:off x="1565" y="2111"/>
              <a:ext cx="138" cy="58"/>
            </a:xfrm>
            <a:prstGeom prst="triangle">
              <a:avLst>
                <a:gd name="adj" fmla="val 50000"/>
              </a:avLst>
            </a:prstGeom>
            <a:grpFill/>
            <a:ln w="9525" algn="ctr">
              <a:noFill/>
              <a:miter lim="800000"/>
              <a:headEnd/>
              <a:tailEnd/>
            </a:ln>
            <a:effectLst>
              <a:outerShdw dist="63500" algn="ctr" rotWithShape="0">
                <a:srgbClr val="000000">
                  <a:alpha val="50000"/>
                </a:srgbClr>
              </a:outerShdw>
            </a:effectLst>
          </p:spPr>
          <p:txBody>
            <a:bodyPr wrap="none" anchor="ctr"/>
            <a:lstStyle/>
            <a:p>
              <a:endParaRPr lang="zh-CN" altLang="en-US"/>
            </a:p>
          </p:txBody>
        </p:sp>
      </p:grpSp>
      <p:sp>
        <p:nvSpPr>
          <p:cNvPr id="2" name="标题 1"/>
          <p:cNvSpPr>
            <a:spLocks noGrp="1"/>
          </p:cNvSpPr>
          <p:nvPr>
            <p:ph type="title" idx="4294967295"/>
          </p:nvPr>
        </p:nvSpPr>
        <p:spPr>
          <a:xfrm>
            <a:off x="0" y="-20538"/>
            <a:ext cx="7196138" cy="419100"/>
          </a:xfrm>
          <a:prstGeom prst="rect">
            <a:avLst/>
          </a:prstGeom>
        </p:spPr>
        <p:txBody>
          <a:bodyPr lIns="91436" tIns="45718" rIns="91436" bIns="45718"/>
          <a:lstStyle/>
          <a:p>
            <a:r>
              <a:rPr lang="zh-CN" altLang="en-US" sz="3200" b="1" dirty="0">
                <a:solidFill>
                  <a:srgbClr val="FFFFFF"/>
                </a:solidFill>
                <a:latin typeface="Hiragino Sans GB W3"/>
                <a:ea typeface="Hiragino Sans GB W3"/>
                <a:cs typeface="Hiragino Sans GB W3"/>
              </a:rPr>
              <a:t>中国制造</a:t>
            </a:r>
            <a:r>
              <a:rPr lang="en-US" altLang="zh-CN" sz="3200" b="1" dirty="0">
                <a:solidFill>
                  <a:srgbClr val="FFFFFF"/>
                </a:solidFill>
                <a:latin typeface="Hiragino Sans GB W3"/>
                <a:ea typeface="Hiragino Sans GB W3"/>
                <a:cs typeface="Hiragino Sans GB W3"/>
              </a:rPr>
              <a:t>2025</a:t>
            </a:r>
            <a:r>
              <a:rPr lang="zh-CN" altLang="en-US" sz="3200" b="1" dirty="0">
                <a:solidFill>
                  <a:srgbClr val="FFFFFF"/>
                </a:solidFill>
                <a:latin typeface="Hiragino Sans GB W3"/>
                <a:ea typeface="Hiragino Sans GB W3"/>
                <a:cs typeface="Hiragino Sans GB W3"/>
              </a:rPr>
              <a:t>主要内容：</a:t>
            </a:r>
            <a:br>
              <a:rPr lang="zh-CN" altLang="en-US" sz="3200" b="1" dirty="0">
                <a:solidFill>
                  <a:srgbClr val="FFFFFF"/>
                </a:solidFill>
                <a:latin typeface="Hiragino Sans GB W3"/>
                <a:ea typeface="Hiragino Sans GB W3"/>
                <a:cs typeface="Hiragino Sans GB W3"/>
              </a:rPr>
            </a:br>
            <a:endParaRPr lang="zh-CN" altLang="en-US" sz="3200" dirty="0">
              <a:solidFill>
                <a:srgbClr val="FFFFFF"/>
              </a:solidFill>
              <a:latin typeface="Hiragino Sans GB W3"/>
              <a:ea typeface="Hiragino Sans GB W3"/>
              <a:cs typeface="Hiragino Sans GB W3"/>
            </a:endParaRPr>
          </a:p>
        </p:txBody>
      </p:sp>
      <p:sp>
        <p:nvSpPr>
          <p:cNvPr id="3" name="矩形 2"/>
          <p:cNvSpPr/>
          <p:nvPr/>
        </p:nvSpPr>
        <p:spPr>
          <a:xfrm>
            <a:off x="4071966" y="1428742"/>
            <a:ext cx="4857752" cy="2308320"/>
          </a:xfrm>
          <a:prstGeom prst="rect">
            <a:avLst/>
          </a:prstGeom>
        </p:spPr>
        <p:txBody>
          <a:bodyPr wrap="square" lIns="91436" tIns="45718" rIns="91436" bIns="45718">
            <a:spAutoFit/>
          </a:bodyPr>
          <a:lstStyle/>
          <a:p>
            <a:pPr marL="266690" indent="-266690">
              <a:buFont typeface="Wingdings" pitchFamily="2" charset="2"/>
              <a:buChar char="l"/>
            </a:pPr>
            <a:r>
              <a:rPr lang="zh-CN" altLang="en-US" dirty="0" smtClean="0">
                <a:latin typeface="微软雅黑" pitchFamily="34" charset="-122"/>
                <a:ea typeface="微软雅黑" pitchFamily="34" charset="-122"/>
              </a:rPr>
              <a:t>推行数字化网络化智能化制造；</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提升产品设计能力；</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完善制造业技术创新体系；</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强化制造基础；</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提升产品质量；</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推行绿色制造；</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培养具有全球竞争力的企业群体和优势产业；</a:t>
            </a:r>
            <a:endParaRPr lang="en-US" altLang="zh-CN" dirty="0" smtClean="0">
              <a:latin typeface="微软雅黑" pitchFamily="34" charset="-122"/>
              <a:ea typeface="微软雅黑" pitchFamily="34" charset="-122"/>
            </a:endParaRPr>
          </a:p>
          <a:p>
            <a:pPr marL="266690" indent="-266690">
              <a:buFont typeface="Wingdings" pitchFamily="2" charset="2"/>
              <a:buChar char="l"/>
            </a:pPr>
            <a:r>
              <a:rPr lang="zh-CN" altLang="en-US" dirty="0" smtClean="0">
                <a:latin typeface="微软雅黑" pitchFamily="34" charset="-122"/>
                <a:ea typeface="微软雅黑" pitchFamily="34" charset="-122"/>
              </a:rPr>
              <a:t>发展现代制造服务业。</a:t>
            </a:r>
          </a:p>
        </p:txBody>
      </p:sp>
      <p:grpSp>
        <p:nvGrpSpPr>
          <p:cNvPr id="17" name="组合 16"/>
          <p:cNvGrpSpPr/>
          <p:nvPr/>
        </p:nvGrpSpPr>
        <p:grpSpPr>
          <a:xfrm>
            <a:off x="214283" y="1071552"/>
            <a:ext cx="3571902" cy="3000396"/>
            <a:chOff x="309549" y="947740"/>
            <a:chExt cx="4552952" cy="3838575"/>
          </a:xfrm>
        </p:grpSpPr>
        <p:sp>
          <p:nvSpPr>
            <p:cNvPr id="4" name="Freeform 2"/>
            <p:cNvSpPr>
              <a:spLocks/>
            </p:cNvSpPr>
            <p:nvPr/>
          </p:nvSpPr>
          <p:spPr bwMode="gray">
            <a:xfrm flipH="1">
              <a:off x="309549" y="947740"/>
              <a:ext cx="2220912" cy="1858962"/>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bg1">
                <a:lumMod val="85000"/>
              </a:schemeClr>
            </a:solidFill>
            <a:ln w="9525">
              <a:noFill/>
              <a:round/>
              <a:headEnd/>
              <a:tailEnd/>
            </a:ln>
            <a:effectLst/>
          </p:spPr>
          <p:txBody>
            <a:bodyPr/>
            <a:lstStyle/>
            <a:p>
              <a:endParaRPr lang="zh-CN" altLang="en-US"/>
            </a:p>
          </p:txBody>
        </p:sp>
        <p:sp>
          <p:nvSpPr>
            <p:cNvPr id="5" name="Freeform 3"/>
            <p:cNvSpPr>
              <a:spLocks/>
            </p:cNvSpPr>
            <p:nvPr/>
          </p:nvSpPr>
          <p:spPr bwMode="ltGray">
            <a:xfrm>
              <a:off x="2643174" y="947740"/>
              <a:ext cx="2219325" cy="1858962"/>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tx2">
                <a:lumMod val="40000"/>
                <a:lumOff val="60000"/>
              </a:schemeClr>
            </a:solidFill>
            <a:ln w="9525">
              <a:noFill/>
              <a:round/>
              <a:headEnd/>
              <a:tailEnd/>
            </a:ln>
            <a:effectLst/>
          </p:spPr>
          <p:txBody>
            <a:bodyPr/>
            <a:lstStyle/>
            <a:p>
              <a:endParaRPr lang="zh-CN" altLang="en-US"/>
            </a:p>
          </p:txBody>
        </p:sp>
        <p:sp>
          <p:nvSpPr>
            <p:cNvPr id="6" name="Freeform 4"/>
            <p:cNvSpPr>
              <a:spLocks/>
            </p:cNvSpPr>
            <p:nvPr/>
          </p:nvSpPr>
          <p:spPr bwMode="ltGray">
            <a:xfrm>
              <a:off x="309549" y="2928940"/>
              <a:ext cx="2220912" cy="185737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rgbClr val="0070C0"/>
            </a:solidFill>
            <a:ln w="9525">
              <a:noFill/>
              <a:round/>
              <a:headEnd/>
              <a:tailEnd/>
            </a:ln>
            <a:effectLst/>
          </p:spPr>
          <p:txBody>
            <a:bodyPr/>
            <a:lstStyle/>
            <a:p>
              <a:endParaRPr lang="zh-CN" altLang="en-US"/>
            </a:p>
          </p:txBody>
        </p:sp>
        <p:sp>
          <p:nvSpPr>
            <p:cNvPr id="7" name="Freeform 5"/>
            <p:cNvSpPr>
              <a:spLocks/>
            </p:cNvSpPr>
            <p:nvPr/>
          </p:nvSpPr>
          <p:spPr bwMode="gray">
            <a:xfrm flipH="1">
              <a:off x="2643174" y="2928940"/>
              <a:ext cx="2219325" cy="185737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rgbClr val="92D050"/>
            </a:solidFill>
            <a:ln w="9525">
              <a:noFill/>
              <a:round/>
              <a:headEnd/>
              <a:tailEnd/>
            </a:ln>
            <a:effectLst/>
          </p:spPr>
          <p:txBody>
            <a:bodyPr/>
            <a:lstStyle/>
            <a:p>
              <a:endParaRPr lang="zh-CN" altLang="en-US"/>
            </a:p>
          </p:txBody>
        </p:sp>
        <p:sp>
          <p:nvSpPr>
            <p:cNvPr id="8" name="Oval 6"/>
            <p:cNvSpPr>
              <a:spLocks noChangeArrowheads="1"/>
            </p:cNvSpPr>
            <p:nvPr/>
          </p:nvSpPr>
          <p:spPr bwMode="gray">
            <a:xfrm>
              <a:off x="1528749" y="1827215"/>
              <a:ext cx="2239962" cy="2238375"/>
            </a:xfrm>
            <a:prstGeom prst="ellipse">
              <a:avLst/>
            </a:prstGeom>
            <a:solidFill>
              <a:srgbClr val="FFFFFF">
                <a:alpha val="50000"/>
              </a:srgbClr>
            </a:solidFill>
            <a:ln w="9525">
              <a:noFill/>
              <a:round/>
              <a:headEnd/>
              <a:tailEnd/>
            </a:ln>
            <a:effectLst/>
          </p:spPr>
          <p:txBody>
            <a:bodyPr wrap="none" anchor="ctr"/>
            <a:lstStyle/>
            <a:p>
              <a:endParaRPr lang="zh-CN" altLang="en-US"/>
            </a:p>
          </p:txBody>
        </p:sp>
        <p:sp>
          <p:nvSpPr>
            <p:cNvPr id="9" name="Text Box 7"/>
            <p:cNvSpPr txBox="1">
              <a:spLocks noChangeArrowheads="1"/>
            </p:cNvSpPr>
            <p:nvPr/>
          </p:nvSpPr>
          <p:spPr bwMode="black">
            <a:xfrm>
              <a:off x="410726" y="1243015"/>
              <a:ext cx="1994003" cy="905638"/>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chemeClr val="bg1"/>
                  </a:solidFill>
                  <a:latin typeface="微软雅黑" pitchFamily="34" charset="-122"/>
                  <a:ea typeface="微软雅黑" pitchFamily="34" charset="-122"/>
                </a:rPr>
                <a:t>要素驱动</a:t>
              </a:r>
              <a:endParaRPr lang="en-US" altLang="zh-CN" sz="1600" dirty="0">
                <a:solidFill>
                  <a:schemeClr val="bg1"/>
                </a:solidFill>
                <a:latin typeface="微软雅黑" pitchFamily="34" charset="-122"/>
                <a:ea typeface="微软雅黑" pitchFamily="34" charset="-122"/>
              </a:endParaRPr>
            </a:p>
            <a:p>
              <a:pPr algn="ctr">
                <a:spcBef>
                  <a:spcPct val="50000"/>
                </a:spcBef>
              </a:pPr>
              <a:r>
                <a:rPr lang="zh-CN" altLang="en-US" sz="1600" b="1" dirty="0">
                  <a:solidFill>
                    <a:srgbClr val="FF0000"/>
                  </a:solidFill>
                  <a:latin typeface="微软雅黑" pitchFamily="34" charset="-122"/>
                  <a:ea typeface="微软雅黑" pitchFamily="34" charset="-122"/>
                </a:rPr>
                <a:t>创新驱动</a:t>
              </a:r>
              <a:endParaRPr lang="en-US" altLang="zh-CN" sz="1600" dirty="0">
                <a:solidFill>
                  <a:schemeClr val="bg1"/>
                </a:solidFill>
                <a:ea typeface="宋体" charset="-122"/>
              </a:endParaRPr>
            </a:p>
          </p:txBody>
        </p:sp>
        <p:sp>
          <p:nvSpPr>
            <p:cNvPr id="10" name="Text Box 9"/>
            <p:cNvSpPr txBox="1">
              <a:spLocks noChangeArrowheads="1"/>
            </p:cNvSpPr>
            <p:nvPr/>
          </p:nvSpPr>
          <p:spPr bwMode="black">
            <a:xfrm>
              <a:off x="2586025" y="1130531"/>
              <a:ext cx="2276476" cy="1378145"/>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chemeClr val="bg1"/>
                  </a:solidFill>
                  <a:latin typeface="微软雅黑" pitchFamily="34" charset="-122"/>
                  <a:ea typeface="微软雅黑" pitchFamily="34" charset="-122"/>
                </a:rPr>
                <a:t>低成本竞争优势</a:t>
              </a:r>
              <a:endParaRPr lang="en-US" altLang="zh-CN" sz="1600" dirty="0">
                <a:solidFill>
                  <a:schemeClr val="bg1"/>
                </a:solidFill>
                <a:latin typeface="微软雅黑" pitchFamily="34" charset="-122"/>
                <a:ea typeface="微软雅黑" pitchFamily="34" charset="-122"/>
              </a:endParaRPr>
            </a:p>
            <a:p>
              <a:pPr algn="ctr">
                <a:spcBef>
                  <a:spcPct val="50000"/>
                </a:spcBef>
              </a:pPr>
              <a:r>
                <a:rPr lang="zh-CN" altLang="en-US" sz="1600" b="1" dirty="0">
                  <a:solidFill>
                    <a:srgbClr val="FF0000"/>
                  </a:solidFill>
                  <a:latin typeface="微软雅黑" pitchFamily="34" charset="-122"/>
                  <a:ea typeface="微软雅黑" pitchFamily="34" charset="-122"/>
                </a:rPr>
                <a:t>质量效益</a:t>
              </a:r>
              <a:endParaRPr lang="en-US" altLang="zh-CN" sz="1600" b="1" dirty="0">
                <a:solidFill>
                  <a:srgbClr val="FF0000"/>
                </a:solidFill>
                <a:latin typeface="微软雅黑" pitchFamily="34" charset="-122"/>
                <a:ea typeface="微软雅黑" pitchFamily="34" charset="-122"/>
              </a:endParaRPr>
            </a:p>
            <a:p>
              <a:pPr algn="ctr">
                <a:spcBef>
                  <a:spcPct val="50000"/>
                </a:spcBef>
              </a:pPr>
              <a:r>
                <a:rPr lang="zh-CN" altLang="en-US" sz="1600" b="1" dirty="0">
                  <a:solidFill>
                    <a:srgbClr val="FF0000"/>
                  </a:solidFill>
                  <a:latin typeface="微软雅黑" pitchFamily="34" charset="-122"/>
                  <a:ea typeface="微软雅黑" pitchFamily="34" charset="-122"/>
                </a:rPr>
                <a:t>竞争优势</a:t>
              </a:r>
              <a:endParaRPr lang="en-US" altLang="zh-CN" sz="1600" b="1" dirty="0">
                <a:solidFill>
                  <a:schemeClr val="bg1"/>
                </a:solidFill>
                <a:ea typeface="宋体" charset="-122"/>
              </a:endParaRPr>
            </a:p>
          </p:txBody>
        </p:sp>
        <p:sp>
          <p:nvSpPr>
            <p:cNvPr id="11" name="Text Box 10"/>
            <p:cNvSpPr txBox="1">
              <a:spLocks noChangeArrowheads="1"/>
            </p:cNvSpPr>
            <p:nvPr/>
          </p:nvSpPr>
          <p:spPr bwMode="black">
            <a:xfrm>
              <a:off x="309549" y="3324001"/>
              <a:ext cx="2095180" cy="1220643"/>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chemeClr val="bg1"/>
                  </a:solidFill>
                  <a:latin typeface="微软雅黑" pitchFamily="34" charset="-122"/>
                  <a:ea typeface="微软雅黑" pitchFamily="34" charset="-122"/>
                </a:rPr>
                <a:t>资源消耗大、污染大的粗放制造</a:t>
              </a:r>
              <a:endParaRPr lang="en-US" altLang="zh-CN" sz="1600" dirty="0">
                <a:solidFill>
                  <a:schemeClr val="bg1"/>
                </a:solidFill>
                <a:latin typeface="微软雅黑" pitchFamily="34" charset="-122"/>
                <a:ea typeface="微软雅黑" pitchFamily="34" charset="-122"/>
              </a:endParaRPr>
            </a:p>
            <a:p>
              <a:pPr algn="ctr">
                <a:spcBef>
                  <a:spcPct val="50000"/>
                </a:spcBef>
              </a:pPr>
              <a:r>
                <a:rPr lang="zh-CN" altLang="en-US" sz="1600" b="1" dirty="0">
                  <a:solidFill>
                    <a:srgbClr val="FF0000"/>
                  </a:solidFill>
                  <a:latin typeface="微软雅黑" pitchFamily="34" charset="-122"/>
                  <a:ea typeface="微软雅黑" pitchFamily="34" charset="-122"/>
                </a:rPr>
                <a:t>绿色制造</a:t>
              </a:r>
              <a:endParaRPr lang="en-US" altLang="zh-CN" sz="1600" dirty="0">
                <a:solidFill>
                  <a:schemeClr val="bg1"/>
                </a:solidFill>
                <a:ea typeface="宋体" charset="-122"/>
              </a:endParaRPr>
            </a:p>
          </p:txBody>
        </p:sp>
        <p:sp>
          <p:nvSpPr>
            <p:cNvPr id="12" name="Text Box 11"/>
            <p:cNvSpPr txBox="1">
              <a:spLocks noChangeArrowheads="1"/>
            </p:cNvSpPr>
            <p:nvPr/>
          </p:nvSpPr>
          <p:spPr bwMode="black">
            <a:xfrm>
              <a:off x="2950260" y="3515098"/>
              <a:ext cx="1794603" cy="905638"/>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chemeClr val="bg1"/>
                  </a:solidFill>
                  <a:latin typeface="微软雅黑" pitchFamily="34" charset="-122"/>
                  <a:ea typeface="微软雅黑" pitchFamily="34" charset="-122"/>
                </a:rPr>
                <a:t>生产型制造</a:t>
              </a:r>
              <a:endParaRPr lang="en-US" altLang="zh-CN" sz="1600" dirty="0">
                <a:solidFill>
                  <a:schemeClr val="bg1"/>
                </a:solidFill>
                <a:latin typeface="微软雅黑" pitchFamily="34" charset="-122"/>
                <a:ea typeface="微软雅黑" pitchFamily="34" charset="-122"/>
              </a:endParaRPr>
            </a:p>
            <a:p>
              <a:pPr algn="ctr">
                <a:spcBef>
                  <a:spcPct val="50000"/>
                </a:spcBef>
              </a:pPr>
              <a:r>
                <a:rPr lang="zh-CN" altLang="en-US" sz="1600" b="1" dirty="0">
                  <a:solidFill>
                    <a:srgbClr val="FF0000"/>
                  </a:solidFill>
                  <a:latin typeface="微软雅黑" pitchFamily="34" charset="-122"/>
                  <a:ea typeface="微软雅黑" pitchFamily="34" charset="-122"/>
                </a:rPr>
                <a:t>服务型制造</a:t>
              </a:r>
              <a:endParaRPr lang="en-US" altLang="zh-CN" sz="1600" dirty="0">
                <a:solidFill>
                  <a:schemeClr val="bg1"/>
                </a:solidFill>
                <a:ea typeface="宋体" charset="-122"/>
              </a:endParaRPr>
            </a:p>
          </p:txBody>
        </p:sp>
        <p:sp>
          <p:nvSpPr>
            <p:cNvPr id="13" name="Rectangle 12"/>
            <p:cNvSpPr>
              <a:spLocks noChangeArrowheads="1"/>
            </p:cNvSpPr>
            <p:nvPr/>
          </p:nvSpPr>
          <p:spPr bwMode="auto">
            <a:xfrm>
              <a:off x="1982215" y="2345280"/>
              <a:ext cx="384513" cy="472507"/>
            </a:xfrm>
            <a:prstGeom prst="rect">
              <a:avLst/>
            </a:prstGeom>
            <a:noFill/>
            <a:ln w="9525">
              <a:noFill/>
              <a:miter lim="800000"/>
              <a:headEnd/>
              <a:tailEnd/>
            </a:ln>
            <a:effectLst/>
          </p:spPr>
          <p:txBody>
            <a:bodyPr wrap="none">
              <a:spAutoFit/>
            </a:bodyPr>
            <a:lstStyle/>
            <a:p>
              <a:r>
                <a:rPr lang="en-US" altLang="zh-CN" b="1" dirty="0" smtClean="0">
                  <a:solidFill>
                    <a:srgbClr val="000000"/>
                  </a:solidFill>
                  <a:ea typeface="宋体" charset="-122"/>
                </a:rPr>
                <a:t>1</a:t>
              </a:r>
              <a:endParaRPr lang="en-US" altLang="zh-CN" b="1" dirty="0">
                <a:solidFill>
                  <a:srgbClr val="000000"/>
                </a:solidFill>
                <a:ea typeface="宋体" charset="-122"/>
              </a:endParaRPr>
            </a:p>
          </p:txBody>
        </p:sp>
        <p:sp>
          <p:nvSpPr>
            <p:cNvPr id="14" name="Rectangle 13"/>
            <p:cNvSpPr>
              <a:spLocks noChangeArrowheads="1"/>
            </p:cNvSpPr>
            <p:nvPr/>
          </p:nvSpPr>
          <p:spPr bwMode="auto">
            <a:xfrm>
              <a:off x="2870186" y="2319340"/>
              <a:ext cx="384513" cy="472507"/>
            </a:xfrm>
            <a:prstGeom prst="rect">
              <a:avLst/>
            </a:prstGeom>
            <a:noFill/>
            <a:ln w="9525">
              <a:noFill/>
              <a:miter lim="800000"/>
              <a:headEnd/>
              <a:tailEnd/>
            </a:ln>
            <a:effectLst/>
          </p:spPr>
          <p:txBody>
            <a:bodyPr wrap="none">
              <a:spAutoFit/>
            </a:bodyPr>
            <a:lstStyle/>
            <a:p>
              <a:r>
                <a:rPr lang="en-US" altLang="zh-CN" b="1" dirty="0" smtClean="0">
                  <a:solidFill>
                    <a:srgbClr val="000000"/>
                  </a:solidFill>
                  <a:ea typeface="宋体" charset="-122"/>
                </a:rPr>
                <a:t>2</a:t>
              </a:r>
              <a:endParaRPr lang="en-US" altLang="zh-CN" b="1" dirty="0">
                <a:solidFill>
                  <a:srgbClr val="000000"/>
                </a:solidFill>
                <a:ea typeface="宋体" charset="-122"/>
              </a:endParaRPr>
            </a:p>
          </p:txBody>
        </p:sp>
        <p:sp>
          <p:nvSpPr>
            <p:cNvPr id="15" name="Rectangle 14"/>
            <p:cNvSpPr>
              <a:spLocks noChangeArrowheads="1"/>
            </p:cNvSpPr>
            <p:nvPr/>
          </p:nvSpPr>
          <p:spPr bwMode="auto">
            <a:xfrm>
              <a:off x="1982215" y="3020958"/>
              <a:ext cx="384513" cy="472507"/>
            </a:xfrm>
            <a:prstGeom prst="rect">
              <a:avLst/>
            </a:prstGeom>
            <a:noFill/>
            <a:ln w="9525">
              <a:noFill/>
              <a:miter lim="800000"/>
              <a:headEnd/>
              <a:tailEnd/>
            </a:ln>
            <a:effectLst/>
          </p:spPr>
          <p:txBody>
            <a:bodyPr wrap="none">
              <a:spAutoFit/>
            </a:bodyPr>
            <a:lstStyle/>
            <a:p>
              <a:r>
                <a:rPr lang="en-US" altLang="zh-CN" b="1" dirty="0" smtClean="0">
                  <a:solidFill>
                    <a:srgbClr val="000000"/>
                  </a:solidFill>
                  <a:ea typeface="宋体" charset="-122"/>
                </a:rPr>
                <a:t>3</a:t>
              </a:r>
              <a:endParaRPr lang="en-US" altLang="zh-CN" b="1" dirty="0">
                <a:solidFill>
                  <a:srgbClr val="000000"/>
                </a:solidFill>
                <a:ea typeface="宋体" charset="-122"/>
              </a:endParaRPr>
            </a:p>
          </p:txBody>
        </p:sp>
        <p:sp>
          <p:nvSpPr>
            <p:cNvPr id="16" name="Rectangle 15"/>
            <p:cNvSpPr>
              <a:spLocks noChangeArrowheads="1"/>
            </p:cNvSpPr>
            <p:nvPr/>
          </p:nvSpPr>
          <p:spPr bwMode="auto">
            <a:xfrm>
              <a:off x="2802051" y="3004941"/>
              <a:ext cx="384513" cy="472507"/>
            </a:xfrm>
            <a:prstGeom prst="rect">
              <a:avLst/>
            </a:prstGeom>
            <a:noFill/>
            <a:ln w="9525">
              <a:noFill/>
              <a:miter lim="800000"/>
              <a:headEnd/>
              <a:tailEnd/>
            </a:ln>
            <a:effectLst/>
          </p:spPr>
          <p:txBody>
            <a:bodyPr wrap="none">
              <a:spAutoFit/>
            </a:bodyPr>
            <a:lstStyle/>
            <a:p>
              <a:r>
                <a:rPr lang="en-US" altLang="zh-CN" b="1" dirty="0" smtClean="0">
                  <a:solidFill>
                    <a:srgbClr val="000000"/>
                  </a:solidFill>
                  <a:ea typeface="宋体" charset="-122"/>
                </a:rPr>
                <a:t>4</a:t>
              </a:r>
              <a:endParaRPr lang="en-US" altLang="zh-CN" b="1" dirty="0">
                <a:solidFill>
                  <a:srgbClr val="000000"/>
                </a:solidFill>
                <a:ea typeface="宋体" charset="-122"/>
              </a:endParaRPr>
            </a:p>
          </p:txBody>
        </p:sp>
      </p:grpSp>
      <p:sp>
        <p:nvSpPr>
          <p:cNvPr id="18" name="矩形 17"/>
          <p:cNvSpPr/>
          <p:nvPr/>
        </p:nvSpPr>
        <p:spPr>
          <a:xfrm>
            <a:off x="357158" y="571488"/>
            <a:ext cx="1107988" cy="484744"/>
          </a:xfrm>
          <a:prstGeom prst="rect">
            <a:avLst/>
          </a:prstGeom>
        </p:spPr>
        <p:txBody>
          <a:bodyPr wrap="none" lIns="91436" tIns="45718" rIns="91436" bIns="45718">
            <a:spAutoFit/>
          </a:bodyPr>
          <a:lstStyle/>
          <a:p>
            <a:pPr>
              <a:lnSpc>
                <a:spcPct val="150000"/>
              </a:lnSpc>
            </a:pPr>
            <a:r>
              <a:rPr lang="zh-CN" altLang="en-US" b="1" dirty="0" smtClean="0">
                <a:solidFill>
                  <a:schemeClr val="bg1">
                    <a:lumMod val="50000"/>
                  </a:schemeClr>
                </a:solidFill>
                <a:latin typeface="微软雅黑" pitchFamily="34" charset="-122"/>
                <a:ea typeface="微软雅黑" pitchFamily="34" charset="-122"/>
              </a:rPr>
              <a:t>四大转变</a:t>
            </a:r>
          </a:p>
        </p:txBody>
      </p:sp>
      <p:sp>
        <p:nvSpPr>
          <p:cNvPr id="19" name="矩形 18"/>
          <p:cNvSpPr/>
          <p:nvPr/>
        </p:nvSpPr>
        <p:spPr>
          <a:xfrm>
            <a:off x="142844" y="4333901"/>
            <a:ext cx="8501122"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一条主线</a:t>
            </a:r>
            <a:r>
              <a:rPr lang="zh-CN" altLang="en-US" dirty="0" smtClean="0">
                <a:solidFill>
                  <a:srgbClr val="C00000"/>
                </a:solidFill>
                <a:latin typeface="微软雅黑" pitchFamily="34" charset="-122"/>
                <a:ea typeface="微软雅黑" pitchFamily="34" charset="-122"/>
              </a:rPr>
              <a:t>：</a:t>
            </a:r>
            <a:r>
              <a:rPr lang="zh-CN" altLang="en-US" dirty="0" smtClean="0">
                <a:latin typeface="微软雅黑" pitchFamily="34" charset="-122"/>
                <a:ea typeface="微软雅黑" pitchFamily="34" charset="-122"/>
              </a:rPr>
              <a:t>以体现</a:t>
            </a:r>
            <a:r>
              <a:rPr lang="zh-CN" altLang="en-US" b="1" i="1" dirty="0" smtClean="0">
                <a:solidFill>
                  <a:srgbClr val="C00000"/>
                </a:solidFill>
                <a:latin typeface="微软雅黑" pitchFamily="34" charset="-122"/>
                <a:ea typeface="微软雅黑" pitchFamily="34" charset="-122"/>
              </a:rPr>
              <a:t>信息技术与制造技术</a:t>
            </a:r>
            <a:r>
              <a:rPr lang="zh-CN" altLang="en-US" dirty="0" smtClean="0">
                <a:latin typeface="微软雅黑" pitchFamily="34" charset="-122"/>
                <a:ea typeface="微软雅黑" pitchFamily="34" charset="-122"/>
              </a:rPr>
              <a:t>深度融合的</a:t>
            </a:r>
            <a:r>
              <a:rPr lang="zh-CN" altLang="en-US" b="1" i="1" dirty="0" smtClean="0">
                <a:solidFill>
                  <a:srgbClr val="C00000"/>
                </a:solidFill>
                <a:latin typeface="微软雅黑" pitchFamily="34" charset="-122"/>
                <a:ea typeface="微软雅黑" pitchFamily="34" charset="-122"/>
              </a:rPr>
              <a:t>数字化网络化智能化制造</a:t>
            </a:r>
            <a:r>
              <a:rPr lang="zh-CN" altLang="en-US" dirty="0" smtClean="0">
                <a:latin typeface="微软雅黑" pitchFamily="34" charset="-122"/>
                <a:ea typeface="微软雅黑" pitchFamily="34" charset="-122"/>
              </a:rPr>
              <a:t>为主线。</a:t>
            </a:r>
          </a:p>
        </p:txBody>
      </p:sp>
      <p:sp>
        <p:nvSpPr>
          <p:cNvPr id="25" name="矩形 24"/>
          <p:cNvSpPr/>
          <p:nvPr/>
        </p:nvSpPr>
        <p:spPr>
          <a:xfrm>
            <a:off x="4071934" y="571488"/>
            <a:ext cx="1582476" cy="484744"/>
          </a:xfrm>
          <a:prstGeom prst="rect">
            <a:avLst/>
          </a:prstGeom>
        </p:spPr>
        <p:txBody>
          <a:bodyPr wrap="none" lIns="91436" tIns="45718" rIns="91436" bIns="45718">
            <a:spAutoFit/>
          </a:bodyPr>
          <a:lstStyle/>
          <a:p>
            <a:pPr>
              <a:lnSpc>
                <a:spcPct val="150000"/>
              </a:lnSpc>
            </a:pPr>
            <a:r>
              <a:rPr lang="zh-CN" altLang="en-US" b="1" dirty="0" smtClean="0">
                <a:solidFill>
                  <a:schemeClr val="bg1">
                    <a:lumMod val="50000"/>
                  </a:schemeClr>
                </a:solidFill>
                <a:latin typeface="微软雅黑" pitchFamily="34" charset="-122"/>
                <a:ea typeface="微软雅黑" pitchFamily="34" charset="-122"/>
              </a:rPr>
              <a:t>八项战略对策</a:t>
            </a:r>
          </a:p>
        </p:txBody>
      </p:sp>
    </p:spTree>
    <p:extLst>
      <p:ext uri="{BB962C8B-B14F-4D97-AF65-F5344CB8AC3E}">
        <p14:creationId xmlns:p14="http://schemas.microsoft.com/office/powerpoint/2010/main" val="41348147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 y="2"/>
            <a:ext cx="8029575" cy="555625"/>
          </a:xfrm>
          <a:prstGeom prst="rect">
            <a:avLst/>
          </a:prstGeom>
        </p:spPr>
        <p:txBody>
          <a:bodyPr lIns="91436" tIns="45718" rIns="91436" bIns="45718"/>
          <a:lstStyle/>
          <a:p>
            <a:pPr algn="l"/>
            <a:r>
              <a:rPr lang="zh-CN" altLang="en-US" sz="3200" b="1" dirty="0">
                <a:solidFill>
                  <a:srgbClr val="FFFFFF"/>
                </a:solidFill>
                <a:latin typeface="Hiragino Sans GB W3"/>
                <a:ea typeface="Hiragino Sans GB W3"/>
                <a:cs typeface="Hiragino Sans GB W3"/>
              </a:rPr>
              <a:t>工业</a:t>
            </a:r>
            <a:r>
              <a:rPr lang="en-US" altLang="zh-CN" sz="3200" b="1" dirty="0">
                <a:solidFill>
                  <a:srgbClr val="FFFFFF"/>
                </a:solidFill>
                <a:latin typeface="Hiragino Sans GB W3"/>
                <a:ea typeface="Hiragino Sans GB W3"/>
                <a:cs typeface="Hiragino Sans GB W3"/>
              </a:rPr>
              <a:t>4.0</a:t>
            </a:r>
            <a:r>
              <a:rPr lang="zh-CN" altLang="en-US" sz="3200" b="1" dirty="0">
                <a:solidFill>
                  <a:srgbClr val="FFFFFF"/>
                </a:solidFill>
                <a:latin typeface="Hiragino Sans GB W3"/>
                <a:ea typeface="Hiragino Sans GB W3"/>
                <a:cs typeface="Hiragino Sans GB W3"/>
              </a:rPr>
              <a:t>的核心： </a:t>
            </a:r>
            <a:r>
              <a:rPr lang="en-US" altLang="zh-CN" sz="3200" b="1" dirty="0">
                <a:solidFill>
                  <a:srgbClr val="FFFFFF"/>
                </a:solidFill>
                <a:latin typeface="Hiragino Sans GB W3"/>
                <a:ea typeface="Hiragino Sans GB W3"/>
                <a:cs typeface="Hiragino Sans GB W3"/>
              </a:rPr>
              <a:t>(</a:t>
            </a:r>
            <a:r>
              <a:rPr lang="zh-CN" altLang="en-US" sz="3200" b="1" dirty="0">
                <a:solidFill>
                  <a:srgbClr val="FFFFFF"/>
                </a:solidFill>
                <a:latin typeface="Hiragino Sans GB W3"/>
                <a:ea typeface="Hiragino Sans GB W3"/>
                <a:cs typeface="Hiragino Sans GB W3"/>
              </a:rPr>
              <a:t>智能工厂</a:t>
            </a:r>
            <a:r>
              <a:rPr lang="en-US" altLang="zh-CN" sz="3200" b="1" dirty="0">
                <a:solidFill>
                  <a:srgbClr val="FFFFFF"/>
                </a:solidFill>
                <a:latin typeface="Hiragino Sans GB W3"/>
                <a:ea typeface="Hiragino Sans GB W3"/>
                <a:cs typeface="Hiragino Sans GB W3"/>
              </a:rPr>
              <a:t>+</a:t>
            </a:r>
            <a:r>
              <a:rPr lang="zh-CN" altLang="en-US" sz="3200" b="1" dirty="0">
                <a:solidFill>
                  <a:srgbClr val="FFFFFF"/>
                </a:solidFill>
                <a:latin typeface="Hiragino Sans GB W3"/>
                <a:ea typeface="Hiragino Sans GB W3"/>
                <a:cs typeface="Hiragino Sans GB W3"/>
              </a:rPr>
              <a:t>智能生产</a:t>
            </a:r>
            <a:r>
              <a:rPr lang="en-US" altLang="zh-CN" sz="3200" b="1" dirty="0">
                <a:solidFill>
                  <a:srgbClr val="FFFFFF"/>
                </a:solidFill>
                <a:latin typeface="Hiragino Sans GB W3"/>
                <a:ea typeface="Hiragino Sans GB W3"/>
                <a:cs typeface="Hiragino Sans GB W3"/>
              </a:rPr>
              <a:t>)</a:t>
            </a:r>
            <a:endParaRPr lang="zh-CN" altLang="en-US" sz="3200" b="1" dirty="0">
              <a:solidFill>
                <a:srgbClr val="FFFFFF"/>
              </a:solidFill>
              <a:latin typeface="Hiragino Sans GB W3"/>
              <a:ea typeface="Hiragino Sans GB W3"/>
              <a:cs typeface="Hiragino Sans GB W3"/>
            </a:endParaRPr>
          </a:p>
        </p:txBody>
      </p:sp>
      <p:sp>
        <p:nvSpPr>
          <p:cNvPr id="4" name="AutoShape 3"/>
          <p:cNvSpPr>
            <a:spLocks noChangeArrowheads="1"/>
          </p:cNvSpPr>
          <p:nvPr/>
        </p:nvSpPr>
        <p:spPr bwMode="auto">
          <a:xfrm rot="16200000">
            <a:off x="2357434" y="-500075"/>
            <a:ext cx="4429138" cy="6858048"/>
          </a:xfrm>
          <a:prstGeom prst="rightArrow">
            <a:avLst>
              <a:gd name="adj1" fmla="val 79306"/>
              <a:gd name="adj2" fmla="val 32745"/>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100000" t="100000"/>
            </a:path>
            <a:tileRect r="-100000" b="-100000"/>
          </a:gradFill>
          <a:ln>
            <a:headEnd/>
            <a:tailEnd/>
          </a:ln>
        </p:spPr>
        <p:style>
          <a:lnRef idx="0">
            <a:schemeClr val="accent1"/>
          </a:lnRef>
          <a:fillRef idx="3">
            <a:schemeClr val="accent1"/>
          </a:fillRef>
          <a:effectRef idx="3">
            <a:schemeClr val="accent1"/>
          </a:effectRef>
          <a:fontRef idx="minor">
            <a:schemeClr val="lt1"/>
          </a:fontRef>
        </p:style>
        <p:txBody>
          <a:bodyPr wrap="none" lIns="91436" tIns="45718" rIns="91436" bIns="45718" anchor="ctr"/>
          <a:lstStyle/>
          <a:p>
            <a:endParaRPr lang="zh-CN" altLang="en-US">
              <a:latin typeface="微软雅黑" pitchFamily="34" charset="-122"/>
              <a:ea typeface="微软雅黑" pitchFamily="34" charset="-122"/>
            </a:endParaRPr>
          </a:p>
        </p:txBody>
      </p:sp>
      <p:pic>
        <p:nvPicPr>
          <p:cNvPr id="5" name="Picture 2" descr="http://www.chinareview.com.cn/uploads/allimg/150109/1-1501091033540-L.png"/>
          <p:cNvPicPr>
            <a:picLocks noChangeAspect="1" noChangeArrowheads="1"/>
          </p:cNvPicPr>
          <p:nvPr/>
        </p:nvPicPr>
        <p:blipFill>
          <a:blip r:embed="rId3">
            <a:lum bright="70000" contrast="-70000"/>
          </a:blip>
          <a:srcRect l="4302" t="5782" r="2485" b="15492"/>
          <a:stretch>
            <a:fillRect/>
          </a:stretch>
        </p:blipFill>
        <p:spPr bwMode="auto">
          <a:xfrm>
            <a:off x="1857356" y="2143122"/>
            <a:ext cx="5429288" cy="2967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utoShape 4"/>
          <p:cNvSpPr>
            <a:spLocks noChangeArrowheads="1"/>
          </p:cNvSpPr>
          <p:nvPr/>
        </p:nvSpPr>
        <p:spPr bwMode="blackWhite">
          <a:xfrm>
            <a:off x="4643438" y="2143123"/>
            <a:ext cx="2643206" cy="2000264"/>
          </a:xfrm>
          <a:prstGeom prst="roundRect">
            <a:avLst>
              <a:gd name="adj" fmla="val 9106"/>
            </a:avLst>
          </a:prstGeom>
          <a:solidFill>
            <a:srgbClr val="FFFFFF">
              <a:alpha val="69804"/>
            </a:srgbClr>
          </a:solidFill>
          <a:ln>
            <a:headEnd/>
            <a:tailEnd/>
          </a:ln>
        </p:spPr>
        <p:style>
          <a:lnRef idx="2">
            <a:schemeClr val="accent5"/>
          </a:lnRef>
          <a:fillRef idx="1">
            <a:schemeClr val="lt1"/>
          </a:fillRef>
          <a:effectRef idx="0">
            <a:schemeClr val="accent5"/>
          </a:effectRef>
          <a:fontRef idx="minor">
            <a:schemeClr val="dk1"/>
          </a:fontRef>
        </p:style>
        <p:txBody>
          <a:bodyPr wrap="none" lIns="91436" tIns="45718" rIns="91436" bIns="45718" anchor="ctr"/>
          <a:lstStyle/>
          <a:p>
            <a:r>
              <a:rPr lang="zh-CN" altLang="en-US" b="1" dirty="0" smtClean="0">
                <a:solidFill>
                  <a:srgbClr val="C00000"/>
                </a:solidFill>
                <a:latin typeface="微软雅黑" pitchFamily="34" charset="-122"/>
                <a:ea typeface="微软雅黑" pitchFamily="34" charset="-122"/>
              </a:rPr>
              <a:t>数字化制造：</a:t>
            </a:r>
            <a:endParaRPr lang="en-US" altLang="zh-CN" b="1" dirty="0" smtClean="0">
              <a:solidFill>
                <a:srgbClr val="C00000"/>
              </a:solidFill>
              <a:latin typeface="微软雅黑" pitchFamily="34" charset="-122"/>
              <a:ea typeface="微软雅黑" pitchFamily="34" charset="-122"/>
            </a:endParaRPr>
          </a:p>
          <a:p>
            <a:endParaRPr lang="en-US" altLang="zh-CN" dirty="0" smtClean="0">
              <a:latin typeface="微软雅黑" pitchFamily="34" charset="-122"/>
              <a:ea typeface="微软雅黑" pitchFamily="34" charset="-122"/>
            </a:endParaRPr>
          </a:p>
          <a:p>
            <a:r>
              <a:rPr lang="zh-CN" altLang="en-US" sz="1600" dirty="0">
                <a:solidFill>
                  <a:schemeClr val="tx1">
                    <a:lumMod val="50000"/>
                    <a:lumOff val="50000"/>
                  </a:schemeClr>
                </a:solidFill>
                <a:latin typeface="微软雅黑" pitchFamily="34" charset="-122"/>
                <a:ea typeface="微软雅黑" pitchFamily="34" charset="-122"/>
              </a:rPr>
              <a:t>以</a:t>
            </a:r>
            <a:r>
              <a:rPr lang="en-US" altLang="zh-CN" sz="1600" b="1" dirty="0">
                <a:solidFill>
                  <a:srgbClr val="C00000"/>
                </a:solidFill>
                <a:latin typeface="微软雅黑" pitchFamily="34" charset="-122"/>
                <a:ea typeface="微软雅黑" pitchFamily="34" charset="-122"/>
              </a:rPr>
              <a:t>ERP</a:t>
            </a:r>
            <a:r>
              <a:rPr lang="zh-CN" altLang="en-US" sz="1600" dirty="0">
                <a:solidFill>
                  <a:schemeClr val="tx1">
                    <a:lumMod val="50000"/>
                    <a:lumOff val="50000"/>
                  </a:schemeClr>
                </a:solidFill>
                <a:latin typeface="微软雅黑" pitchFamily="34" charset="-122"/>
                <a:ea typeface="微软雅黑" pitchFamily="34" charset="-122"/>
              </a:rPr>
              <a:t>为平台整合 </a:t>
            </a:r>
            <a:r>
              <a:rPr lang="en-US" altLang="zh-CN" sz="1600" dirty="0">
                <a:solidFill>
                  <a:schemeClr val="tx1">
                    <a:lumMod val="50000"/>
                    <a:lumOff val="50000"/>
                  </a:schemeClr>
                </a:solidFill>
                <a:latin typeface="微软雅黑" pitchFamily="34" charset="-122"/>
                <a:ea typeface="微软雅黑" pitchFamily="34" charset="-122"/>
              </a:rPr>
              <a:t>CRM</a:t>
            </a:r>
            <a:r>
              <a:rPr lang="zh-CN" altLang="en-US" sz="1600" dirty="0">
                <a:solidFill>
                  <a:schemeClr val="tx1">
                    <a:lumMod val="50000"/>
                    <a:lumOff val="50000"/>
                  </a:schemeClr>
                </a:solidFill>
                <a:latin typeface="微软雅黑" pitchFamily="34" charset="-122"/>
                <a:ea typeface="微软雅黑" pitchFamily="34" charset="-122"/>
              </a:rPr>
              <a:t>、</a:t>
            </a:r>
            <a:endParaRPr lang="en-US" altLang="zh-CN" sz="1600" dirty="0">
              <a:solidFill>
                <a:schemeClr val="tx1">
                  <a:lumMod val="50000"/>
                  <a:lumOff val="50000"/>
                </a:schemeClr>
              </a:solidFill>
              <a:latin typeface="微软雅黑" pitchFamily="34" charset="-122"/>
              <a:ea typeface="微软雅黑" pitchFamily="34" charset="-122"/>
            </a:endParaRPr>
          </a:p>
          <a:p>
            <a:r>
              <a:rPr lang="en-US" altLang="zh-CN" sz="1600" dirty="0">
                <a:solidFill>
                  <a:schemeClr val="tx1">
                    <a:lumMod val="50000"/>
                    <a:lumOff val="50000"/>
                  </a:schemeClr>
                </a:solidFill>
                <a:latin typeface="微软雅黑" pitchFamily="34" charset="-122"/>
                <a:ea typeface="微软雅黑" pitchFamily="34" charset="-122"/>
              </a:rPr>
              <a:t>HR</a:t>
            </a:r>
            <a:r>
              <a:rPr lang="zh-CN" altLang="en-US" sz="1600" dirty="0">
                <a:solidFill>
                  <a:schemeClr val="tx1">
                    <a:lumMod val="50000"/>
                    <a:lumOff val="50000"/>
                  </a:schemeClr>
                </a:solidFill>
                <a:latin typeface="微软雅黑" pitchFamily="34" charset="-122"/>
                <a:ea typeface="微软雅黑" pitchFamily="34" charset="-122"/>
              </a:rPr>
              <a:t>、</a:t>
            </a:r>
            <a:r>
              <a:rPr lang="en-US" altLang="zh-CN" sz="1600" dirty="0">
                <a:solidFill>
                  <a:schemeClr val="tx1">
                    <a:lumMod val="50000"/>
                    <a:lumOff val="50000"/>
                  </a:schemeClr>
                </a:solidFill>
                <a:latin typeface="微软雅黑" pitchFamily="34" charset="-122"/>
                <a:ea typeface="微软雅黑" pitchFamily="34" charset="-122"/>
              </a:rPr>
              <a:t>PLM</a:t>
            </a:r>
            <a:r>
              <a:rPr lang="zh-CN" altLang="en-US" sz="1600" dirty="0">
                <a:solidFill>
                  <a:schemeClr val="tx1">
                    <a:lumMod val="50000"/>
                    <a:lumOff val="50000"/>
                  </a:schemeClr>
                </a:solidFill>
                <a:latin typeface="微软雅黑" pitchFamily="34" charset="-122"/>
                <a:ea typeface="微软雅黑" pitchFamily="34" charset="-122"/>
              </a:rPr>
              <a:t>、</a:t>
            </a:r>
            <a:r>
              <a:rPr lang="en-US" altLang="zh-CN" sz="1600" dirty="0">
                <a:solidFill>
                  <a:schemeClr val="tx1">
                    <a:lumMod val="50000"/>
                    <a:lumOff val="50000"/>
                  </a:schemeClr>
                </a:solidFill>
                <a:latin typeface="微软雅黑" pitchFamily="34" charset="-122"/>
                <a:ea typeface="微软雅黑" pitchFamily="34" charset="-122"/>
              </a:rPr>
              <a:t>DM</a:t>
            </a:r>
            <a:r>
              <a:rPr lang="zh-CN" altLang="en-US" sz="1600" dirty="0">
                <a:solidFill>
                  <a:schemeClr val="tx1">
                    <a:lumMod val="50000"/>
                    <a:lumOff val="50000"/>
                  </a:schemeClr>
                </a:solidFill>
                <a:latin typeface="微软雅黑" pitchFamily="34" charset="-122"/>
                <a:ea typeface="微软雅黑" pitchFamily="34" charset="-122"/>
              </a:rPr>
              <a:t>等</a:t>
            </a:r>
            <a:endParaRPr lang="en-US" altLang="zh-CN" sz="1600" dirty="0">
              <a:solidFill>
                <a:schemeClr val="tx1">
                  <a:lumMod val="50000"/>
                  <a:lumOff val="50000"/>
                </a:schemeClr>
              </a:solidFill>
              <a:latin typeface="微软雅黑" pitchFamily="34" charset="-122"/>
              <a:ea typeface="微软雅黑" pitchFamily="34" charset="-122"/>
            </a:endParaRPr>
          </a:p>
          <a:p>
            <a:r>
              <a:rPr lang="en-US" altLang="zh-CN" sz="1600" b="1" dirty="0">
                <a:solidFill>
                  <a:srgbClr val="7030A0"/>
                </a:solidFill>
                <a:latin typeface="微软雅黑" pitchFamily="34" charset="-122"/>
                <a:ea typeface="微软雅黑" pitchFamily="34" charset="-122"/>
              </a:rPr>
              <a:t>DM</a:t>
            </a:r>
            <a:r>
              <a:rPr lang="en-US" altLang="zh-CN" sz="1600" dirty="0">
                <a:solidFill>
                  <a:srgbClr val="7030A0"/>
                </a:solidFill>
                <a:latin typeface="微软雅黑" pitchFamily="34" charset="-122"/>
                <a:ea typeface="微软雅黑" pitchFamily="34" charset="-122"/>
              </a:rPr>
              <a:t>:MES</a:t>
            </a:r>
            <a:r>
              <a:rPr lang="zh-CN" altLang="en-US" sz="1600" dirty="0">
                <a:solidFill>
                  <a:srgbClr val="7030A0"/>
                </a:solidFill>
                <a:latin typeface="微软雅黑" pitchFamily="34" charset="-122"/>
                <a:ea typeface="微软雅黑" pitchFamily="34" charset="-122"/>
              </a:rPr>
              <a:t>、</a:t>
            </a:r>
            <a:r>
              <a:rPr lang="en-US" altLang="zh-CN" sz="1600" dirty="0">
                <a:solidFill>
                  <a:srgbClr val="7030A0"/>
                </a:solidFill>
                <a:latin typeface="微软雅黑" pitchFamily="34" charset="-122"/>
                <a:ea typeface="微软雅黑" pitchFamily="34" charset="-122"/>
              </a:rPr>
              <a:t>DNC</a:t>
            </a:r>
            <a:r>
              <a:rPr lang="zh-CN" altLang="en-US" sz="1600" dirty="0">
                <a:solidFill>
                  <a:srgbClr val="7030A0"/>
                </a:solidFill>
                <a:latin typeface="微软雅黑" pitchFamily="34" charset="-122"/>
                <a:ea typeface="微软雅黑" pitchFamily="34" charset="-122"/>
              </a:rPr>
              <a:t>、</a:t>
            </a:r>
            <a:r>
              <a:rPr lang="en-US" altLang="zh-CN" sz="1600" dirty="0">
                <a:solidFill>
                  <a:srgbClr val="7030A0"/>
                </a:solidFill>
                <a:latin typeface="微软雅黑" pitchFamily="34" charset="-122"/>
                <a:ea typeface="微软雅黑" pitchFamily="34" charset="-122"/>
              </a:rPr>
              <a:t>CNC</a:t>
            </a:r>
            <a:r>
              <a:rPr lang="zh-CN" altLang="en-US" sz="1600" dirty="0">
                <a:solidFill>
                  <a:srgbClr val="7030A0"/>
                </a:solidFill>
                <a:latin typeface="微软雅黑" pitchFamily="34" charset="-122"/>
                <a:ea typeface="微软雅黑" pitchFamily="34" charset="-122"/>
              </a:rPr>
              <a:t>、</a:t>
            </a:r>
            <a:endParaRPr lang="en-US" altLang="zh-CN" sz="1600" dirty="0">
              <a:solidFill>
                <a:srgbClr val="7030A0"/>
              </a:solidFill>
              <a:latin typeface="微软雅黑" pitchFamily="34" charset="-122"/>
              <a:ea typeface="微软雅黑" pitchFamily="34" charset="-122"/>
            </a:endParaRPr>
          </a:p>
          <a:p>
            <a:r>
              <a:rPr lang="zh-CN" altLang="en-US" sz="1600" dirty="0">
                <a:solidFill>
                  <a:schemeClr val="tx1">
                    <a:lumMod val="50000"/>
                    <a:lumOff val="50000"/>
                  </a:schemeClr>
                </a:solidFill>
                <a:latin typeface="微软雅黑" pitchFamily="34" charset="-122"/>
                <a:ea typeface="微软雅黑" pitchFamily="34" charset="-122"/>
              </a:rPr>
              <a:t>条码、</a:t>
            </a:r>
            <a:r>
              <a:rPr lang="en-US" altLang="zh-CN" sz="1600" dirty="0">
                <a:solidFill>
                  <a:schemeClr val="tx1">
                    <a:lumMod val="50000"/>
                    <a:lumOff val="50000"/>
                  </a:schemeClr>
                </a:solidFill>
                <a:latin typeface="微软雅黑" pitchFamily="34" charset="-122"/>
                <a:ea typeface="微软雅黑" pitchFamily="34" charset="-122"/>
              </a:rPr>
              <a:t>RFID</a:t>
            </a:r>
            <a:r>
              <a:rPr lang="zh-CN" altLang="en-US" sz="1600" dirty="0">
                <a:solidFill>
                  <a:schemeClr val="tx1">
                    <a:lumMod val="50000"/>
                    <a:lumOff val="50000"/>
                  </a:schemeClr>
                </a:solidFill>
                <a:latin typeface="微软雅黑" pitchFamily="34" charset="-122"/>
                <a:ea typeface="微软雅黑" pitchFamily="34" charset="-122"/>
              </a:rPr>
              <a:t>等</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7" name="AutoShape 5"/>
          <p:cNvSpPr>
            <a:spLocks noChangeArrowheads="1"/>
          </p:cNvSpPr>
          <p:nvPr/>
        </p:nvSpPr>
        <p:spPr bwMode="blackWhite">
          <a:xfrm>
            <a:off x="1857356" y="2143123"/>
            <a:ext cx="2752716" cy="2000264"/>
          </a:xfrm>
          <a:prstGeom prst="roundRect">
            <a:avLst>
              <a:gd name="adj" fmla="val 9106"/>
            </a:avLst>
          </a:prstGeom>
          <a:solidFill>
            <a:srgbClr val="FFFFFF">
              <a:alpha val="80000"/>
            </a:srgbClr>
          </a:solidFill>
          <a:ln>
            <a:headEnd/>
            <a:tailEnd/>
          </a:ln>
        </p:spPr>
        <p:style>
          <a:lnRef idx="2">
            <a:schemeClr val="accent5"/>
          </a:lnRef>
          <a:fillRef idx="1">
            <a:schemeClr val="lt1"/>
          </a:fillRef>
          <a:effectRef idx="0">
            <a:schemeClr val="accent5"/>
          </a:effectRef>
          <a:fontRef idx="minor">
            <a:schemeClr val="dk1"/>
          </a:fontRef>
        </p:style>
        <p:txBody>
          <a:bodyPr wrap="none" lIns="91436" tIns="45718" rIns="91436" bIns="45718" anchor="ctr"/>
          <a:lstStyle/>
          <a:p>
            <a:pPr eaLnBrk="0" hangingPunct="0"/>
            <a:r>
              <a:rPr lang="zh-CN" altLang="en-US" b="1" dirty="0" smtClean="0">
                <a:solidFill>
                  <a:srgbClr val="C00000"/>
                </a:solidFill>
                <a:latin typeface="微软雅黑" pitchFamily="34" charset="-122"/>
                <a:ea typeface="微软雅黑" pitchFamily="34" charset="-122"/>
              </a:rPr>
              <a:t>数字化设计</a:t>
            </a:r>
            <a:r>
              <a:rPr lang="en-US" altLang="zh-CN" b="1" dirty="0" smtClean="0">
                <a:solidFill>
                  <a:srgbClr val="C00000"/>
                </a:solidFill>
                <a:latin typeface="微软雅黑" pitchFamily="34" charset="-122"/>
                <a:ea typeface="微软雅黑" pitchFamily="34" charset="-122"/>
              </a:rPr>
              <a:t>:</a:t>
            </a:r>
          </a:p>
          <a:p>
            <a:pPr eaLnBrk="0" hangingPunct="0"/>
            <a:endParaRPr lang="en-US" altLang="zh-CN" dirty="0" smtClean="0">
              <a:latin typeface="微软雅黑" pitchFamily="34" charset="-122"/>
              <a:ea typeface="微软雅黑" pitchFamily="34" charset="-122"/>
            </a:endParaRPr>
          </a:p>
          <a:p>
            <a:pPr eaLnBrk="0" hangingPunct="0"/>
            <a:r>
              <a:rPr lang="en-US" altLang="zh-CN" sz="1600" dirty="0">
                <a:solidFill>
                  <a:schemeClr val="tx1">
                    <a:lumMod val="50000"/>
                    <a:lumOff val="50000"/>
                  </a:schemeClr>
                </a:solidFill>
                <a:latin typeface="微软雅黑" pitchFamily="34" charset="-122"/>
                <a:ea typeface="微软雅黑" pitchFamily="34" charset="-122"/>
              </a:rPr>
              <a:t>4CP</a:t>
            </a:r>
            <a:r>
              <a:rPr lang="zh-CN" altLang="en-US" sz="1600" dirty="0">
                <a:solidFill>
                  <a:schemeClr val="tx1">
                    <a:lumMod val="50000"/>
                    <a:lumOff val="50000"/>
                  </a:schemeClr>
                </a:solidFill>
                <a:latin typeface="微软雅黑" pitchFamily="34" charset="-122"/>
                <a:ea typeface="微软雅黑" pitchFamily="34" charset="-122"/>
              </a:rPr>
              <a:t>集成：以</a:t>
            </a:r>
            <a:r>
              <a:rPr lang="en-US" altLang="zh-CN" sz="1600" b="1" dirty="0">
                <a:solidFill>
                  <a:srgbClr val="C00000"/>
                </a:solidFill>
                <a:latin typeface="微软雅黑" pitchFamily="34" charset="-122"/>
                <a:ea typeface="微软雅黑" pitchFamily="34" charset="-122"/>
              </a:rPr>
              <a:t>PLM</a:t>
            </a:r>
            <a:r>
              <a:rPr lang="zh-CN" altLang="en-US" sz="1600" dirty="0">
                <a:solidFill>
                  <a:schemeClr val="tx1">
                    <a:lumMod val="50000"/>
                    <a:lumOff val="50000"/>
                  </a:schemeClr>
                </a:solidFill>
                <a:latin typeface="微软雅黑" pitchFamily="34" charset="-122"/>
                <a:ea typeface="微软雅黑" pitchFamily="34" charset="-122"/>
              </a:rPr>
              <a:t>为平台</a:t>
            </a:r>
            <a:endParaRPr lang="en-US" altLang="zh-CN" sz="1600" dirty="0">
              <a:solidFill>
                <a:schemeClr val="tx1">
                  <a:lumMod val="50000"/>
                  <a:lumOff val="50000"/>
                </a:schemeClr>
              </a:solidFill>
              <a:latin typeface="微软雅黑" pitchFamily="34" charset="-122"/>
              <a:ea typeface="微软雅黑" pitchFamily="34" charset="-122"/>
            </a:endParaRPr>
          </a:p>
          <a:p>
            <a:pPr eaLnBrk="0" hangingPunct="0"/>
            <a:r>
              <a:rPr lang="zh-CN" altLang="en-US" sz="1600" dirty="0">
                <a:solidFill>
                  <a:schemeClr val="tx1">
                    <a:lumMod val="50000"/>
                    <a:lumOff val="50000"/>
                  </a:schemeClr>
                </a:solidFill>
                <a:latin typeface="微软雅黑" pitchFamily="34" charset="-122"/>
                <a:ea typeface="微软雅黑" pitchFamily="34" charset="-122"/>
              </a:rPr>
              <a:t>实现</a:t>
            </a:r>
            <a:r>
              <a:rPr lang="en-US" altLang="zh-CN" sz="1600" dirty="0">
                <a:solidFill>
                  <a:schemeClr val="tx1">
                    <a:lumMod val="50000"/>
                    <a:lumOff val="50000"/>
                  </a:schemeClr>
                </a:solidFill>
                <a:latin typeface="微软雅黑" pitchFamily="34" charset="-122"/>
                <a:ea typeface="微软雅黑" pitchFamily="34" charset="-122"/>
              </a:rPr>
              <a:t> </a:t>
            </a:r>
            <a:r>
              <a:rPr lang="zh-CN" altLang="en-US" sz="1600" dirty="0">
                <a:solidFill>
                  <a:schemeClr val="tx1">
                    <a:lumMod val="50000"/>
                    <a:lumOff val="50000"/>
                  </a:schemeClr>
                </a:solidFill>
                <a:latin typeface="微软雅黑" pitchFamily="34" charset="-122"/>
                <a:ea typeface="微软雅黑" pitchFamily="34" charset="-122"/>
              </a:rPr>
              <a:t>与</a:t>
            </a:r>
            <a:r>
              <a:rPr lang="en-US" altLang="zh-CN" sz="1600" dirty="0">
                <a:solidFill>
                  <a:schemeClr val="tx1">
                    <a:lumMod val="50000"/>
                    <a:lumOff val="50000"/>
                  </a:schemeClr>
                </a:solidFill>
                <a:latin typeface="微软雅黑" pitchFamily="34" charset="-122"/>
                <a:ea typeface="微软雅黑" pitchFamily="34" charset="-122"/>
              </a:rPr>
              <a:t>CAD</a:t>
            </a:r>
            <a:r>
              <a:rPr lang="zh-CN" altLang="en-US" sz="1600" dirty="0">
                <a:solidFill>
                  <a:schemeClr val="tx1">
                    <a:lumMod val="50000"/>
                    <a:lumOff val="50000"/>
                  </a:schemeClr>
                </a:solidFill>
                <a:latin typeface="微软雅黑" pitchFamily="34" charset="-122"/>
                <a:ea typeface="微软雅黑" pitchFamily="34" charset="-122"/>
              </a:rPr>
              <a:t>、</a:t>
            </a:r>
            <a:r>
              <a:rPr lang="en-US" altLang="zh-CN" sz="1600" dirty="0">
                <a:solidFill>
                  <a:schemeClr val="tx1">
                    <a:lumMod val="50000"/>
                    <a:lumOff val="50000"/>
                  </a:schemeClr>
                </a:solidFill>
                <a:latin typeface="微软雅黑" pitchFamily="34" charset="-122"/>
                <a:ea typeface="微软雅黑" pitchFamily="34" charset="-122"/>
              </a:rPr>
              <a:t>CAM</a:t>
            </a:r>
            <a:r>
              <a:rPr lang="zh-CN" altLang="en-US" sz="1600" dirty="0">
                <a:solidFill>
                  <a:schemeClr val="tx1">
                    <a:lumMod val="50000"/>
                    <a:lumOff val="50000"/>
                  </a:schemeClr>
                </a:solidFill>
                <a:latin typeface="微软雅黑" pitchFamily="34" charset="-122"/>
                <a:ea typeface="微软雅黑" pitchFamily="34" charset="-122"/>
              </a:rPr>
              <a:t>、</a:t>
            </a:r>
            <a:r>
              <a:rPr lang="en-US" altLang="zh-CN" sz="1600" dirty="0">
                <a:solidFill>
                  <a:schemeClr val="tx1">
                    <a:lumMod val="50000"/>
                    <a:lumOff val="50000"/>
                  </a:schemeClr>
                </a:solidFill>
                <a:latin typeface="微软雅黑" pitchFamily="34" charset="-122"/>
                <a:ea typeface="微软雅黑" pitchFamily="34" charset="-122"/>
              </a:rPr>
              <a:t>CAE</a:t>
            </a:r>
            <a:r>
              <a:rPr lang="zh-CN" altLang="en-US" sz="1600" dirty="0">
                <a:solidFill>
                  <a:schemeClr val="tx1">
                    <a:lumMod val="50000"/>
                    <a:lumOff val="50000"/>
                  </a:schemeClr>
                </a:solidFill>
                <a:latin typeface="微软雅黑" pitchFamily="34" charset="-122"/>
                <a:ea typeface="微软雅黑" pitchFamily="34" charset="-122"/>
              </a:rPr>
              <a:t>、</a:t>
            </a:r>
            <a:endParaRPr lang="en-US" altLang="zh-CN" sz="1600" dirty="0">
              <a:solidFill>
                <a:schemeClr val="tx1">
                  <a:lumMod val="50000"/>
                  <a:lumOff val="50000"/>
                </a:schemeClr>
              </a:solidFill>
              <a:latin typeface="微软雅黑" pitchFamily="34" charset="-122"/>
              <a:ea typeface="微软雅黑" pitchFamily="34" charset="-122"/>
            </a:endParaRPr>
          </a:p>
          <a:p>
            <a:pPr eaLnBrk="0" hangingPunct="0"/>
            <a:r>
              <a:rPr lang="en-US" altLang="zh-CN" sz="1600" dirty="0">
                <a:solidFill>
                  <a:schemeClr val="tx1">
                    <a:lumMod val="50000"/>
                    <a:lumOff val="50000"/>
                  </a:schemeClr>
                </a:solidFill>
                <a:latin typeface="微软雅黑" pitchFamily="34" charset="-122"/>
                <a:ea typeface="微软雅黑" pitchFamily="34" charset="-122"/>
              </a:rPr>
              <a:t>CAPP</a:t>
            </a:r>
            <a:r>
              <a:rPr lang="zh-CN" altLang="en-US" sz="1600" dirty="0">
                <a:solidFill>
                  <a:schemeClr val="tx1">
                    <a:lumMod val="50000"/>
                    <a:lumOff val="50000"/>
                  </a:schemeClr>
                </a:solidFill>
                <a:latin typeface="微软雅黑" pitchFamily="34" charset="-122"/>
                <a:ea typeface="微软雅黑" pitchFamily="34" charset="-122"/>
              </a:rPr>
              <a:t>集成</a:t>
            </a:r>
          </a:p>
          <a:p>
            <a:pPr eaLnBrk="0" hangingPunct="0"/>
            <a:endParaRPr lang="en-US" altLang="zh-CN" dirty="0">
              <a:latin typeface="微软雅黑" pitchFamily="34" charset="-122"/>
              <a:ea typeface="微软雅黑" pitchFamily="34" charset="-122"/>
            </a:endParaRPr>
          </a:p>
        </p:txBody>
      </p:sp>
      <p:sp>
        <p:nvSpPr>
          <p:cNvPr id="8" name="AutoShape 6"/>
          <p:cNvSpPr>
            <a:spLocks noChangeArrowheads="1"/>
          </p:cNvSpPr>
          <p:nvPr/>
        </p:nvSpPr>
        <p:spPr bwMode="blackWhite">
          <a:xfrm>
            <a:off x="1857357" y="4152917"/>
            <a:ext cx="5429288" cy="990600"/>
          </a:xfrm>
          <a:prstGeom prst="roundRect">
            <a:avLst>
              <a:gd name="adj" fmla="val 9106"/>
            </a:avLst>
          </a:prstGeom>
          <a:solidFill>
            <a:srgbClr val="000000">
              <a:alpha val="50196"/>
            </a:srgbClr>
          </a:solidFill>
          <a:ln w="25400">
            <a:solidFill>
              <a:schemeClr val="bg1">
                <a:lumMod val="85000"/>
              </a:schemeClr>
            </a:solidFill>
            <a:round/>
            <a:headEnd/>
            <a:tailEnd/>
          </a:ln>
          <a:effectLst/>
        </p:spPr>
        <p:txBody>
          <a:bodyPr wrap="none" lIns="91436" tIns="45718" rIns="91436" bIns="45718" anchor="ctr"/>
          <a:lstStyle/>
          <a:p>
            <a:pPr eaLnBrk="0" hangingPunct="0"/>
            <a:r>
              <a:rPr lang="zh-CN" altLang="en-US" b="1" dirty="0" smtClean="0">
                <a:solidFill>
                  <a:srgbClr val="FF0000"/>
                </a:solidFill>
                <a:latin typeface="微软雅黑" pitchFamily="34" charset="-122"/>
                <a:ea typeface="微软雅黑" pitchFamily="34" charset="-122"/>
              </a:rPr>
              <a:t>基础平台</a:t>
            </a:r>
            <a:r>
              <a:rPr lang="en-US" altLang="zh-CN" b="1" dirty="0" smtClean="0">
                <a:solidFill>
                  <a:srgbClr val="FF0000"/>
                </a:solidFill>
                <a:latin typeface="微软雅黑" pitchFamily="34" charset="-122"/>
                <a:ea typeface="微软雅黑" pitchFamily="34" charset="-122"/>
              </a:rPr>
              <a:t>:</a:t>
            </a:r>
          </a:p>
          <a:p>
            <a:pPr eaLnBrk="0" hangingPunct="0"/>
            <a:r>
              <a:rPr lang="zh-CN" altLang="en-US" dirty="0" smtClean="0">
                <a:solidFill>
                  <a:schemeClr val="bg1"/>
                </a:solidFill>
                <a:latin typeface="微软雅黑" pitchFamily="34" charset="-122"/>
                <a:ea typeface="微软雅黑" pitchFamily="34" charset="-122"/>
              </a:rPr>
              <a:t>网络平台、</a:t>
            </a:r>
            <a:r>
              <a:rPr lang="en-US" altLang="zh-CN" dirty="0" smtClean="0">
                <a:solidFill>
                  <a:schemeClr val="bg1"/>
                </a:solidFill>
                <a:latin typeface="微软雅黑" pitchFamily="34" charset="-122"/>
                <a:ea typeface="微软雅黑" pitchFamily="34" charset="-122"/>
              </a:rPr>
              <a:t>DNC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CNC</a:t>
            </a:r>
            <a:r>
              <a:rPr lang="zh-CN" altLang="en-US" dirty="0" smtClean="0">
                <a:solidFill>
                  <a:schemeClr val="bg1"/>
                </a:solidFill>
                <a:latin typeface="微软雅黑" pitchFamily="34" charset="-122"/>
                <a:ea typeface="微软雅黑" pitchFamily="34" charset="-122"/>
              </a:rPr>
              <a:t>、数据库、操作系统等</a:t>
            </a:r>
            <a:endParaRPr lang="en-US" altLang="zh-CN" dirty="0" smtClean="0">
              <a:solidFill>
                <a:schemeClr val="bg1"/>
              </a:solidFill>
              <a:latin typeface="微软雅黑" pitchFamily="34" charset="-122"/>
              <a:ea typeface="微软雅黑" pitchFamily="34" charset="-122"/>
            </a:endParaRPr>
          </a:p>
        </p:txBody>
      </p:sp>
      <p:sp>
        <p:nvSpPr>
          <p:cNvPr id="10" name="等腰三角形 9"/>
          <p:cNvSpPr/>
          <p:nvPr/>
        </p:nvSpPr>
        <p:spPr>
          <a:xfrm>
            <a:off x="1214415" y="714363"/>
            <a:ext cx="6786610" cy="1428760"/>
          </a:xfrm>
          <a:prstGeom prst="triangle">
            <a:avLst>
              <a:gd name="adj" fmla="val 49830"/>
            </a:avLst>
          </a:prstGeom>
        </p:spPr>
        <p:style>
          <a:lnRef idx="2">
            <a:schemeClr val="accent5"/>
          </a:lnRef>
          <a:fillRef idx="1">
            <a:schemeClr val="lt1"/>
          </a:fillRef>
          <a:effectRef idx="0">
            <a:schemeClr val="accent5"/>
          </a:effectRef>
          <a:fontRef idx="minor">
            <a:schemeClr val="dk1"/>
          </a:fontRef>
        </p:style>
        <p:txBody>
          <a:bodyPr lIns="91436" tIns="45718" rIns="91436" bIns="45718" rtlCol="0" anchor="ctr"/>
          <a:lstStyle/>
          <a:p>
            <a:pPr algn="ctr"/>
            <a:r>
              <a:rPr lang="zh-CN" altLang="en-US" sz="1600" dirty="0">
                <a:solidFill>
                  <a:schemeClr val="tx1">
                    <a:lumMod val="50000"/>
                    <a:lumOff val="50000"/>
                  </a:schemeClr>
                </a:solidFill>
                <a:latin typeface="微软雅黑" pitchFamily="34" charset="-122"/>
                <a:ea typeface="微软雅黑" pitchFamily="34" charset="-122"/>
              </a:rPr>
              <a:t>互联网</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，全方位的系统集成、</a:t>
            </a:r>
            <a:endParaRPr lang="en-US" altLang="zh-CN" sz="1600" dirty="0">
              <a:solidFill>
                <a:schemeClr val="tx1">
                  <a:lumMod val="50000"/>
                  <a:lumOff val="50000"/>
                </a:schemeClr>
              </a:solidFill>
              <a:latin typeface="微软雅黑" pitchFamily="34" charset="-122"/>
              <a:ea typeface="微软雅黑" pitchFamily="34" charset="-122"/>
            </a:endParaRPr>
          </a:p>
          <a:p>
            <a:pPr algn="ctr"/>
            <a:r>
              <a:rPr lang="zh-CN" altLang="en-US" sz="1600" dirty="0">
                <a:solidFill>
                  <a:schemeClr val="tx1">
                    <a:lumMod val="50000"/>
                    <a:lumOff val="50000"/>
                  </a:schemeClr>
                </a:solidFill>
                <a:latin typeface="微软雅黑" pitchFamily="34" charset="-122"/>
                <a:ea typeface="微软雅黑" pitchFamily="34" charset="-122"/>
              </a:rPr>
              <a:t>统一的门户、商业智能等</a:t>
            </a:r>
          </a:p>
          <a:p>
            <a:pPr algn="ctr"/>
            <a:endParaRPr lang="zh-CN" altLang="en-US" dirty="0">
              <a:latin typeface="微软雅黑" pitchFamily="34" charset="-122"/>
              <a:ea typeface="微软雅黑" pitchFamily="34" charset="-122"/>
            </a:endParaRPr>
          </a:p>
        </p:txBody>
      </p:sp>
      <p:sp>
        <p:nvSpPr>
          <p:cNvPr id="9" name="矩形 8"/>
          <p:cNvSpPr/>
          <p:nvPr/>
        </p:nvSpPr>
        <p:spPr>
          <a:xfrm>
            <a:off x="3922652" y="928677"/>
            <a:ext cx="1351644" cy="369328"/>
          </a:xfrm>
          <a:prstGeom prst="rect">
            <a:avLst/>
          </a:prstGeom>
        </p:spPr>
        <p:txBody>
          <a:bodyPr wrap="none" lIns="91436" tIns="45718" rIns="91436" bIns="45718">
            <a:spAutoFit/>
          </a:bodyPr>
          <a:lstStyle/>
          <a:p>
            <a:pPr algn="ctr" eaLnBrk="0" hangingPunct="0"/>
            <a:r>
              <a:rPr lang="zh-CN" altLang="en-US" b="1" dirty="0" smtClean="0">
                <a:solidFill>
                  <a:srgbClr val="C00000"/>
                </a:solidFill>
                <a:latin typeface="微软雅黑" pitchFamily="34" charset="-122"/>
                <a:ea typeface="微软雅黑" pitchFamily="34" charset="-122"/>
              </a:rPr>
              <a:t>数字化企业</a:t>
            </a:r>
            <a:endParaRPr lang="en-US" altLang="zh-CN" b="1" dirty="0">
              <a:solidFill>
                <a:srgbClr val="C00000"/>
              </a:solidFill>
              <a:latin typeface="微软雅黑" pitchFamily="34" charset="-122"/>
              <a:ea typeface="微软雅黑" pitchFamily="34" charset="-122"/>
            </a:endParaRPr>
          </a:p>
        </p:txBody>
      </p:sp>
      <p:sp>
        <p:nvSpPr>
          <p:cNvPr id="11" name="AutoShape 3"/>
          <p:cNvSpPr>
            <a:spLocks noChangeArrowheads="1"/>
          </p:cNvSpPr>
          <p:nvPr/>
        </p:nvSpPr>
        <p:spPr bwMode="auto">
          <a:xfrm>
            <a:off x="1571604" y="2214560"/>
            <a:ext cx="6372228" cy="1928826"/>
          </a:xfrm>
          <a:prstGeom prst="rightArrow">
            <a:avLst>
              <a:gd name="adj1" fmla="val 79306"/>
              <a:gd name="adj2" fmla="val 32745"/>
            </a:avLst>
          </a:prstGeom>
          <a:ln>
            <a:headEnd/>
            <a:tailEnd/>
          </a:ln>
        </p:spPr>
        <p:style>
          <a:lnRef idx="0">
            <a:schemeClr val="accent5"/>
          </a:lnRef>
          <a:fillRef idx="3">
            <a:schemeClr val="accent5"/>
          </a:fillRef>
          <a:effectRef idx="3">
            <a:schemeClr val="accent5"/>
          </a:effectRef>
          <a:fontRef idx="minor">
            <a:schemeClr val="lt1"/>
          </a:fontRef>
        </p:style>
        <p:txBody>
          <a:bodyPr wrap="none" lIns="91436" tIns="45718" rIns="91436" bIns="45718" anchor="ctr"/>
          <a:lstStyle/>
          <a:p>
            <a:pPr algn="ctr"/>
            <a:r>
              <a:rPr lang="zh-CN" altLang="en-US" sz="2000" dirty="0">
                <a:solidFill>
                  <a:schemeClr val="bg1"/>
                </a:solidFill>
                <a:latin typeface="微软雅黑" pitchFamily="34" charset="-122"/>
                <a:ea typeface="微软雅黑" pitchFamily="34" charset="-122"/>
              </a:rPr>
              <a:t>设计制造一体化，是数字化企业的核心内容。</a:t>
            </a:r>
            <a:endParaRPr lang="en-US" altLang="zh-CN" sz="2000" dirty="0">
              <a:solidFill>
                <a:schemeClr val="bg1"/>
              </a:solidFill>
              <a:latin typeface="微软雅黑" pitchFamily="34" charset="-122"/>
              <a:ea typeface="微软雅黑" pitchFamily="34" charset="-122"/>
            </a:endParaRPr>
          </a:p>
          <a:p>
            <a:pPr algn="ctr"/>
            <a:r>
              <a:rPr lang="zh-CN" altLang="en-US" sz="2000" dirty="0">
                <a:solidFill>
                  <a:schemeClr val="bg1"/>
                </a:solidFill>
                <a:latin typeface="微软雅黑" pitchFamily="34" charset="-122"/>
                <a:ea typeface="微软雅黑" pitchFamily="34" charset="-122"/>
              </a:rPr>
              <a:t>也是工业</a:t>
            </a:r>
            <a:r>
              <a:rPr lang="en-US" altLang="zh-CN" sz="2000" dirty="0">
                <a:solidFill>
                  <a:schemeClr val="bg1"/>
                </a:solidFill>
                <a:latin typeface="微软雅黑" pitchFamily="34" charset="-122"/>
                <a:ea typeface="微软雅黑" pitchFamily="34" charset="-122"/>
              </a:rPr>
              <a:t>4.0</a:t>
            </a:r>
            <a:r>
              <a:rPr lang="zh-CN" altLang="en-US" sz="2000" dirty="0">
                <a:solidFill>
                  <a:schemeClr val="bg1"/>
                </a:solidFill>
                <a:latin typeface="微软雅黑" pitchFamily="34" charset="-122"/>
                <a:ea typeface="微软雅黑" pitchFamily="34" charset="-122"/>
              </a:rPr>
              <a:t>和制造</a:t>
            </a:r>
            <a:r>
              <a:rPr lang="en-US" altLang="zh-CN" sz="2000" dirty="0">
                <a:solidFill>
                  <a:schemeClr val="bg1"/>
                </a:solidFill>
                <a:latin typeface="微软雅黑" pitchFamily="34" charset="-122"/>
                <a:ea typeface="微软雅黑" pitchFamily="34" charset="-122"/>
              </a:rPr>
              <a:t>2025</a:t>
            </a:r>
            <a:r>
              <a:rPr lang="zh-CN" altLang="en-US" sz="2000" dirty="0">
                <a:solidFill>
                  <a:schemeClr val="bg1"/>
                </a:solidFill>
                <a:latin typeface="微软雅黑" pitchFamily="34" charset="-122"/>
                <a:ea typeface="微软雅黑" pitchFamily="34" charset="-122"/>
              </a:rPr>
              <a:t>的基础和基本要求。</a:t>
            </a:r>
            <a:endParaRPr lang="zh-CN" altLang="en-US" sz="2000" dirty="0">
              <a:solidFill>
                <a:schemeClr val="bg1"/>
              </a:solidFill>
              <a:latin typeface="微软雅黑" pitchFamily="34" charset="-122"/>
              <a:ea typeface="微软雅黑" pitchFamily="34" charset="-122"/>
            </a:endParaRPr>
          </a:p>
        </p:txBody>
      </p:sp>
      <p:sp>
        <p:nvSpPr>
          <p:cNvPr id="12" name="矩形 11"/>
          <p:cNvSpPr/>
          <p:nvPr/>
        </p:nvSpPr>
        <p:spPr>
          <a:xfrm>
            <a:off x="142844" y="555526"/>
            <a:ext cx="4378114" cy="400105"/>
          </a:xfrm>
          <a:prstGeom prst="rect">
            <a:avLst/>
          </a:prstGeom>
        </p:spPr>
        <p:txBody>
          <a:bodyPr wrap="none" lIns="91436" tIns="45718" rIns="91436" bIns="45718">
            <a:spAutoFit/>
          </a:bodyPr>
          <a:lstStyle/>
          <a:p>
            <a:r>
              <a:rPr lang="zh-CN" altLang="en-US" sz="2000" b="1" dirty="0">
                <a:solidFill>
                  <a:srgbClr val="C00000"/>
                </a:solidFill>
                <a:latin typeface="微软雅黑" pitchFamily="34" charset="-122"/>
                <a:ea typeface="微软雅黑" pitchFamily="34" charset="-122"/>
              </a:rPr>
              <a:t>制造</a:t>
            </a:r>
            <a:r>
              <a:rPr lang="en-US" altLang="zh-CN" sz="2000" b="1" dirty="0">
                <a:solidFill>
                  <a:srgbClr val="C00000"/>
                </a:solidFill>
                <a:latin typeface="微软雅黑" pitchFamily="34" charset="-122"/>
                <a:ea typeface="微软雅黑" pitchFamily="34" charset="-122"/>
              </a:rPr>
              <a:t>2025</a:t>
            </a:r>
            <a:r>
              <a:rPr lang="zh-CN" altLang="en-US" sz="2000" b="1" dirty="0">
                <a:solidFill>
                  <a:srgbClr val="C00000"/>
                </a:solidFill>
                <a:latin typeface="微软雅黑" pitchFamily="34" charset="-122"/>
                <a:ea typeface="微软雅黑" pitchFamily="34" charset="-122"/>
              </a:rPr>
              <a:t>：数字化网络化智能化制造</a:t>
            </a:r>
            <a:endParaRPr lang="zh-CN" altLang="en-US" sz="2000" dirty="0"/>
          </a:p>
        </p:txBody>
      </p:sp>
      <p:sp>
        <p:nvSpPr>
          <p:cNvPr id="13" name="矩形 12"/>
          <p:cNvSpPr/>
          <p:nvPr/>
        </p:nvSpPr>
        <p:spPr>
          <a:xfrm>
            <a:off x="251520" y="1059585"/>
            <a:ext cx="1120812" cy="461661"/>
          </a:xfrm>
          <a:prstGeom prst="rect">
            <a:avLst/>
          </a:prstGeom>
        </p:spPr>
        <p:txBody>
          <a:bodyPr wrap="none" lIns="91436" tIns="45718" rIns="91436" bIns="45718">
            <a:spAutoFit/>
          </a:bodyPr>
          <a:lstStyle/>
          <a:p>
            <a:r>
              <a:rPr lang="zh-CN" altLang="en-US" sz="2400" b="1" dirty="0">
                <a:solidFill>
                  <a:srgbClr val="FF0000"/>
                </a:solidFill>
                <a:latin typeface="微软雅黑" pitchFamily="34" charset="-122"/>
                <a:ea typeface="微软雅黑" pitchFamily="34" charset="-122"/>
              </a:rPr>
              <a:t>数字化</a:t>
            </a:r>
            <a:endParaRPr lang="en-US" altLang="zh-CN" sz="2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207295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http://pic.iresearch.cn/news/0468/20111227/0073@46867.jpg"/>
          <p:cNvPicPr>
            <a:picLocks noChangeAspect="1" noChangeArrowheads="1"/>
          </p:cNvPicPr>
          <p:nvPr/>
        </p:nvPicPr>
        <p:blipFill>
          <a:blip r:embed="rId2">
            <a:clrChange>
              <a:clrFrom>
                <a:srgbClr val="FFFFFF"/>
              </a:clrFrom>
              <a:clrTo>
                <a:srgbClr val="FFFFFF">
                  <a:alpha val="0"/>
                </a:srgbClr>
              </a:clrTo>
            </a:clrChange>
            <a:lum bright="70000" contrast="-70000"/>
          </a:blip>
          <a:srcRect/>
          <a:stretch>
            <a:fillRect/>
          </a:stretch>
        </p:blipFill>
        <p:spPr bwMode="auto">
          <a:xfrm>
            <a:off x="1440088" y="534888"/>
            <a:ext cx="6250327" cy="4629150"/>
          </a:xfrm>
          <a:prstGeom prst="rect">
            <a:avLst/>
          </a:prstGeom>
          <a:noFill/>
        </p:spPr>
      </p:pic>
      <p:pic>
        <p:nvPicPr>
          <p:cNvPr id="4" name="Picture 2" descr="http://b.hiphotos.baidu.com/baike/c0%3Dbaike272%2C5%2C5%2C272%2C90/sign=b9976e0994cad1c8c4b6f4751e570c6c/7c1ed21b0ef41bd524b796d250da81cb39db3d2b.jpg"/>
          <p:cNvPicPr>
            <a:picLocks noChangeAspect="1" noChangeArrowheads="1"/>
          </p:cNvPicPr>
          <p:nvPr/>
        </p:nvPicPr>
        <p:blipFill>
          <a:blip r:embed="rId3" cstate="print">
            <a:clrChange>
              <a:clrFrom>
                <a:srgbClr val="FEFEFE"/>
              </a:clrFrom>
              <a:clrTo>
                <a:srgbClr val="FEFEFE">
                  <a:alpha val="0"/>
                </a:srgbClr>
              </a:clrTo>
            </a:clrChange>
          </a:blip>
          <a:srcRect b="8377"/>
          <a:stretch>
            <a:fillRect/>
          </a:stretch>
        </p:blipFill>
        <p:spPr bwMode="auto">
          <a:xfrm>
            <a:off x="1600203" y="1214428"/>
            <a:ext cx="5934075" cy="1428750"/>
          </a:xfrm>
          <a:prstGeom prst="rect">
            <a:avLst/>
          </a:prstGeom>
          <a:noFill/>
        </p:spPr>
      </p:pic>
      <p:grpSp>
        <p:nvGrpSpPr>
          <p:cNvPr id="9" name="组合 8"/>
          <p:cNvGrpSpPr/>
          <p:nvPr/>
        </p:nvGrpSpPr>
        <p:grpSpPr>
          <a:xfrm>
            <a:off x="5429257" y="3332969"/>
            <a:ext cx="1714512" cy="1428760"/>
            <a:chOff x="428596" y="2928940"/>
            <a:chExt cx="2286016" cy="1857388"/>
          </a:xfrm>
        </p:grpSpPr>
        <p:pic>
          <p:nvPicPr>
            <p:cNvPr id="6" name="图片 5" descr="20150403034344.jpg"/>
            <p:cNvPicPr>
              <a:picLocks noChangeAspect="1"/>
            </p:cNvPicPr>
            <p:nvPr/>
          </p:nvPicPr>
          <p:blipFill>
            <a:blip r:embed="rId4"/>
            <a:stretch>
              <a:fillRect/>
            </a:stretch>
          </p:blipFill>
          <p:spPr>
            <a:xfrm>
              <a:off x="428596" y="3000378"/>
              <a:ext cx="2214578" cy="1785950"/>
            </a:xfrm>
            <a:prstGeom prst="rect">
              <a:avLst/>
            </a:prstGeom>
            <a:ln>
              <a:noFill/>
            </a:ln>
            <a:effectLst>
              <a:softEdge rad="112500"/>
            </a:effectLst>
          </p:spPr>
        </p:pic>
        <p:sp>
          <p:nvSpPr>
            <p:cNvPr id="7" name="TextBox 6"/>
            <p:cNvSpPr txBox="1"/>
            <p:nvPr/>
          </p:nvSpPr>
          <p:spPr>
            <a:xfrm>
              <a:off x="2069884" y="2928940"/>
              <a:ext cx="644728" cy="1560428"/>
            </a:xfrm>
            <a:prstGeom prst="rect">
              <a:avLst/>
            </a:prstGeom>
            <a:noFill/>
          </p:spPr>
          <p:txBody>
            <a:bodyPr wrap="square" rtlCol="0">
              <a:spAutoFit/>
            </a:bodyPr>
            <a:lstStyle/>
            <a:p>
              <a:r>
                <a:rPr lang="en-US" altLang="zh-CN" sz="7200" b="1" dirty="0">
                  <a:solidFill>
                    <a:srgbClr val="C00000"/>
                  </a:solidFill>
                </a:rPr>
                <a:t>+</a:t>
              </a:r>
              <a:endParaRPr lang="zh-CN" altLang="en-US" sz="7200" b="1" dirty="0">
                <a:solidFill>
                  <a:srgbClr val="C00000"/>
                </a:solidFill>
              </a:endParaRPr>
            </a:p>
          </p:txBody>
        </p:sp>
      </p:grpSp>
      <p:sp>
        <p:nvSpPr>
          <p:cNvPr id="8" name="矩形 7"/>
          <p:cNvSpPr/>
          <p:nvPr/>
        </p:nvSpPr>
        <p:spPr>
          <a:xfrm>
            <a:off x="1619674" y="555528"/>
            <a:ext cx="1336265" cy="461661"/>
          </a:xfrm>
          <a:prstGeom prst="rect">
            <a:avLst/>
          </a:prstGeom>
        </p:spPr>
        <p:txBody>
          <a:bodyPr wrap="none" lIns="91436" tIns="45718" rIns="91436" bIns="45718">
            <a:spAutoFit/>
          </a:bodyPr>
          <a:lstStyle/>
          <a:p>
            <a:r>
              <a:rPr lang="zh-CN" altLang="en-US" sz="2400" b="1" dirty="0">
                <a:solidFill>
                  <a:srgbClr val="C00000"/>
                </a:solidFill>
                <a:latin typeface="微软雅黑" pitchFamily="34" charset="-122"/>
                <a:ea typeface="微软雅黑" pitchFamily="34" charset="-122"/>
              </a:rPr>
              <a:t>互联网</a:t>
            </a:r>
            <a:r>
              <a:rPr lang="en-US" altLang="zh-CN" sz="2400" b="1" dirty="0">
                <a:solidFill>
                  <a:srgbClr val="C00000"/>
                </a:solidFill>
                <a:latin typeface="微软雅黑" pitchFamily="34" charset="-122"/>
                <a:ea typeface="微软雅黑" pitchFamily="34" charset="-122"/>
              </a:rPr>
              <a:t>+</a:t>
            </a:r>
            <a:endParaRPr lang="zh-CN" altLang="en-US" sz="2400" b="1" dirty="0">
              <a:solidFill>
                <a:srgbClr val="C00000"/>
              </a:solidFill>
              <a:latin typeface="微软雅黑" pitchFamily="34" charset="-122"/>
              <a:ea typeface="微软雅黑" pitchFamily="34" charset="-122"/>
            </a:endParaRPr>
          </a:p>
        </p:txBody>
      </p:sp>
      <p:sp>
        <p:nvSpPr>
          <p:cNvPr id="10" name="矩形 9"/>
          <p:cNvSpPr/>
          <p:nvPr/>
        </p:nvSpPr>
        <p:spPr>
          <a:xfrm>
            <a:off x="3131843" y="483521"/>
            <a:ext cx="800211" cy="461661"/>
          </a:xfrm>
          <a:prstGeom prst="rect">
            <a:avLst/>
          </a:prstGeom>
        </p:spPr>
        <p:txBody>
          <a:bodyPr wrap="none" lIns="91436" tIns="45718" rIns="91436" bIns="45718">
            <a:spAutoFit/>
          </a:bodyPr>
          <a:lstStyle/>
          <a:p>
            <a:r>
              <a:rPr lang="zh-CN" altLang="en-US" sz="2400" dirty="0">
                <a:solidFill>
                  <a:schemeClr val="bg1">
                    <a:lumMod val="65000"/>
                  </a:schemeClr>
                </a:solidFill>
                <a:latin typeface="微软雅黑" pitchFamily="34" charset="-122"/>
                <a:ea typeface="微软雅黑" pitchFamily="34" charset="-122"/>
              </a:rPr>
              <a:t>媒体</a:t>
            </a:r>
            <a:endParaRPr lang="zh-CN" altLang="en-US" sz="2400" dirty="0">
              <a:solidFill>
                <a:schemeClr val="bg1">
                  <a:lumMod val="65000"/>
                </a:schemeClr>
              </a:solidFill>
              <a:latin typeface="微软雅黑" pitchFamily="34" charset="-122"/>
              <a:ea typeface="微软雅黑" pitchFamily="34" charset="-122"/>
            </a:endParaRPr>
          </a:p>
        </p:txBody>
      </p:sp>
      <p:sp>
        <p:nvSpPr>
          <p:cNvPr id="11" name="矩形 10"/>
          <p:cNvSpPr/>
          <p:nvPr/>
        </p:nvSpPr>
        <p:spPr>
          <a:xfrm>
            <a:off x="3374309" y="978088"/>
            <a:ext cx="697619" cy="400105"/>
          </a:xfrm>
          <a:prstGeom prst="rect">
            <a:avLst/>
          </a:prstGeom>
        </p:spPr>
        <p:txBody>
          <a:bodyPr wrap="none" lIns="91436" tIns="45718" rIns="91436" bIns="45718">
            <a:spAutoFit/>
          </a:bodyPr>
          <a:lstStyle/>
          <a:p>
            <a:r>
              <a:rPr lang="zh-CN" altLang="en-US" sz="2000" b="1" dirty="0">
                <a:solidFill>
                  <a:schemeClr val="bg1">
                    <a:lumMod val="65000"/>
                  </a:schemeClr>
                </a:solidFill>
                <a:latin typeface="微软雅黑" pitchFamily="34" charset="-122"/>
                <a:ea typeface="微软雅黑" pitchFamily="34" charset="-122"/>
              </a:rPr>
              <a:t>零售</a:t>
            </a:r>
            <a:endParaRPr lang="zh-CN" altLang="en-US" sz="2000" b="1" dirty="0">
              <a:solidFill>
                <a:schemeClr val="bg1">
                  <a:lumMod val="65000"/>
                </a:schemeClr>
              </a:solidFill>
              <a:latin typeface="微软雅黑" pitchFamily="34" charset="-122"/>
              <a:ea typeface="微软雅黑" pitchFamily="34" charset="-122"/>
            </a:endParaRPr>
          </a:p>
        </p:txBody>
      </p:sp>
      <p:sp>
        <p:nvSpPr>
          <p:cNvPr id="12" name="矩形 11"/>
          <p:cNvSpPr/>
          <p:nvPr/>
        </p:nvSpPr>
        <p:spPr>
          <a:xfrm>
            <a:off x="4517317" y="1049526"/>
            <a:ext cx="697619" cy="400105"/>
          </a:xfrm>
          <a:prstGeom prst="rect">
            <a:avLst/>
          </a:prstGeom>
        </p:spPr>
        <p:txBody>
          <a:bodyPr wrap="none" lIns="91436" tIns="45718" rIns="91436" bIns="45718">
            <a:spAutoFit/>
          </a:bodyPr>
          <a:lstStyle/>
          <a:p>
            <a:r>
              <a:rPr lang="zh-CN" altLang="en-US" sz="2000" dirty="0">
                <a:solidFill>
                  <a:schemeClr val="bg1">
                    <a:lumMod val="65000"/>
                  </a:schemeClr>
                </a:solidFill>
                <a:latin typeface="微软雅黑" pitchFamily="34" charset="-122"/>
                <a:ea typeface="微软雅黑" pitchFamily="34" charset="-122"/>
              </a:rPr>
              <a:t>金融</a:t>
            </a:r>
            <a:endParaRPr lang="zh-CN" altLang="en-US" sz="2000" dirty="0">
              <a:solidFill>
                <a:schemeClr val="bg1">
                  <a:lumMod val="65000"/>
                </a:schemeClr>
              </a:solidFill>
              <a:latin typeface="微软雅黑" pitchFamily="34" charset="-122"/>
              <a:ea typeface="微软雅黑" pitchFamily="34" charset="-122"/>
            </a:endParaRPr>
          </a:p>
        </p:txBody>
      </p:sp>
      <p:sp>
        <p:nvSpPr>
          <p:cNvPr id="13" name="矩形 12"/>
          <p:cNvSpPr/>
          <p:nvPr/>
        </p:nvSpPr>
        <p:spPr>
          <a:xfrm>
            <a:off x="2731368" y="1192405"/>
            <a:ext cx="800211" cy="461661"/>
          </a:xfrm>
          <a:prstGeom prst="rect">
            <a:avLst/>
          </a:prstGeom>
        </p:spPr>
        <p:txBody>
          <a:bodyPr wrap="none" lIns="91436" tIns="45718" rIns="91436" bIns="45718">
            <a:spAutoFit/>
          </a:bodyPr>
          <a:lstStyle/>
          <a:p>
            <a:r>
              <a:rPr lang="zh-CN" altLang="en-US" sz="2400" dirty="0">
                <a:solidFill>
                  <a:schemeClr val="bg1">
                    <a:lumMod val="65000"/>
                  </a:schemeClr>
                </a:solidFill>
                <a:latin typeface="微软雅黑" pitchFamily="34" charset="-122"/>
                <a:ea typeface="微软雅黑" pitchFamily="34" charset="-122"/>
              </a:rPr>
              <a:t>娱乐</a:t>
            </a:r>
            <a:endParaRPr lang="zh-CN" altLang="en-US" sz="2400" dirty="0">
              <a:solidFill>
                <a:schemeClr val="bg1">
                  <a:lumMod val="65000"/>
                </a:schemeClr>
              </a:solidFill>
              <a:latin typeface="微软雅黑" pitchFamily="34" charset="-122"/>
              <a:ea typeface="微软雅黑" pitchFamily="34" charset="-122"/>
            </a:endParaRPr>
          </a:p>
        </p:txBody>
      </p:sp>
      <p:sp>
        <p:nvSpPr>
          <p:cNvPr id="14" name="矩形 13"/>
          <p:cNvSpPr/>
          <p:nvPr/>
        </p:nvSpPr>
        <p:spPr>
          <a:xfrm>
            <a:off x="4017251" y="1406718"/>
            <a:ext cx="543731" cy="307773"/>
          </a:xfrm>
          <a:prstGeom prst="rect">
            <a:avLst/>
          </a:prstGeom>
        </p:spPr>
        <p:txBody>
          <a:bodyPr wrap="none" lIns="91436" tIns="45718" rIns="91436" bIns="45718">
            <a:spAutoFit/>
          </a:bodyPr>
          <a:lstStyle/>
          <a:p>
            <a:r>
              <a:rPr lang="zh-CN" altLang="en-US" sz="1400" dirty="0">
                <a:solidFill>
                  <a:schemeClr val="bg1">
                    <a:lumMod val="65000"/>
                  </a:schemeClr>
                </a:solidFill>
                <a:latin typeface="微软雅黑" pitchFamily="34" charset="-122"/>
                <a:ea typeface="微软雅黑" pitchFamily="34" charset="-122"/>
              </a:rPr>
              <a:t>餐饮</a:t>
            </a:r>
            <a:endParaRPr lang="zh-CN" altLang="en-US" sz="1400" dirty="0">
              <a:solidFill>
                <a:schemeClr val="bg1">
                  <a:lumMod val="65000"/>
                </a:schemeClr>
              </a:solidFill>
              <a:latin typeface="微软雅黑" pitchFamily="34" charset="-122"/>
              <a:ea typeface="微软雅黑" pitchFamily="34" charset="-122"/>
            </a:endParaRPr>
          </a:p>
        </p:txBody>
      </p:sp>
      <p:pic>
        <p:nvPicPr>
          <p:cNvPr id="15" name="图片 14" descr="20141110103105ssjgpz3c.jpg"/>
          <p:cNvPicPr>
            <a:picLocks noChangeAspect="1"/>
          </p:cNvPicPr>
          <p:nvPr/>
        </p:nvPicPr>
        <p:blipFill>
          <a:blip r:embed="rId5">
            <a:clrChange>
              <a:clrFrom>
                <a:srgbClr val="FFFFFB"/>
              </a:clrFrom>
              <a:clrTo>
                <a:srgbClr val="FFFFFB">
                  <a:alpha val="0"/>
                </a:srgbClr>
              </a:clrTo>
            </a:clrChange>
          </a:blip>
          <a:stretch>
            <a:fillRect/>
          </a:stretch>
        </p:blipFill>
        <p:spPr>
          <a:xfrm>
            <a:off x="7358082" y="3286132"/>
            <a:ext cx="1571636" cy="1524799"/>
          </a:xfrm>
          <a:prstGeom prst="rect">
            <a:avLst/>
          </a:prstGeom>
        </p:spPr>
      </p:pic>
      <p:sp>
        <p:nvSpPr>
          <p:cNvPr id="16" name="矩形 15"/>
          <p:cNvSpPr/>
          <p:nvPr/>
        </p:nvSpPr>
        <p:spPr>
          <a:xfrm>
            <a:off x="2643174" y="2571751"/>
            <a:ext cx="1357322" cy="523216"/>
          </a:xfrm>
          <a:prstGeom prst="rect">
            <a:avLst/>
          </a:prstGeom>
        </p:spPr>
        <p:txBody>
          <a:bodyPr wrap="square" lIns="91436" tIns="45718" rIns="91436" bIns="45718">
            <a:spAutoFit/>
          </a:bodyPr>
          <a:lstStyle/>
          <a:p>
            <a:r>
              <a:rPr lang="en-US" altLang="zh-CN" sz="2800" b="1" dirty="0">
                <a:solidFill>
                  <a:schemeClr val="bg1">
                    <a:lumMod val="65000"/>
                  </a:schemeClr>
                </a:solidFill>
                <a:latin typeface="微软雅黑" pitchFamily="34" charset="-122"/>
                <a:ea typeface="微软雅黑" pitchFamily="34" charset="-122"/>
              </a:rPr>
              <a:t>BAT</a:t>
            </a:r>
            <a:endParaRPr lang="zh-CN" altLang="en-US" sz="2800" b="1" dirty="0">
              <a:solidFill>
                <a:schemeClr val="bg1">
                  <a:lumMod val="65000"/>
                </a:schemeClr>
              </a:solidFill>
            </a:endParaRPr>
          </a:p>
        </p:txBody>
      </p:sp>
      <p:sp>
        <p:nvSpPr>
          <p:cNvPr id="17" name="矩形 16"/>
          <p:cNvSpPr/>
          <p:nvPr/>
        </p:nvSpPr>
        <p:spPr>
          <a:xfrm>
            <a:off x="1785918" y="3357569"/>
            <a:ext cx="2143140" cy="584771"/>
          </a:xfrm>
          <a:prstGeom prst="rect">
            <a:avLst/>
          </a:prstGeom>
        </p:spPr>
        <p:txBody>
          <a:bodyPr wrap="square" lIns="91436" tIns="45718" rIns="91436" bIns="45718">
            <a:spAutoFit/>
          </a:bodyPr>
          <a:lstStyle/>
          <a:p>
            <a:r>
              <a:rPr lang="zh-CN" altLang="en-US" sz="3200" b="1" dirty="0">
                <a:solidFill>
                  <a:srgbClr val="FF0000"/>
                </a:solidFill>
                <a:latin typeface="微软雅黑" pitchFamily="34" charset="-122"/>
                <a:ea typeface="微软雅黑" pitchFamily="34" charset="-122"/>
              </a:rPr>
              <a:t>用友</a:t>
            </a:r>
            <a:endParaRPr lang="zh-CN" altLang="en-US" sz="3200" b="1" dirty="0">
              <a:solidFill>
                <a:srgbClr val="FF0000"/>
              </a:solidFill>
            </a:endParaRPr>
          </a:p>
        </p:txBody>
      </p:sp>
      <p:sp>
        <p:nvSpPr>
          <p:cNvPr id="18" name="矩形 17"/>
          <p:cNvSpPr/>
          <p:nvPr/>
        </p:nvSpPr>
        <p:spPr>
          <a:xfrm>
            <a:off x="5286383" y="1000114"/>
            <a:ext cx="607851" cy="338550"/>
          </a:xfrm>
          <a:prstGeom prst="rect">
            <a:avLst/>
          </a:prstGeom>
        </p:spPr>
        <p:txBody>
          <a:bodyPr wrap="none" lIns="91436" tIns="45718" rIns="91436" bIns="45718">
            <a:spAutoFit/>
          </a:bodyPr>
          <a:lstStyle/>
          <a:p>
            <a:r>
              <a:rPr lang="zh-CN" altLang="en-US" sz="1600" b="1" dirty="0">
                <a:solidFill>
                  <a:schemeClr val="bg1">
                    <a:lumMod val="65000"/>
                  </a:schemeClr>
                </a:solidFill>
                <a:latin typeface="微软雅黑" pitchFamily="34" charset="-122"/>
                <a:ea typeface="微软雅黑" pitchFamily="34" charset="-122"/>
              </a:rPr>
              <a:t>医疗</a:t>
            </a:r>
            <a:endParaRPr lang="zh-CN" altLang="en-US" sz="1600" b="1" dirty="0">
              <a:solidFill>
                <a:schemeClr val="bg1">
                  <a:lumMod val="65000"/>
                </a:schemeClr>
              </a:solidFill>
              <a:latin typeface="微软雅黑" pitchFamily="34" charset="-122"/>
              <a:ea typeface="微软雅黑" pitchFamily="34" charset="-122"/>
            </a:endParaRPr>
          </a:p>
        </p:txBody>
      </p:sp>
      <p:sp>
        <p:nvSpPr>
          <p:cNvPr id="24" name="矩形 23"/>
          <p:cNvSpPr/>
          <p:nvPr/>
        </p:nvSpPr>
        <p:spPr>
          <a:xfrm>
            <a:off x="179512" y="14783"/>
            <a:ext cx="1549406" cy="461661"/>
          </a:xfrm>
          <a:prstGeom prst="rect">
            <a:avLst/>
          </a:prstGeom>
        </p:spPr>
        <p:txBody>
          <a:bodyPr wrap="square" lIns="91436" tIns="45718" rIns="91436" bIns="45718">
            <a:spAutoFit/>
          </a:bodyPr>
          <a:lstStyle/>
          <a:p>
            <a:r>
              <a:rPr lang="zh-CN" altLang="en-US" sz="2400" b="1" dirty="0">
                <a:solidFill>
                  <a:srgbClr val="FFFFFF"/>
                </a:solidFill>
                <a:latin typeface="微软雅黑" pitchFamily="34" charset="-122"/>
                <a:ea typeface="微软雅黑" pitchFamily="34" charset="-122"/>
              </a:rPr>
              <a:t>网络化</a:t>
            </a:r>
            <a:r>
              <a:rPr lang="en-US" altLang="zh-CN" sz="2400" b="1" dirty="0">
                <a:solidFill>
                  <a:srgbClr val="FFFFFF"/>
                </a:solidFill>
                <a:latin typeface="微软雅黑" pitchFamily="34" charset="-122"/>
                <a:ea typeface="微软雅黑" pitchFamily="34" charset="-122"/>
              </a:rPr>
              <a:t>:</a:t>
            </a:r>
          </a:p>
        </p:txBody>
      </p:sp>
    </p:spTree>
    <p:extLst>
      <p:ext uri="{BB962C8B-B14F-4D97-AF65-F5344CB8AC3E}">
        <p14:creationId xmlns:p14="http://schemas.microsoft.com/office/powerpoint/2010/main" val="5082456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1" y="14783"/>
            <a:ext cx="1182076" cy="461661"/>
          </a:xfrm>
          <a:prstGeom prst="rect">
            <a:avLst/>
          </a:prstGeom>
        </p:spPr>
        <p:txBody>
          <a:bodyPr wrap="none" lIns="91436" tIns="45718" rIns="91436" bIns="45718">
            <a:spAutoFit/>
          </a:bodyPr>
          <a:lstStyle/>
          <a:p>
            <a:r>
              <a:rPr lang="zh-CN" altLang="en-US" sz="2400" b="1" dirty="0">
                <a:solidFill>
                  <a:srgbClr val="FFFFFF"/>
                </a:solidFill>
                <a:latin typeface="微软雅黑" pitchFamily="34" charset="-122"/>
                <a:ea typeface="微软雅黑" pitchFamily="34" charset="-122"/>
              </a:rPr>
              <a:t>智能化</a:t>
            </a:r>
            <a:r>
              <a:rPr lang="en-US" altLang="zh-CN" sz="2400" b="1" dirty="0">
                <a:solidFill>
                  <a:srgbClr val="FFFFFF"/>
                </a:solidFill>
                <a:latin typeface="微软雅黑" pitchFamily="34" charset="-122"/>
                <a:ea typeface="微软雅黑" pitchFamily="34" charset="-122"/>
              </a:rPr>
              <a:t>:</a:t>
            </a:r>
            <a:endParaRPr lang="zh-CN" altLang="en-US" sz="2400" b="1" dirty="0">
              <a:solidFill>
                <a:srgbClr val="FFFFFF"/>
              </a:solidFill>
            </a:endParaRPr>
          </a:p>
        </p:txBody>
      </p:sp>
      <p:sp>
        <p:nvSpPr>
          <p:cNvPr id="3" name="矩形 2"/>
          <p:cNvSpPr/>
          <p:nvPr/>
        </p:nvSpPr>
        <p:spPr>
          <a:xfrm>
            <a:off x="214283" y="857239"/>
            <a:ext cx="8001056" cy="646327"/>
          </a:xfrm>
          <a:prstGeom prst="rect">
            <a:avLst/>
          </a:prstGeom>
        </p:spPr>
        <p:txBody>
          <a:bodyPr wrap="square" lIns="91436" tIns="45718" rIns="91436" bIns="45718">
            <a:spAutoFit/>
          </a:bodyPr>
          <a:lstStyle/>
          <a:p>
            <a:r>
              <a:rPr lang="zh-CN" altLang="en-US" dirty="0" smtClean="0">
                <a:latin typeface="微软雅黑" pitchFamily="34" charset="-122"/>
                <a:ea typeface="微软雅黑" pitchFamily="34" charset="-122"/>
              </a:rPr>
              <a:t>数字化创建了数字世界，网络化发展了数字世界，</a:t>
            </a:r>
            <a:r>
              <a:rPr lang="zh-CN" altLang="en-US" dirty="0" smtClean="0">
                <a:solidFill>
                  <a:srgbClr val="C00000"/>
                </a:solidFill>
                <a:latin typeface="微软雅黑" pitchFamily="34" charset="-122"/>
                <a:ea typeface="微软雅黑" pitchFamily="34" charset="-122"/>
              </a:rPr>
              <a:t>智能化则意味着数字世界与实体世界走向融合。</a:t>
            </a:r>
            <a:endParaRPr lang="zh-CN" altLang="en-US" dirty="0">
              <a:solidFill>
                <a:srgbClr val="C00000"/>
              </a:solidFill>
              <a:latin typeface="微软雅黑" pitchFamily="34" charset="-122"/>
              <a:ea typeface="微软雅黑" pitchFamily="34" charset="-122"/>
            </a:endParaRPr>
          </a:p>
        </p:txBody>
      </p:sp>
      <p:sp>
        <p:nvSpPr>
          <p:cNvPr id="4" name="矩形 3"/>
          <p:cNvSpPr/>
          <p:nvPr/>
        </p:nvSpPr>
        <p:spPr>
          <a:xfrm>
            <a:off x="1907705" y="123478"/>
            <a:ext cx="2236502" cy="400105"/>
          </a:xfrm>
          <a:prstGeom prst="rect">
            <a:avLst/>
          </a:prstGeom>
        </p:spPr>
        <p:txBody>
          <a:bodyPr wrap="none" lIns="91436" tIns="45718" rIns="91436" bIns="45718">
            <a:spAutoFit/>
          </a:bodyPr>
          <a:lstStyle/>
          <a:p>
            <a:r>
              <a:rPr lang="zh-CN" altLang="en-US" sz="2000" b="1" dirty="0">
                <a:solidFill>
                  <a:srgbClr val="FFFFFF"/>
                </a:solidFill>
                <a:latin typeface="微软雅黑" pitchFamily="34" charset="-122"/>
                <a:ea typeface="微软雅黑" pitchFamily="34" charset="-122"/>
              </a:rPr>
              <a:t>万物互联与大数据</a:t>
            </a:r>
            <a:endParaRPr lang="zh-CN" altLang="en-US" sz="2000" dirty="0">
              <a:solidFill>
                <a:srgbClr val="FFFFFF"/>
              </a:solidFill>
              <a:latin typeface="微软雅黑" pitchFamily="34" charset="-122"/>
              <a:ea typeface="微软雅黑" pitchFamily="34" charset="-122"/>
            </a:endParaRPr>
          </a:p>
        </p:txBody>
      </p:sp>
      <p:pic>
        <p:nvPicPr>
          <p:cNvPr id="91138" name="Picture 2" descr="http://ec.csc86.com/uploadfile/2014/0106/20140106112205437.jpg"/>
          <p:cNvPicPr>
            <a:picLocks noChangeAspect="1" noChangeArrowheads="1"/>
          </p:cNvPicPr>
          <p:nvPr/>
        </p:nvPicPr>
        <p:blipFill>
          <a:blip r:embed="rId2"/>
          <a:srcRect/>
          <a:stretch>
            <a:fillRect/>
          </a:stretch>
        </p:blipFill>
        <p:spPr bwMode="auto">
          <a:xfrm>
            <a:off x="3000364" y="1714494"/>
            <a:ext cx="3143272" cy="2684878"/>
          </a:xfrm>
          <a:prstGeom prst="rect">
            <a:avLst/>
          </a:prstGeom>
          <a:noFill/>
        </p:spPr>
      </p:pic>
      <p:pic>
        <p:nvPicPr>
          <p:cNvPr id="91140" name="Picture 4" descr="http://img67.gkzhan.com/9/20150502/635661494533416853289.jpg"/>
          <p:cNvPicPr>
            <a:picLocks noChangeAspect="1" noChangeArrowheads="1"/>
          </p:cNvPicPr>
          <p:nvPr/>
        </p:nvPicPr>
        <p:blipFill>
          <a:blip r:embed="rId3"/>
          <a:srcRect l="4547" r="9035"/>
          <a:stretch>
            <a:fillRect/>
          </a:stretch>
        </p:blipFill>
        <p:spPr bwMode="auto">
          <a:xfrm>
            <a:off x="142847" y="1857371"/>
            <a:ext cx="2786083" cy="2145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1142" name="Picture 6" descr="http://www.36dsj.com/wp-content/uploads/2014/10/1923.jpg"/>
          <p:cNvPicPr>
            <a:picLocks noChangeAspect="1" noChangeArrowheads="1"/>
          </p:cNvPicPr>
          <p:nvPr/>
        </p:nvPicPr>
        <p:blipFill>
          <a:blip r:embed="rId4"/>
          <a:srcRect/>
          <a:stretch>
            <a:fillRect/>
          </a:stretch>
        </p:blipFill>
        <p:spPr bwMode="auto">
          <a:xfrm>
            <a:off x="6143636" y="1857371"/>
            <a:ext cx="2928926" cy="2290902"/>
          </a:xfrm>
          <a:prstGeom prst="rect">
            <a:avLst/>
          </a:prstGeom>
          <a:noFill/>
        </p:spPr>
      </p:pic>
    </p:spTree>
    <p:extLst>
      <p:ext uri="{BB962C8B-B14F-4D97-AF65-F5344CB8AC3E}">
        <p14:creationId xmlns:p14="http://schemas.microsoft.com/office/powerpoint/2010/main" val="21314770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ic14.nipic.com/20110603/7609283_085559654124_2.jpg"/>
          <p:cNvPicPr>
            <a:picLocks noChangeAspect="1" noChangeArrowheads="1"/>
          </p:cNvPicPr>
          <p:nvPr/>
        </p:nvPicPr>
        <p:blipFill>
          <a:blip r:embed="rId2">
            <a:clrChange>
              <a:clrFrom>
                <a:srgbClr val="FAFAFA"/>
              </a:clrFrom>
              <a:clrTo>
                <a:srgbClr val="FAFAFA">
                  <a:alpha val="0"/>
                </a:srgbClr>
              </a:clrTo>
            </a:clrChange>
          </a:blip>
          <a:srcRect l="14000" t="5333" r="12000" b="4000"/>
          <a:stretch>
            <a:fillRect/>
          </a:stretch>
        </p:blipFill>
        <p:spPr bwMode="auto">
          <a:xfrm>
            <a:off x="2667004" y="679623"/>
            <a:ext cx="6477001" cy="4463878"/>
          </a:xfrm>
          <a:prstGeom prst="rect">
            <a:avLst/>
          </a:prstGeom>
          <a:noFill/>
        </p:spPr>
      </p:pic>
      <p:sp>
        <p:nvSpPr>
          <p:cNvPr id="2" name="矩形 1"/>
          <p:cNvSpPr/>
          <p:nvPr/>
        </p:nvSpPr>
        <p:spPr>
          <a:xfrm>
            <a:off x="2057401" y="742950"/>
            <a:ext cx="6400800"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一、企业的信息化是企业互联网化的基础。</a:t>
            </a:r>
            <a:endParaRPr lang="zh-CN" altLang="en-US" dirty="0" smtClean="0">
              <a:solidFill>
                <a:srgbClr val="C00000"/>
              </a:solidFill>
              <a:latin typeface="微软雅黑" pitchFamily="34" charset="-122"/>
              <a:ea typeface="微软雅黑" pitchFamily="34" charset="-122"/>
            </a:endParaRPr>
          </a:p>
        </p:txBody>
      </p:sp>
      <p:sp>
        <p:nvSpPr>
          <p:cNvPr id="4" name="矩形 3"/>
          <p:cNvSpPr/>
          <p:nvPr/>
        </p:nvSpPr>
        <p:spPr>
          <a:xfrm>
            <a:off x="914400" y="1559477"/>
            <a:ext cx="6372244"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二、企业要建立强大的研发队伍，以满足不同消费者的需要。</a:t>
            </a:r>
            <a:endParaRPr lang="zh-CN" altLang="en-US" dirty="0" smtClean="0">
              <a:solidFill>
                <a:srgbClr val="C00000"/>
              </a:solidFill>
              <a:latin typeface="微软雅黑" pitchFamily="34" charset="-122"/>
              <a:ea typeface="微软雅黑" pitchFamily="34" charset="-122"/>
            </a:endParaRPr>
          </a:p>
        </p:txBody>
      </p:sp>
      <p:sp>
        <p:nvSpPr>
          <p:cNvPr id="5" name="矩形 4"/>
          <p:cNvSpPr/>
          <p:nvPr/>
        </p:nvSpPr>
        <p:spPr>
          <a:xfrm>
            <a:off x="685800" y="3357568"/>
            <a:ext cx="4886332"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四、要建立标准统一，服务同一的管理体系，</a:t>
            </a:r>
            <a:endParaRPr lang="zh-CN" altLang="en-US" dirty="0" smtClean="0">
              <a:solidFill>
                <a:srgbClr val="C00000"/>
              </a:solidFill>
              <a:latin typeface="微软雅黑" pitchFamily="34" charset="-122"/>
              <a:ea typeface="微软雅黑" pitchFamily="34" charset="-122"/>
            </a:endParaRPr>
          </a:p>
        </p:txBody>
      </p:sp>
      <p:sp>
        <p:nvSpPr>
          <p:cNvPr id="6" name="矩形 5"/>
          <p:cNvSpPr/>
          <p:nvPr/>
        </p:nvSpPr>
        <p:spPr>
          <a:xfrm>
            <a:off x="1724004" y="2543175"/>
            <a:ext cx="3200400"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三、必须建立网络销售平台。</a:t>
            </a:r>
            <a:endParaRPr lang="zh-CN" altLang="en-US" dirty="0" smtClean="0">
              <a:solidFill>
                <a:srgbClr val="C00000"/>
              </a:solidFill>
              <a:latin typeface="微软雅黑" pitchFamily="34" charset="-122"/>
              <a:ea typeface="微软雅黑" pitchFamily="34" charset="-122"/>
            </a:endParaRPr>
          </a:p>
        </p:txBody>
      </p:sp>
      <p:sp>
        <p:nvSpPr>
          <p:cNvPr id="7" name="矩形 6"/>
          <p:cNvSpPr/>
          <p:nvPr/>
        </p:nvSpPr>
        <p:spPr>
          <a:xfrm>
            <a:off x="1528786" y="4400550"/>
            <a:ext cx="6400800" cy="369328"/>
          </a:xfrm>
          <a:prstGeom prst="rect">
            <a:avLst/>
          </a:prstGeom>
        </p:spPr>
        <p:txBody>
          <a:bodyPr wrap="square" lIns="91436" tIns="45718" rIns="91436" bIns="45718">
            <a:spAutoFit/>
          </a:bodyPr>
          <a:lstStyle/>
          <a:p>
            <a:r>
              <a:rPr lang="zh-CN" altLang="en-US" b="1" dirty="0" smtClean="0">
                <a:solidFill>
                  <a:srgbClr val="C00000"/>
                </a:solidFill>
                <a:latin typeface="微软雅黑" pitchFamily="34" charset="-122"/>
                <a:ea typeface="微软雅黑" pitchFamily="34" charset="-122"/>
              </a:rPr>
              <a:t>五、企业要建立与消费者的立体沟通体系</a:t>
            </a:r>
            <a:endParaRPr lang="zh-CN" altLang="en-US" dirty="0" smtClean="0">
              <a:solidFill>
                <a:srgbClr val="C00000"/>
              </a:solidFill>
              <a:latin typeface="微软雅黑" pitchFamily="34" charset="-122"/>
              <a:ea typeface="微软雅黑" pitchFamily="34" charset="-122"/>
            </a:endParaRPr>
          </a:p>
        </p:txBody>
      </p:sp>
      <p:sp>
        <p:nvSpPr>
          <p:cNvPr id="8" name="五边形 7"/>
          <p:cNvSpPr/>
          <p:nvPr/>
        </p:nvSpPr>
        <p:spPr>
          <a:xfrm>
            <a:off x="1981200" y="685800"/>
            <a:ext cx="4724400" cy="457200"/>
          </a:xfrm>
          <a:prstGeom prst="homePlat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sp>
        <p:nvSpPr>
          <p:cNvPr id="9" name="五边形 8"/>
          <p:cNvSpPr/>
          <p:nvPr/>
        </p:nvSpPr>
        <p:spPr>
          <a:xfrm>
            <a:off x="609600" y="1485901"/>
            <a:ext cx="7605738" cy="514346"/>
          </a:xfrm>
          <a:prstGeom prst="homePlat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sp>
        <p:nvSpPr>
          <p:cNvPr id="10" name="五边形 9"/>
          <p:cNvSpPr/>
          <p:nvPr/>
        </p:nvSpPr>
        <p:spPr>
          <a:xfrm>
            <a:off x="1571604" y="2428874"/>
            <a:ext cx="3505200" cy="457200"/>
          </a:xfrm>
          <a:prstGeom prst="homePlat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sp>
        <p:nvSpPr>
          <p:cNvPr id="11" name="五边形 10"/>
          <p:cNvSpPr/>
          <p:nvPr/>
        </p:nvSpPr>
        <p:spPr>
          <a:xfrm>
            <a:off x="685800" y="3314701"/>
            <a:ext cx="5100646" cy="542934"/>
          </a:xfrm>
          <a:prstGeom prst="homePlat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sp>
        <p:nvSpPr>
          <p:cNvPr id="12" name="五边形 11"/>
          <p:cNvSpPr/>
          <p:nvPr/>
        </p:nvSpPr>
        <p:spPr>
          <a:xfrm>
            <a:off x="1452586" y="4343400"/>
            <a:ext cx="4572000" cy="457200"/>
          </a:xfrm>
          <a:prstGeom prst="homePlat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spTree>
    <p:extLst>
      <p:ext uri="{BB962C8B-B14F-4D97-AF65-F5344CB8AC3E}">
        <p14:creationId xmlns:p14="http://schemas.microsoft.com/office/powerpoint/2010/main" val="13023006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descr="D:\Demo_sample\samples\ppiicc\031.jpg"/>
          <p:cNvPicPr>
            <a:picLocks noChangeAspect="1" noChangeArrowheads="1"/>
          </p:cNvPicPr>
          <p:nvPr/>
        </p:nvPicPr>
        <p:blipFill>
          <a:blip r:embed="rId3" cstate="print">
            <a:lum bright="20000" contrast="-30000"/>
          </a:blip>
          <a:srcRect t="17500" b="17500"/>
          <a:stretch>
            <a:fillRect/>
          </a:stretch>
        </p:blipFill>
        <p:spPr bwMode="auto">
          <a:xfrm>
            <a:off x="762000" y="915566"/>
            <a:ext cx="7667652" cy="3672408"/>
          </a:xfrm>
          <a:prstGeom prst="roundRect">
            <a:avLst>
              <a:gd name="adj" fmla="val 5876"/>
            </a:avLst>
          </a:prstGeom>
          <a:solidFill>
            <a:srgbClr val="FFFFFF">
              <a:shade val="85000"/>
            </a:srgbClr>
          </a:solidFill>
          <a:ln>
            <a:noFill/>
          </a:ln>
          <a:effectLst>
            <a:reflection blurRad="12700" stA="38000" endPos="28000" dist="5000" dir="5400000" sy="-100000" algn="bl" rotWithShape="0"/>
          </a:effectLst>
        </p:spPr>
      </p:pic>
      <p:grpSp>
        <p:nvGrpSpPr>
          <p:cNvPr id="2" name="组合 86"/>
          <p:cNvGrpSpPr>
            <a:grpSpLocks/>
          </p:cNvGrpSpPr>
          <p:nvPr/>
        </p:nvGrpSpPr>
        <p:grpSpPr bwMode="auto">
          <a:xfrm>
            <a:off x="3638550" y="1390651"/>
            <a:ext cx="1747838" cy="2796425"/>
            <a:chOff x="3324225" y="2732088"/>
            <a:chExt cx="1747838" cy="3135312"/>
          </a:xfrm>
        </p:grpSpPr>
        <p:grpSp>
          <p:nvGrpSpPr>
            <p:cNvPr id="3" name="Group 6"/>
            <p:cNvGrpSpPr>
              <a:grpSpLocks/>
            </p:cNvGrpSpPr>
            <p:nvPr/>
          </p:nvGrpSpPr>
          <p:grpSpPr bwMode="auto">
            <a:xfrm>
              <a:off x="3914775" y="2732088"/>
              <a:ext cx="625475" cy="2103437"/>
              <a:chOff x="2687" y="1542"/>
              <a:chExt cx="398" cy="1542"/>
            </a:xfrm>
          </p:grpSpPr>
          <p:sp>
            <p:nvSpPr>
              <p:cNvPr id="46154" name="Freeform 7"/>
              <p:cNvSpPr>
                <a:spLocks/>
              </p:cNvSpPr>
              <p:nvPr/>
            </p:nvSpPr>
            <p:spPr bwMode="gray">
              <a:xfrm>
                <a:off x="2687" y="1542"/>
                <a:ext cx="398" cy="1542"/>
              </a:xfrm>
              <a:custGeom>
                <a:avLst/>
                <a:gdLst>
                  <a:gd name="T0" fmla="*/ 229 w 398"/>
                  <a:gd name="T1" fmla="*/ 318 h 1542"/>
                  <a:gd name="T2" fmla="*/ 80 w 398"/>
                  <a:gd name="T3" fmla="*/ 240 h 1542"/>
                  <a:gd name="T4" fmla="*/ 10 w 398"/>
                  <a:gd name="T5" fmla="*/ 1542 h 1542"/>
                  <a:gd name="T6" fmla="*/ 362 w 398"/>
                  <a:gd name="T7" fmla="*/ 1525 h 1542"/>
                  <a:gd name="T8" fmla="*/ 229 w 398"/>
                  <a:gd name="T9" fmla="*/ 318 h 1542"/>
                  <a:gd name="T10" fmla="*/ 0 60000 65536"/>
                  <a:gd name="T11" fmla="*/ 0 60000 65536"/>
                  <a:gd name="T12" fmla="*/ 0 60000 65536"/>
                  <a:gd name="T13" fmla="*/ 0 60000 65536"/>
                  <a:gd name="T14" fmla="*/ 0 60000 65536"/>
                  <a:gd name="T15" fmla="*/ 0 w 398"/>
                  <a:gd name="T16" fmla="*/ 0 h 1542"/>
                  <a:gd name="T17" fmla="*/ 398 w 398"/>
                  <a:gd name="T18" fmla="*/ 1542 h 1542"/>
                </a:gdLst>
                <a:ahLst/>
                <a:cxnLst>
                  <a:cxn ang="T10">
                    <a:pos x="T0" y="T1"/>
                  </a:cxn>
                  <a:cxn ang="T11">
                    <a:pos x="T2" y="T3"/>
                  </a:cxn>
                  <a:cxn ang="T12">
                    <a:pos x="T4" y="T5"/>
                  </a:cxn>
                  <a:cxn ang="T13">
                    <a:pos x="T6" y="T7"/>
                  </a:cxn>
                  <a:cxn ang="T14">
                    <a:pos x="T8" y="T9"/>
                  </a:cxn>
                </a:cxnLst>
                <a:rect l="T15" t="T16" r="T17" b="T18"/>
                <a:pathLst>
                  <a:path w="398" h="1542">
                    <a:moveTo>
                      <a:pt x="229" y="318"/>
                    </a:moveTo>
                    <a:cubicBezTo>
                      <a:pt x="169" y="114"/>
                      <a:pt x="110" y="0"/>
                      <a:pt x="80" y="240"/>
                    </a:cubicBezTo>
                    <a:cubicBezTo>
                      <a:pt x="50" y="480"/>
                      <a:pt x="0" y="1379"/>
                      <a:pt x="10" y="1542"/>
                    </a:cubicBezTo>
                    <a:lnTo>
                      <a:pt x="362" y="1525"/>
                    </a:lnTo>
                    <a:cubicBezTo>
                      <a:pt x="398" y="1321"/>
                      <a:pt x="289" y="522"/>
                      <a:pt x="229" y="318"/>
                    </a:cubicBezTo>
                    <a:close/>
                  </a:path>
                </a:pathLst>
              </a:custGeom>
              <a:gradFill rotWithShape="1">
                <a:gsLst>
                  <a:gs pos="0">
                    <a:srgbClr val="B2B2B2"/>
                  </a:gs>
                  <a:gs pos="100000">
                    <a:srgbClr val="000000"/>
                  </a:gs>
                </a:gsLst>
                <a:lin ang="0" scaled="1"/>
              </a:gradFill>
              <a:ln w="9525">
                <a:noFill/>
                <a:round/>
                <a:headEnd/>
                <a:tailEnd/>
              </a:ln>
            </p:spPr>
            <p:txBody>
              <a:bodyPr wrap="none" anchor="ctr"/>
              <a:lstStyle/>
              <a:p>
                <a:endParaRPr lang="zh-CN" altLang="en-US"/>
              </a:p>
            </p:txBody>
          </p:sp>
          <p:sp>
            <p:nvSpPr>
              <p:cNvPr id="107" name="Freeform 8"/>
              <p:cNvSpPr>
                <a:spLocks/>
              </p:cNvSpPr>
              <p:nvPr/>
            </p:nvSpPr>
            <p:spPr bwMode="gray">
              <a:xfrm>
                <a:off x="2811" y="1889"/>
                <a:ext cx="28" cy="562"/>
              </a:xfrm>
              <a:custGeom>
                <a:avLst/>
                <a:gdLst/>
                <a:ahLst/>
                <a:cxnLst>
                  <a:cxn ang="0">
                    <a:pos x="9" y="1"/>
                  </a:cxn>
                  <a:cxn ang="0">
                    <a:pos x="34" y="241"/>
                  </a:cxn>
                  <a:cxn ang="0">
                    <a:pos x="19" y="562"/>
                  </a:cxn>
                  <a:cxn ang="0">
                    <a:pos x="2" y="233"/>
                  </a:cxn>
                  <a:cxn ang="0">
                    <a:pos x="9" y="1"/>
                  </a:cxn>
                </a:cxnLst>
                <a:rect l="0" t="0" r="r" b="b"/>
                <a:pathLst>
                  <a:path w="34" h="562">
                    <a:moveTo>
                      <a:pt x="9" y="1"/>
                    </a:moveTo>
                    <a:cubicBezTo>
                      <a:pt x="14" y="2"/>
                      <a:pt x="32" y="148"/>
                      <a:pt x="34" y="241"/>
                    </a:cubicBezTo>
                    <a:cubicBezTo>
                      <a:pt x="29" y="338"/>
                      <a:pt x="14" y="562"/>
                      <a:pt x="19" y="562"/>
                    </a:cubicBezTo>
                    <a:cubicBezTo>
                      <a:pt x="13" y="561"/>
                      <a:pt x="4" y="326"/>
                      <a:pt x="2" y="233"/>
                    </a:cubicBezTo>
                    <a:cubicBezTo>
                      <a:pt x="0" y="140"/>
                      <a:pt x="4" y="0"/>
                      <a:pt x="9" y="1"/>
                    </a:cubicBezTo>
                    <a:close/>
                  </a:path>
                </a:pathLst>
              </a:custGeom>
              <a:gradFill rotWithShape="1">
                <a:gsLst>
                  <a:gs pos="0">
                    <a:srgbClr val="B2B2B2"/>
                  </a:gs>
                  <a:gs pos="50000">
                    <a:schemeClr val="tx1"/>
                  </a:gs>
                  <a:gs pos="100000">
                    <a:srgbClr val="B2B2B2"/>
                  </a:gs>
                </a:gsLst>
                <a:lin ang="5400000" scaled="1"/>
              </a:gradFill>
              <a:ln w="9525" cap="flat" cmpd="sng">
                <a:noFill/>
                <a:prstDash val="solid"/>
                <a:round/>
                <a:headEnd/>
                <a:tailEnd/>
              </a:ln>
              <a:effectLst/>
            </p:spPr>
            <p:txBody>
              <a:bodyPr wrap="none" anchor="ctr"/>
              <a:lstStyle/>
              <a:p>
                <a:pPr>
                  <a:defRPr/>
                </a:pPr>
                <a:endParaRPr lang="zh-CN" altLang="en-US">
                  <a:latin typeface="Arial" pitchFamily="34" charset="0"/>
                </a:endParaRPr>
              </a:p>
            </p:txBody>
          </p:sp>
        </p:grpSp>
        <p:sp>
          <p:nvSpPr>
            <p:cNvPr id="46135" name="Oval 32"/>
            <p:cNvSpPr>
              <a:spLocks noChangeArrowheads="1"/>
            </p:cNvSpPr>
            <p:nvPr/>
          </p:nvSpPr>
          <p:spPr bwMode="gray">
            <a:xfrm>
              <a:off x="3324225" y="4133850"/>
              <a:ext cx="1747838" cy="1733550"/>
            </a:xfrm>
            <a:prstGeom prst="ellipse">
              <a:avLst/>
            </a:prstGeom>
            <a:gradFill rotWithShape="1">
              <a:gsLst>
                <a:gs pos="0">
                  <a:srgbClr val="B2B2B2"/>
                </a:gs>
                <a:gs pos="100000">
                  <a:srgbClr val="FFFFFF"/>
                </a:gs>
              </a:gsLst>
              <a:lin ang="5400000" scaled="1"/>
            </a:gradFill>
            <a:ln w="19050" algn="ctr">
              <a:noFill/>
              <a:round/>
              <a:headEnd/>
              <a:tailEnd/>
            </a:ln>
          </p:spPr>
          <p:txBody>
            <a:bodyPr wrap="none" anchor="ctr"/>
            <a:lstStyle/>
            <a:p>
              <a:endParaRPr lang="zh-CN" altLang="en-US"/>
            </a:p>
          </p:txBody>
        </p:sp>
        <p:sp>
          <p:nvSpPr>
            <p:cNvPr id="46136" name="Oval 33"/>
            <p:cNvSpPr>
              <a:spLocks noChangeArrowheads="1"/>
            </p:cNvSpPr>
            <p:nvPr/>
          </p:nvSpPr>
          <p:spPr bwMode="gray">
            <a:xfrm>
              <a:off x="3397250" y="4213225"/>
              <a:ext cx="1597025" cy="1582738"/>
            </a:xfrm>
            <a:prstGeom prst="ellipse">
              <a:avLst/>
            </a:prstGeom>
            <a:gradFill rotWithShape="1">
              <a:gsLst>
                <a:gs pos="0">
                  <a:srgbClr val="DDDDDD"/>
                </a:gs>
                <a:gs pos="50000">
                  <a:srgbClr val="F6F6F6"/>
                </a:gs>
                <a:gs pos="100000">
                  <a:srgbClr val="DDDDDD"/>
                </a:gs>
              </a:gsLst>
              <a:lin ang="5400000" scaled="1"/>
            </a:gradFill>
            <a:ln w="19050" algn="ctr">
              <a:noFill/>
              <a:round/>
              <a:headEnd/>
              <a:tailEnd/>
            </a:ln>
          </p:spPr>
          <p:txBody>
            <a:bodyPr wrap="none" anchor="ctr"/>
            <a:lstStyle/>
            <a:p>
              <a:endParaRPr lang="zh-CN" altLang="en-US"/>
            </a:p>
          </p:txBody>
        </p:sp>
        <p:pic>
          <p:nvPicPr>
            <p:cNvPr id="46137" name="Picture 34" descr="circuler_1"/>
            <p:cNvPicPr>
              <a:picLocks noChangeAspect="1" noChangeArrowheads="1"/>
            </p:cNvPicPr>
            <p:nvPr/>
          </p:nvPicPr>
          <p:blipFill>
            <a:blip r:embed="rId4" cstate="print"/>
            <a:srcRect/>
            <a:stretch>
              <a:fillRect/>
            </a:stretch>
          </p:blipFill>
          <p:spPr bwMode="gray">
            <a:xfrm>
              <a:off x="3455988" y="4270375"/>
              <a:ext cx="1490662" cy="1457325"/>
            </a:xfrm>
            <a:prstGeom prst="rect">
              <a:avLst/>
            </a:prstGeom>
            <a:noFill/>
            <a:ln w="9525">
              <a:noFill/>
              <a:miter lim="800000"/>
              <a:headEnd/>
              <a:tailEnd/>
            </a:ln>
          </p:spPr>
        </p:pic>
        <p:sp>
          <p:nvSpPr>
            <p:cNvPr id="92" name="Oval 35"/>
            <p:cNvSpPr>
              <a:spLocks noChangeArrowheads="1"/>
            </p:cNvSpPr>
            <p:nvPr/>
          </p:nvSpPr>
          <p:spPr bwMode="gray">
            <a:xfrm>
              <a:off x="3455988" y="4270375"/>
              <a:ext cx="1481137" cy="1460500"/>
            </a:xfrm>
            <a:prstGeom prst="ellipse">
              <a:avLst/>
            </a:prstGeom>
            <a:gradFill rotWithShape="1">
              <a:gsLst>
                <a:gs pos="0">
                  <a:srgbClr val="99FFCC">
                    <a:gamma/>
                    <a:shade val="26275"/>
                    <a:invGamma/>
                    <a:alpha val="89999"/>
                  </a:srgbClr>
                </a:gs>
                <a:gs pos="50000">
                  <a:srgbClr val="99FFCC">
                    <a:alpha val="45000"/>
                  </a:srgbClr>
                </a:gs>
                <a:gs pos="100000">
                  <a:srgbClr val="99FFCC">
                    <a:gamma/>
                    <a:shade val="26275"/>
                    <a:invGamma/>
                    <a:alpha val="89999"/>
                  </a:srgbClr>
                </a:gs>
              </a:gsLst>
              <a:lin ang="5400000" scaled="1"/>
            </a:gradFill>
            <a:ln w="9525" algn="ctr">
              <a:noFill/>
              <a:round/>
              <a:headEnd/>
              <a:tailEnd/>
            </a:ln>
            <a:effectLst/>
          </p:spPr>
          <p:txBody>
            <a:bodyPr wrap="none" anchor="ctr"/>
            <a:lstStyle/>
            <a:p>
              <a:pPr>
                <a:defRPr/>
              </a:pPr>
              <a:endParaRPr lang="zh-CN" altLang="en-US">
                <a:latin typeface="Arial" pitchFamily="34" charset="0"/>
              </a:endParaRPr>
            </a:p>
          </p:txBody>
        </p:sp>
        <p:sp>
          <p:nvSpPr>
            <p:cNvPr id="46141" name="Freeform 36"/>
            <p:cNvSpPr>
              <a:spLocks/>
            </p:cNvSpPr>
            <p:nvPr/>
          </p:nvSpPr>
          <p:spPr bwMode="gray">
            <a:xfrm>
              <a:off x="3608388" y="4298950"/>
              <a:ext cx="1163637" cy="508000"/>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FFCC">
                    <a:alpha val="17998"/>
                  </a:srgbClr>
                </a:gs>
              </a:gsLst>
              <a:lin ang="5400000" scaled="1"/>
            </a:gradFill>
            <a:ln w="0">
              <a:noFill/>
              <a:round/>
              <a:headEnd/>
              <a:tailEnd/>
            </a:ln>
          </p:spPr>
          <p:txBody>
            <a:bodyPr/>
            <a:lstStyle/>
            <a:p>
              <a:endParaRPr lang="zh-CN" altLang="en-US"/>
            </a:p>
          </p:txBody>
        </p:sp>
        <p:grpSp>
          <p:nvGrpSpPr>
            <p:cNvPr id="4" name="Group 37"/>
            <p:cNvGrpSpPr>
              <a:grpSpLocks/>
            </p:cNvGrpSpPr>
            <p:nvPr/>
          </p:nvGrpSpPr>
          <p:grpSpPr bwMode="auto">
            <a:xfrm rot="-1297425" flipH="1" flipV="1">
              <a:off x="3570840" y="5409948"/>
              <a:ext cx="1295261" cy="296978"/>
              <a:chOff x="2528" y="1060"/>
              <a:chExt cx="894" cy="236"/>
            </a:xfrm>
          </p:grpSpPr>
          <p:grpSp>
            <p:nvGrpSpPr>
              <p:cNvPr id="5" name="Group 38"/>
              <p:cNvGrpSpPr>
                <a:grpSpLocks/>
              </p:cNvGrpSpPr>
              <p:nvPr/>
            </p:nvGrpSpPr>
            <p:grpSpPr bwMode="auto">
              <a:xfrm>
                <a:off x="2528" y="1060"/>
                <a:ext cx="742" cy="186"/>
                <a:chOff x="1565" y="2568"/>
                <a:chExt cx="1118" cy="279"/>
              </a:xfrm>
            </p:grpSpPr>
            <p:sp>
              <p:nvSpPr>
                <p:cNvPr id="46150" name="AutoShape 39"/>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51" name="AutoShape 40"/>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52" name="AutoShape 41"/>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53" name="AutoShape 42"/>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6" name="Group 43"/>
              <p:cNvGrpSpPr>
                <a:grpSpLocks/>
              </p:cNvGrpSpPr>
              <p:nvPr/>
            </p:nvGrpSpPr>
            <p:grpSpPr bwMode="auto">
              <a:xfrm rot="1353540">
                <a:off x="2680" y="1110"/>
                <a:ext cx="742" cy="186"/>
                <a:chOff x="1565" y="2568"/>
                <a:chExt cx="1118" cy="279"/>
              </a:xfrm>
            </p:grpSpPr>
            <p:sp>
              <p:nvSpPr>
                <p:cNvPr id="46146" name="AutoShape 44"/>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47" name="AutoShape 45"/>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48" name="AutoShape 46"/>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49" name="AutoShape 47"/>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sp>
          <p:nvSpPr>
            <p:cNvPr id="46143" name="Rectangle 49"/>
            <p:cNvSpPr>
              <a:spLocks noChangeArrowheads="1"/>
            </p:cNvSpPr>
            <p:nvPr/>
          </p:nvSpPr>
          <p:spPr bwMode="black">
            <a:xfrm>
              <a:off x="3753620" y="4946575"/>
              <a:ext cx="1005403" cy="655643"/>
            </a:xfrm>
            <a:prstGeom prst="rect">
              <a:avLst/>
            </a:prstGeom>
            <a:noFill/>
            <a:ln w="9525" algn="ctr">
              <a:noFill/>
              <a:miter lim="800000"/>
              <a:headEnd/>
              <a:tailEnd/>
            </a:ln>
          </p:spPr>
          <p:txBody>
            <a:bodyPr wrap="none">
              <a:spAutoFit/>
            </a:bodyPr>
            <a:lstStyle/>
            <a:p>
              <a:pPr algn="ctr"/>
              <a:r>
                <a:rPr lang="zh-CN" altLang="en-US" sz="1600" dirty="0">
                  <a:latin typeface="微软雅黑" pitchFamily="34" charset="-122"/>
                  <a:ea typeface="微软雅黑" pitchFamily="34" charset="-122"/>
                </a:rPr>
                <a:t>产品</a:t>
              </a:r>
              <a:r>
                <a:rPr lang="zh-CN" altLang="en-US" sz="1600" dirty="0">
                  <a:latin typeface="微软雅黑" pitchFamily="34" charset="-122"/>
                  <a:ea typeface="微软雅黑" pitchFamily="34" charset="-122"/>
                </a:rPr>
                <a:t>制造</a:t>
              </a:r>
              <a:endParaRPr lang="en-US" altLang="zh-CN" sz="1600" dirty="0">
                <a:latin typeface="微软雅黑" pitchFamily="34" charset="-122"/>
                <a:ea typeface="微软雅黑" pitchFamily="34" charset="-122"/>
              </a:endParaRPr>
            </a:p>
            <a:p>
              <a:pPr algn="ctr"/>
              <a:r>
                <a:rPr lang="zh-CN" altLang="en-US" sz="1600" dirty="0">
                  <a:latin typeface="微软雅黑" pitchFamily="34" charset="-122"/>
                  <a:ea typeface="微软雅黑" pitchFamily="34" charset="-122"/>
                </a:rPr>
                <a:t>模式优化</a:t>
              </a:r>
              <a:endParaRPr lang="en-US" altLang="zh-CN" sz="1600" dirty="0"/>
            </a:p>
          </p:txBody>
        </p:sp>
      </p:grpSp>
      <p:grpSp>
        <p:nvGrpSpPr>
          <p:cNvPr id="7" name="组合 107"/>
          <p:cNvGrpSpPr>
            <a:grpSpLocks/>
          </p:cNvGrpSpPr>
          <p:nvPr/>
        </p:nvGrpSpPr>
        <p:grpSpPr bwMode="auto">
          <a:xfrm>
            <a:off x="5006975" y="1071564"/>
            <a:ext cx="2851150" cy="3311816"/>
            <a:chOff x="4692650" y="2154238"/>
            <a:chExt cx="2851150" cy="3713162"/>
          </a:xfrm>
        </p:grpSpPr>
        <p:sp>
          <p:nvSpPr>
            <p:cNvPr id="46112" name="Freeform 5"/>
            <p:cNvSpPr>
              <a:spLocks/>
            </p:cNvSpPr>
            <p:nvPr/>
          </p:nvSpPr>
          <p:spPr bwMode="gray">
            <a:xfrm flipH="1">
              <a:off x="4692650" y="2782888"/>
              <a:ext cx="2097088" cy="2016125"/>
            </a:xfrm>
            <a:custGeom>
              <a:avLst/>
              <a:gdLst>
                <a:gd name="T0" fmla="*/ 2147483647 w 1335"/>
                <a:gd name="T1" fmla="*/ 2147483647 h 1479"/>
                <a:gd name="T2" fmla="*/ 2147483647 w 1335"/>
                <a:gd name="T3" fmla="*/ 2147483647 h 1479"/>
                <a:gd name="T4" fmla="*/ 2147483647 w 1335"/>
                <a:gd name="T5" fmla="*/ 2147483647 h 1479"/>
                <a:gd name="T6" fmla="*/ 2147483647 w 1335"/>
                <a:gd name="T7" fmla="*/ 2147483647 h 1479"/>
                <a:gd name="T8" fmla="*/ 2147483647 w 1335"/>
                <a:gd name="T9" fmla="*/ 2147483647 h 1479"/>
                <a:gd name="T10" fmla="*/ 0 w 1335"/>
                <a:gd name="T11" fmla="*/ 2147483647 h 1479"/>
                <a:gd name="T12" fmla="*/ 2147483647 w 1335"/>
                <a:gd name="T13" fmla="*/ 2147483647 h 1479"/>
                <a:gd name="T14" fmla="*/ 0 60000 65536"/>
                <a:gd name="T15" fmla="*/ 0 60000 65536"/>
                <a:gd name="T16" fmla="*/ 0 60000 65536"/>
                <a:gd name="T17" fmla="*/ 0 60000 65536"/>
                <a:gd name="T18" fmla="*/ 0 60000 65536"/>
                <a:gd name="T19" fmla="*/ 0 60000 65536"/>
                <a:gd name="T20" fmla="*/ 0 60000 65536"/>
                <a:gd name="T21" fmla="*/ 0 w 1335"/>
                <a:gd name="T22" fmla="*/ 0 h 1479"/>
                <a:gd name="T23" fmla="*/ 1335 w 1335"/>
                <a:gd name="T24" fmla="*/ 1479 h 1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000000"/>
                </a:gs>
              </a:gsLst>
              <a:lin ang="0" scaled="1"/>
            </a:gradFill>
            <a:ln w="9525">
              <a:noFill/>
              <a:round/>
              <a:headEnd/>
              <a:tailEnd/>
            </a:ln>
          </p:spPr>
          <p:txBody>
            <a:bodyPr wrap="none" anchor="ctr"/>
            <a:lstStyle/>
            <a:p>
              <a:endParaRPr lang="zh-CN" altLang="en-US"/>
            </a:p>
          </p:txBody>
        </p:sp>
        <p:sp>
          <p:nvSpPr>
            <p:cNvPr id="46113" name="Freeform 10"/>
            <p:cNvSpPr>
              <a:spLocks/>
            </p:cNvSpPr>
            <p:nvPr/>
          </p:nvSpPr>
          <p:spPr bwMode="gray">
            <a:xfrm flipH="1">
              <a:off x="5708650" y="3082925"/>
              <a:ext cx="530225" cy="560388"/>
            </a:xfrm>
            <a:custGeom>
              <a:avLst/>
              <a:gdLst>
                <a:gd name="T0" fmla="*/ 2147483647 w 368"/>
                <a:gd name="T1" fmla="*/ 2147483647 h 543"/>
                <a:gd name="T2" fmla="*/ 2147483647 w 368"/>
                <a:gd name="T3" fmla="*/ 2147483647 h 543"/>
                <a:gd name="T4" fmla="*/ 2147483647 w 368"/>
                <a:gd name="T5" fmla="*/ 2147483647 h 543"/>
                <a:gd name="T6" fmla="*/ 2147483647 w 368"/>
                <a:gd name="T7" fmla="*/ 2147483647 h 543"/>
                <a:gd name="T8" fmla="*/ 0 w 368"/>
                <a:gd name="T9" fmla="*/ 2147483647 h 543"/>
                <a:gd name="T10" fmla="*/ 2147483647 w 368"/>
                <a:gd name="T11" fmla="*/ 2147483647 h 543"/>
                <a:gd name="T12" fmla="*/ 0 60000 65536"/>
                <a:gd name="T13" fmla="*/ 0 60000 65536"/>
                <a:gd name="T14" fmla="*/ 0 60000 65536"/>
                <a:gd name="T15" fmla="*/ 0 60000 65536"/>
                <a:gd name="T16" fmla="*/ 0 60000 65536"/>
                <a:gd name="T17" fmla="*/ 0 60000 65536"/>
                <a:gd name="T18" fmla="*/ 0 w 368"/>
                <a:gd name="T19" fmla="*/ 0 h 543"/>
                <a:gd name="T20" fmla="*/ 368 w 368"/>
                <a:gd name="T21" fmla="*/ 543 h 543"/>
              </a:gdLst>
              <a:ahLst/>
              <a:cxnLst>
                <a:cxn ang="T12">
                  <a:pos x="T0" y="T1"/>
                </a:cxn>
                <a:cxn ang="T13">
                  <a:pos x="T2" y="T3"/>
                </a:cxn>
                <a:cxn ang="T14">
                  <a:pos x="T4" y="T5"/>
                </a:cxn>
                <a:cxn ang="T15">
                  <a:pos x="T6" y="T7"/>
                </a:cxn>
                <a:cxn ang="T16">
                  <a:pos x="T8" y="T9"/>
                </a:cxn>
                <a:cxn ang="T17">
                  <a:pos x="T10" y="T11"/>
                </a:cxn>
              </a:cxnLst>
              <a:rect l="T18" t="T19" r="T20" b="T21"/>
              <a:pathLst>
                <a:path w="368" h="543">
                  <a:moveTo>
                    <a:pt x="154" y="241"/>
                  </a:moveTo>
                  <a:cubicBezTo>
                    <a:pt x="224" y="129"/>
                    <a:pt x="364" y="0"/>
                    <a:pt x="366" y="9"/>
                  </a:cubicBezTo>
                  <a:cubicBezTo>
                    <a:pt x="368" y="18"/>
                    <a:pt x="216" y="210"/>
                    <a:pt x="165" y="293"/>
                  </a:cubicBezTo>
                  <a:cubicBezTo>
                    <a:pt x="103" y="394"/>
                    <a:pt x="97" y="449"/>
                    <a:pt x="60" y="507"/>
                  </a:cubicBezTo>
                  <a:lnTo>
                    <a:pt x="0" y="543"/>
                  </a:lnTo>
                  <a:cubicBezTo>
                    <a:pt x="16" y="499"/>
                    <a:pt x="122" y="304"/>
                    <a:pt x="154" y="241"/>
                  </a:cubicBezTo>
                  <a:close/>
                </a:path>
              </a:pathLst>
            </a:custGeom>
            <a:gradFill rotWithShape="1">
              <a:gsLst>
                <a:gs pos="0">
                  <a:schemeClr val="tx1"/>
                </a:gs>
                <a:gs pos="100000">
                  <a:srgbClr val="B2B2B2"/>
                </a:gs>
              </a:gsLst>
              <a:path path="rect">
                <a:fillToRect l="50000" t="50000" r="50000" b="50000"/>
              </a:path>
            </a:gradFill>
            <a:ln w="9525">
              <a:noFill/>
              <a:round/>
              <a:headEnd/>
              <a:tailEnd/>
            </a:ln>
          </p:spPr>
          <p:txBody>
            <a:bodyPr wrap="none" anchor="ctr"/>
            <a:lstStyle/>
            <a:p>
              <a:endParaRPr lang="zh-CN" altLang="en-US"/>
            </a:p>
          </p:txBody>
        </p:sp>
        <p:sp>
          <p:nvSpPr>
            <p:cNvPr id="46114" name="Oval 16"/>
            <p:cNvSpPr>
              <a:spLocks noChangeArrowheads="1"/>
            </p:cNvSpPr>
            <p:nvPr/>
          </p:nvSpPr>
          <p:spPr bwMode="gray">
            <a:xfrm>
              <a:off x="5795963" y="4133850"/>
              <a:ext cx="1747837" cy="1733550"/>
            </a:xfrm>
            <a:prstGeom prst="ellipse">
              <a:avLst/>
            </a:prstGeom>
            <a:gradFill rotWithShape="1">
              <a:gsLst>
                <a:gs pos="0">
                  <a:srgbClr val="B2B2B2"/>
                </a:gs>
                <a:gs pos="100000">
                  <a:srgbClr val="FFFFFF"/>
                </a:gs>
              </a:gsLst>
              <a:lin ang="5400000" scaled="1"/>
            </a:gradFill>
            <a:ln w="19050" algn="ctr">
              <a:noFill/>
              <a:round/>
              <a:headEnd/>
              <a:tailEnd/>
            </a:ln>
          </p:spPr>
          <p:txBody>
            <a:bodyPr wrap="none" anchor="ctr"/>
            <a:lstStyle/>
            <a:p>
              <a:endParaRPr lang="zh-CN" altLang="en-US"/>
            </a:p>
          </p:txBody>
        </p:sp>
        <p:sp>
          <p:nvSpPr>
            <p:cNvPr id="46115" name="Oval 17"/>
            <p:cNvSpPr>
              <a:spLocks noChangeArrowheads="1"/>
            </p:cNvSpPr>
            <p:nvPr/>
          </p:nvSpPr>
          <p:spPr bwMode="gray">
            <a:xfrm>
              <a:off x="5868988" y="4213225"/>
              <a:ext cx="1597025" cy="1582738"/>
            </a:xfrm>
            <a:prstGeom prst="ellipse">
              <a:avLst/>
            </a:prstGeom>
            <a:gradFill rotWithShape="1">
              <a:gsLst>
                <a:gs pos="0">
                  <a:srgbClr val="DDDDDD"/>
                </a:gs>
                <a:gs pos="50000">
                  <a:srgbClr val="F6F6F6"/>
                </a:gs>
                <a:gs pos="100000">
                  <a:srgbClr val="DDDDDD"/>
                </a:gs>
              </a:gsLst>
              <a:lin ang="5400000" scaled="1"/>
            </a:gradFill>
            <a:ln w="19050" algn="ctr">
              <a:noFill/>
              <a:round/>
              <a:headEnd/>
              <a:tailEnd/>
            </a:ln>
          </p:spPr>
          <p:txBody>
            <a:bodyPr wrap="none" anchor="ctr"/>
            <a:lstStyle/>
            <a:p>
              <a:endParaRPr lang="zh-CN" altLang="en-US"/>
            </a:p>
          </p:txBody>
        </p:sp>
        <p:pic>
          <p:nvPicPr>
            <p:cNvPr id="46116" name="Picture 18" descr="circuler_1"/>
            <p:cNvPicPr>
              <a:picLocks noChangeAspect="1" noChangeArrowheads="1"/>
            </p:cNvPicPr>
            <p:nvPr/>
          </p:nvPicPr>
          <p:blipFill>
            <a:blip r:embed="rId4" cstate="print"/>
            <a:srcRect/>
            <a:stretch>
              <a:fillRect/>
            </a:stretch>
          </p:blipFill>
          <p:spPr bwMode="gray">
            <a:xfrm>
              <a:off x="5927725" y="4270375"/>
              <a:ext cx="1490663" cy="1457325"/>
            </a:xfrm>
            <a:prstGeom prst="rect">
              <a:avLst/>
            </a:prstGeom>
            <a:noFill/>
            <a:ln w="9525">
              <a:noFill/>
              <a:miter lim="800000"/>
              <a:headEnd/>
              <a:tailEnd/>
            </a:ln>
          </p:spPr>
        </p:pic>
        <p:sp>
          <p:nvSpPr>
            <p:cNvPr id="114" name="Oval 19"/>
            <p:cNvSpPr>
              <a:spLocks noChangeArrowheads="1"/>
            </p:cNvSpPr>
            <p:nvPr/>
          </p:nvSpPr>
          <p:spPr bwMode="gray">
            <a:xfrm>
              <a:off x="5927725" y="4270375"/>
              <a:ext cx="1481138" cy="1460500"/>
            </a:xfrm>
            <a:prstGeom prst="ellipse">
              <a:avLst/>
            </a:prstGeom>
            <a:gradFill rotWithShape="1">
              <a:gsLst>
                <a:gs pos="0">
                  <a:srgbClr val="CCCCFF">
                    <a:gamma/>
                    <a:shade val="26275"/>
                    <a:invGamma/>
                    <a:alpha val="89999"/>
                  </a:srgbClr>
                </a:gs>
                <a:gs pos="50000">
                  <a:srgbClr val="CCCCFF">
                    <a:alpha val="45000"/>
                  </a:srgbClr>
                </a:gs>
                <a:gs pos="100000">
                  <a:srgbClr val="CCCCFF">
                    <a:gamma/>
                    <a:shade val="26275"/>
                    <a:invGamma/>
                    <a:alpha val="89999"/>
                  </a:srgbClr>
                </a:gs>
              </a:gsLst>
              <a:lin ang="5400000" scaled="1"/>
            </a:gradFill>
            <a:ln w="9525" algn="ctr">
              <a:noFill/>
              <a:round/>
              <a:headEnd/>
              <a:tailEnd/>
            </a:ln>
            <a:effectLst/>
          </p:spPr>
          <p:txBody>
            <a:bodyPr wrap="none" anchor="ctr"/>
            <a:lstStyle/>
            <a:p>
              <a:pPr>
                <a:defRPr/>
              </a:pPr>
              <a:endParaRPr lang="zh-CN" altLang="en-US">
                <a:latin typeface="Arial" pitchFamily="34" charset="0"/>
              </a:endParaRPr>
            </a:p>
          </p:txBody>
        </p:sp>
        <p:sp>
          <p:nvSpPr>
            <p:cNvPr id="46120" name="Freeform 20"/>
            <p:cNvSpPr>
              <a:spLocks/>
            </p:cNvSpPr>
            <p:nvPr/>
          </p:nvSpPr>
          <p:spPr bwMode="gray">
            <a:xfrm>
              <a:off x="6080125" y="4298950"/>
              <a:ext cx="1163638" cy="508000"/>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CCCFF">
                    <a:alpha val="17998"/>
                  </a:srgbClr>
                </a:gs>
              </a:gsLst>
              <a:lin ang="5400000" scaled="1"/>
            </a:gradFill>
            <a:ln w="0">
              <a:noFill/>
              <a:round/>
              <a:headEnd/>
              <a:tailEnd/>
            </a:ln>
          </p:spPr>
          <p:txBody>
            <a:bodyPr/>
            <a:lstStyle/>
            <a:p>
              <a:endParaRPr lang="zh-CN" altLang="en-US"/>
            </a:p>
          </p:txBody>
        </p:sp>
        <p:grpSp>
          <p:nvGrpSpPr>
            <p:cNvPr id="8" name="Group 21"/>
            <p:cNvGrpSpPr>
              <a:grpSpLocks/>
            </p:cNvGrpSpPr>
            <p:nvPr/>
          </p:nvGrpSpPr>
          <p:grpSpPr bwMode="auto">
            <a:xfrm rot="-1297425" flipH="1" flipV="1">
              <a:off x="6042574" y="5409949"/>
              <a:ext cx="1295261" cy="296978"/>
              <a:chOff x="2528" y="1060"/>
              <a:chExt cx="894" cy="236"/>
            </a:xfrm>
          </p:grpSpPr>
          <p:grpSp>
            <p:nvGrpSpPr>
              <p:cNvPr id="9" name="Group 22"/>
              <p:cNvGrpSpPr>
                <a:grpSpLocks/>
              </p:cNvGrpSpPr>
              <p:nvPr/>
            </p:nvGrpSpPr>
            <p:grpSpPr bwMode="auto">
              <a:xfrm>
                <a:off x="2528" y="1060"/>
                <a:ext cx="742" cy="186"/>
                <a:chOff x="1565" y="2568"/>
                <a:chExt cx="1118" cy="279"/>
              </a:xfrm>
            </p:grpSpPr>
            <p:sp>
              <p:nvSpPr>
                <p:cNvPr id="46130" name="AutoShape 2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31" name="AutoShape 2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32" name="AutoShape 2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33" name="AutoShape 2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10" name="Group 27"/>
              <p:cNvGrpSpPr>
                <a:grpSpLocks/>
              </p:cNvGrpSpPr>
              <p:nvPr/>
            </p:nvGrpSpPr>
            <p:grpSpPr bwMode="auto">
              <a:xfrm rot="1353540">
                <a:off x="2680" y="1110"/>
                <a:ext cx="742" cy="186"/>
                <a:chOff x="1565" y="2568"/>
                <a:chExt cx="1118" cy="279"/>
              </a:xfrm>
            </p:grpSpPr>
            <p:sp>
              <p:nvSpPr>
                <p:cNvPr id="46126" name="AutoShape 2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27" name="AutoShape 2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28" name="AutoShape 3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29" name="AutoShape 3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pic>
          <p:nvPicPr>
            <p:cNvPr id="46122" name="Picture 48" descr="light_shadow_m"/>
            <p:cNvPicPr>
              <a:picLocks noChangeAspect="1" noChangeArrowheads="1"/>
            </p:cNvPicPr>
            <p:nvPr/>
          </p:nvPicPr>
          <p:blipFill>
            <a:blip r:embed="rId5" cstate="print">
              <a:lum bright="-48000" contrast="-24000"/>
            </a:blip>
            <a:srcRect/>
            <a:stretch>
              <a:fillRect/>
            </a:stretch>
          </p:blipFill>
          <p:spPr bwMode="auto">
            <a:xfrm rot="3050435">
              <a:off x="4080670" y="3561556"/>
              <a:ext cx="3255962" cy="441325"/>
            </a:xfrm>
            <a:prstGeom prst="rect">
              <a:avLst/>
            </a:prstGeom>
            <a:noFill/>
            <a:ln w="9525">
              <a:noFill/>
              <a:miter lim="800000"/>
              <a:headEnd/>
              <a:tailEnd/>
            </a:ln>
          </p:spPr>
        </p:pic>
        <p:sp>
          <p:nvSpPr>
            <p:cNvPr id="46123" name="Rectangle 51"/>
            <p:cNvSpPr>
              <a:spLocks noChangeArrowheads="1"/>
            </p:cNvSpPr>
            <p:nvPr/>
          </p:nvSpPr>
          <p:spPr bwMode="black">
            <a:xfrm>
              <a:off x="6149975" y="4849814"/>
              <a:ext cx="1005403" cy="655643"/>
            </a:xfrm>
            <a:prstGeom prst="rect">
              <a:avLst/>
            </a:prstGeom>
            <a:noFill/>
            <a:ln w="9525" algn="ctr">
              <a:noFill/>
              <a:miter lim="800000"/>
              <a:headEnd/>
              <a:tailEnd/>
            </a:ln>
          </p:spPr>
          <p:txBody>
            <a:bodyPr wrap="none">
              <a:spAutoFit/>
            </a:bodyPr>
            <a:lstStyle/>
            <a:p>
              <a:pPr algn="ctr"/>
              <a:r>
                <a:rPr lang="zh-CN" altLang="en-US" sz="1600">
                  <a:latin typeface="微软雅黑" pitchFamily="34" charset="-122"/>
                  <a:ea typeface="微软雅黑" pitchFamily="34" charset="-122"/>
                </a:rPr>
                <a:t>产品研发</a:t>
              </a:r>
              <a:endParaRPr lang="en-US" altLang="zh-CN" sz="1600">
                <a:latin typeface="微软雅黑" pitchFamily="34" charset="-122"/>
                <a:ea typeface="微软雅黑" pitchFamily="34" charset="-122"/>
              </a:endParaRPr>
            </a:p>
            <a:p>
              <a:pPr algn="ctr"/>
              <a:r>
                <a:rPr lang="zh-CN" altLang="en-US" sz="1600">
                  <a:latin typeface="微软雅黑" pitchFamily="34" charset="-122"/>
                  <a:ea typeface="微软雅黑" pitchFamily="34" charset="-122"/>
                </a:rPr>
                <a:t>模式优化</a:t>
              </a:r>
              <a:endParaRPr lang="en-US" altLang="zh-CN" sz="1600"/>
            </a:p>
          </p:txBody>
        </p:sp>
      </p:grpSp>
      <p:grpSp>
        <p:nvGrpSpPr>
          <p:cNvPr id="11" name="组合 128"/>
          <p:cNvGrpSpPr>
            <a:grpSpLocks/>
          </p:cNvGrpSpPr>
          <p:nvPr/>
        </p:nvGrpSpPr>
        <p:grpSpPr bwMode="auto">
          <a:xfrm>
            <a:off x="1017592" y="1394224"/>
            <a:ext cx="2994025" cy="2792177"/>
            <a:chOff x="703263" y="2736850"/>
            <a:chExt cx="2994025" cy="3130550"/>
          </a:xfrm>
        </p:grpSpPr>
        <p:sp>
          <p:nvSpPr>
            <p:cNvPr id="46091" name="Freeform 4"/>
            <p:cNvSpPr>
              <a:spLocks/>
            </p:cNvSpPr>
            <p:nvPr/>
          </p:nvSpPr>
          <p:spPr bwMode="gray">
            <a:xfrm>
              <a:off x="1600200" y="2736850"/>
              <a:ext cx="2097088" cy="2016125"/>
            </a:xfrm>
            <a:custGeom>
              <a:avLst/>
              <a:gdLst>
                <a:gd name="T0" fmla="*/ 2147483647 w 1335"/>
                <a:gd name="T1" fmla="*/ 2147483647 h 1479"/>
                <a:gd name="T2" fmla="*/ 2147483647 w 1335"/>
                <a:gd name="T3" fmla="*/ 2147483647 h 1479"/>
                <a:gd name="T4" fmla="*/ 2147483647 w 1335"/>
                <a:gd name="T5" fmla="*/ 2147483647 h 1479"/>
                <a:gd name="T6" fmla="*/ 2147483647 w 1335"/>
                <a:gd name="T7" fmla="*/ 2147483647 h 1479"/>
                <a:gd name="T8" fmla="*/ 2147483647 w 1335"/>
                <a:gd name="T9" fmla="*/ 2147483647 h 1479"/>
                <a:gd name="T10" fmla="*/ 0 w 1335"/>
                <a:gd name="T11" fmla="*/ 2147483647 h 1479"/>
                <a:gd name="T12" fmla="*/ 2147483647 w 1335"/>
                <a:gd name="T13" fmla="*/ 2147483647 h 1479"/>
                <a:gd name="T14" fmla="*/ 0 60000 65536"/>
                <a:gd name="T15" fmla="*/ 0 60000 65536"/>
                <a:gd name="T16" fmla="*/ 0 60000 65536"/>
                <a:gd name="T17" fmla="*/ 0 60000 65536"/>
                <a:gd name="T18" fmla="*/ 0 60000 65536"/>
                <a:gd name="T19" fmla="*/ 0 60000 65536"/>
                <a:gd name="T20" fmla="*/ 0 60000 65536"/>
                <a:gd name="T21" fmla="*/ 0 w 1335"/>
                <a:gd name="T22" fmla="*/ 0 h 1479"/>
                <a:gd name="T23" fmla="*/ 1335 w 1335"/>
                <a:gd name="T24" fmla="*/ 1479 h 1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000000"/>
                </a:gs>
              </a:gsLst>
              <a:lin ang="0" scaled="1"/>
            </a:gradFill>
            <a:ln w="9525">
              <a:noFill/>
              <a:round/>
              <a:headEnd/>
              <a:tailEnd/>
            </a:ln>
          </p:spPr>
          <p:txBody>
            <a:bodyPr wrap="none" anchor="ctr"/>
            <a:lstStyle/>
            <a:p>
              <a:endParaRPr lang="zh-CN" altLang="en-US"/>
            </a:p>
          </p:txBody>
        </p:sp>
        <p:sp>
          <p:nvSpPr>
            <p:cNvPr id="46092" name="Freeform 9"/>
            <p:cNvSpPr>
              <a:spLocks/>
            </p:cNvSpPr>
            <p:nvPr/>
          </p:nvSpPr>
          <p:spPr bwMode="gray">
            <a:xfrm>
              <a:off x="2098675" y="2967038"/>
              <a:ext cx="587375" cy="741362"/>
            </a:xfrm>
            <a:custGeom>
              <a:avLst/>
              <a:gdLst>
                <a:gd name="T0" fmla="*/ 2147483647 w 368"/>
                <a:gd name="T1" fmla="*/ 2147483647 h 543"/>
                <a:gd name="T2" fmla="*/ 2147483647 w 368"/>
                <a:gd name="T3" fmla="*/ 2147483647 h 543"/>
                <a:gd name="T4" fmla="*/ 2147483647 w 368"/>
                <a:gd name="T5" fmla="*/ 2147483647 h 543"/>
                <a:gd name="T6" fmla="*/ 2147483647 w 368"/>
                <a:gd name="T7" fmla="*/ 2147483647 h 543"/>
                <a:gd name="T8" fmla="*/ 0 w 368"/>
                <a:gd name="T9" fmla="*/ 2147483647 h 543"/>
                <a:gd name="T10" fmla="*/ 2147483647 w 368"/>
                <a:gd name="T11" fmla="*/ 2147483647 h 543"/>
                <a:gd name="T12" fmla="*/ 0 60000 65536"/>
                <a:gd name="T13" fmla="*/ 0 60000 65536"/>
                <a:gd name="T14" fmla="*/ 0 60000 65536"/>
                <a:gd name="T15" fmla="*/ 0 60000 65536"/>
                <a:gd name="T16" fmla="*/ 0 60000 65536"/>
                <a:gd name="T17" fmla="*/ 0 60000 65536"/>
                <a:gd name="T18" fmla="*/ 0 w 368"/>
                <a:gd name="T19" fmla="*/ 0 h 543"/>
                <a:gd name="T20" fmla="*/ 368 w 368"/>
                <a:gd name="T21" fmla="*/ 543 h 543"/>
              </a:gdLst>
              <a:ahLst/>
              <a:cxnLst>
                <a:cxn ang="T12">
                  <a:pos x="T0" y="T1"/>
                </a:cxn>
                <a:cxn ang="T13">
                  <a:pos x="T2" y="T3"/>
                </a:cxn>
                <a:cxn ang="T14">
                  <a:pos x="T4" y="T5"/>
                </a:cxn>
                <a:cxn ang="T15">
                  <a:pos x="T6" y="T7"/>
                </a:cxn>
                <a:cxn ang="T16">
                  <a:pos x="T8" y="T9"/>
                </a:cxn>
                <a:cxn ang="T17">
                  <a:pos x="T10" y="T11"/>
                </a:cxn>
              </a:cxnLst>
              <a:rect l="T18" t="T19" r="T20" b="T21"/>
              <a:pathLst>
                <a:path w="368" h="543">
                  <a:moveTo>
                    <a:pt x="154" y="241"/>
                  </a:moveTo>
                  <a:cubicBezTo>
                    <a:pt x="224" y="129"/>
                    <a:pt x="364" y="0"/>
                    <a:pt x="366" y="9"/>
                  </a:cubicBezTo>
                  <a:cubicBezTo>
                    <a:pt x="368" y="18"/>
                    <a:pt x="216" y="210"/>
                    <a:pt x="165" y="293"/>
                  </a:cubicBezTo>
                  <a:cubicBezTo>
                    <a:pt x="103" y="394"/>
                    <a:pt x="97" y="449"/>
                    <a:pt x="60" y="507"/>
                  </a:cubicBezTo>
                  <a:lnTo>
                    <a:pt x="0" y="543"/>
                  </a:lnTo>
                  <a:cubicBezTo>
                    <a:pt x="16" y="499"/>
                    <a:pt x="122" y="304"/>
                    <a:pt x="154" y="241"/>
                  </a:cubicBezTo>
                  <a:close/>
                </a:path>
              </a:pathLst>
            </a:custGeom>
            <a:gradFill rotWithShape="1">
              <a:gsLst>
                <a:gs pos="0">
                  <a:schemeClr val="tx1">
                    <a:alpha val="70000"/>
                  </a:schemeClr>
                </a:gs>
                <a:gs pos="100000">
                  <a:srgbClr val="B2B2B2"/>
                </a:gs>
              </a:gsLst>
              <a:path path="rect">
                <a:fillToRect l="50000" t="50000" r="50000" b="50000"/>
              </a:path>
            </a:gradFill>
            <a:ln w="9525">
              <a:noFill/>
              <a:round/>
              <a:headEnd/>
              <a:tailEnd/>
            </a:ln>
          </p:spPr>
          <p:txBody>
            <a:bodyPr wrap="none" anchor="ctr"/>
            <a:lstStyle/>
            <a:p>
              <a:endParaRPr lang="zh-CN" altLang="en-US"/>
            </a:p>
          </p:txBody>
        </p:sp>
        <p:sp>
          <p:nvSpPr>
            <p:cNvPr id="46093" name="Oval 11"/>
            <p:cNvSpPr>
              <a:spLocks noChangeArrowheads="1"/>
            </p:cNvSpPr>
            <p:nvPr/>
          </p:nvSpPr>
          <p:spPr bwMode="gray">
            <a:xfrm>
              <a:off x="703263" y="4133850"/>
              <a:ext cx="1749425" cy="1733550"/>
            </a:xfrm>
            <a:prstGeom prst="ellipse">
              <a:avLst/>
            </a:prstGeom>
            <a:gradFill rotWithShape="1">
              <a:gsLst>
                <a:gs pos="0">
                  <a:srgbClr val="B2B2B2"/>
                </a:gs>
                <a:gs pos="100000">
                  <a:srgbClr val="FFFFFF"/>
                </a:gs>
              </a:gsLst>
              <a:lin ang="5400000" scaled="1"/>
            </a:gradFill>
            <a:ln w="19050" algn="ctr">
              <a:noFill/>
              <a:round/>
              <a:headEnd/>
              <a:tailEnd/>
            </a:ln>
          </p:spPr>
          <p:txBody>
            <a:bodyPr wrap="none" anchor="ctr"/>
            <a:lstStyle/>
            <a:p>
              <a:endParaRPr lang="zh-CN" altLang="en-US"/>
            </a:p>
          </p:txBody>
        </p:sp>
        <p:sp>
          <p:nvSpPr>
            <p:cNvPr id="46094" name="Oval 12"/>
            <p:cNvSpPr>
              <a:spLocks noChangeArrowheads="1"/>
            </p:cNvSpPr>
            <p:nvPr/>
          </p:nvSpPr>
          <p:spPr bwMode="gray">
            <a:xfrm>
              <a:off x="777875" y="4213225"/>
              <a:ext cx="1595438" cy="1582738"/>
            </a:xfrm>
            <a:prstGeom prst="ellipse">
              <a:avLst/>
            </a:prstGeom>
            <a:gradFill rotWithShape="1">
              <a:gsLst>
                <a:gs pos="0">
                  <a:srgbClr val="DDDDDD"/>
                </a:gs>
                <a:gs pos="50000">
                  <a:srgbClr val="F6F6F6"/>
                </a:gs>
                <a:gs pos="100000">
                  <a:srgbClr val="DDDDDD"/>
                </a:gs>
              </a:gsLst>
              <a:lin ang="5400000" scaled="1"/>
            </a:gradFill>
            <a:ln w="19050" algn="ctr">
              <a:noFill/>
              <a:round/>
              <a:headEnd/>
              <a:tailEnd/>
            </a:ln>
          </p:spPr>
          <p:txBody>
            <a:bodyPr wrap="none" anchor="ctr"/>
            <a:lstStyle/>
            <a:p>
              <a:endParaRPr lang="zh-CN" altLang="en-US"/>
            </a:p>
          </p:txBody>
        </p:sp>
        <p:pic>
          <p:nvPicPr>
            <p:cNvPr id="46095" name="Picture 13" descr="circuler_1"/>
            <p:cNvPicPr>
              <a:picLocks noChangeAspect="1" noChangeArrowheads="1"/>
            </p:cNvPicPr>
            <p:nvPr/>
          </p:nvPicPr>
          <p:blipFill>
            <a:blip r:embed="rId4" cstate="print"/>
            <a:srcRect/>
            <a:stretch>
              <a:fillRect/>
            </a:stretch>
          </p:blipFill>
          <p:spPr bwMode="gray">
            <a:xfrm>
              <a:off x="835025" y="4270375"/>
              <a:ext cx="1492250" cy="1457325"/>
            </a:xfrm>
            <a:prstGeom prst="rect">
              <a:avLst/>
            </a:prstGeom>
            <a:noFill/>
            <a:ln w="9525">
              <a:noFill/>
              <a:miter lim="800000"/>
              <a:headEnd/>
              <a:tailEnd/>
            </a:ln>
          </p:spPr>
        </p:pic>
        <p:sp>
          <p:nvSpPr>
            <p:cNvPr id="135" name="Oval 14"/>
            <p:cNvSpPr>
              <a:spLocks noChangeArrowheads="1"/>
            </p:cNvSpPr>
            <p:nvPr/>
          </p:nvSpPr>
          <p:spPr bwMode="gray">
            <a:xfrm>
              <a:off x="835025" y="4270375"/>
              <a:ext cx="1482725" cy="1460500"/>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9525" algn="ctr">
              <a:noFill/>
              <a:round/>
              <a:headEnd/>
              <a:tailEnd/>
            </a:ln>
            <a:effectLst/>
          </p:spPr>
          <p:txBody>
            <a:bodyPr wrap="none" anchor="ctr"/>
            <a:lstStyle/>
            <a:p>
              <a:pPr>
                <a:defRPr/>
              </a:pPr>
              <a:endParaRPr lang="zh-CN" altLang="en-US">
                <a:latin typeface="Arial" pitchFamily="34" charset="0"/>
              </a:endParaRPr>
            </a:p>
          </p:txBody>
        </p:sp>
        <p:sp>
          <p:nvSpPr>
            <p:cNvPr id="46099" name="Freeform 15"/>
            <p:cNvSpPr>
              <a:spLocks/>
            </p:cNvSpPr>
            <p:nvPr/>
          </p:nvSpPr>
          <p:spPr bwMode="gray">
            <a:xfrm>
              <a:off x="987425" y="4298950"/>
              <a:ext cx="1165225" cy="508000"/>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FF99">
                    <a:alpha val="17998"/>
                  </a:srgbClr>
                </a:gs>
              </a:gsLst>
              <a:lin ang="5400000" scaled="1"/>
            </a:gradFill>
            <a:ln w="0">
              <a:noFill/>
              <a:round/>
              <a:headEnd/>
              <a:tailEnd/>
            </a:ln>
          </p:spPr>
          <p:txBody>
            <a:bodyPr/>
            <a:lstStyle/>
            <a:p>
              <a:endParaRPr lang="zh-CN" altLang="en-US"/>
            </a:p>
          </p:txBody>
        </p:sp>
        <p:sp>
          <p:nvSpPr>
            <p:cNvPr id="46100" name="Rectangle 50"/>
            <p:cNvSpPr>
              <a:spLocks noChangeArrowheads="1"/>
            </p:cNvSpPr>
            <p:nvPr/>
          </p:nvSpPr>
          <p:spPr bwMode="black">
            <a:xfrm>
              <a:off x="1025525" y="4849814"/>
              <a:ext cx="1005403" cy="655643"/>
            </a:xfrm>
            <a:prstGeom prst="rect">
              <a:avLst/>
            </a:prstGeom>
            <a:noFill/>
            <a:ln w="9525" algn="ctr">
              <a:noFill/>
              <a:miter lim="800000"/>
              <a:headEnd/>
              <a:tailEnd/>
            </a:ln>
          </p:spPr>
          <p:txBody>
            <a:bodyPr wrap="none">
              <a:spAutoFit/>
            </a:bodyPr>
            <a:lstStyle/>
            <a:p>
              <a:pPr algn="ctr"/>
              <a:r>
                <a:rPr lang="zh-CN" altLang="en-US" sz="1600" dirty="0">
                  <a:latin typeface="微软雅黑" pitchFamily="34" charset="-122"/>
                  <a:ea typeface="微软雅黑" pitchFamily="34" charset="-122"/>
                </a:rPr>
                <a:t>成本管理</a:t>
              </a:r>
              <a:endParaRPr lang="en-US" altLang="zh-CN" sz="1600" dirty="0">
                <a:latin typeface="微软雅黑" pitchFamily="34" charset="-122"/>
                <a:ea typeface="微软雅黑" pitchFamily="34" charset="-122"/>
              </a:endParaRPr>
            </a:p>
            <a:p>
              <a:pPr algn="ctr"/>
              <a:r>
                <a:rPr lang="zh-CN" altLang="en-US" sz="1600" dirty="0">
                  <a:latin typeface="微软雅黑" pitchFamily="34" charset="-122"/>
                  <a:ea typeface="微软雅黑" pitchFamily="34" charset="-122"/>
                </a:rPr>
                <a:t>模式优化</a:t>
              </a:r>
              <a:endParaRPr lang="en-US" altLang="zh-CN" sz="1600" dirty="0"/>
            </a:p>
          </p:txBody>
        </p:sp>
        <p:grpSp>
          <p:nvGrpSpPr>
            <p:cNvPr id="12" name="Group 58"/>
            <p:cNvGrpSpPr>
              <a:grpSpLocks/>
            </p:cNvGrpSpPr>
            <p:nvPr/>
          </p:nvGrpSpPr>
          <p:grpSpPr bwMode="auto">
            <a:xfrm rot="-1297425" flipH="1" flipV="1">
              <a:off x="938765" y="5409948"/>
              <a:ext cx="1295261" cy="296978"/>
              <a:chOff x="2528" y="1060"/>
              <a:chExt cx="894" cy="236"/>
            </a:xfrm>
          </p:grpSpPr>
          <p:grpSp>
            <p:nvGrpSpPr>
              <p:cNvPr id="13" name="Group 59"/>
              <p:cNvGrpSpPr>
                <a:grpSpLocks/>
              </p:cNvGrpSpPr>
              <p:nvPr/>
            </p:nvGrpSpPr>
            <p:grpSpPr bwMode="auto">
              <a:xfrm>
                <a:off x="2528" y="1060"/>
                <a:ext cx="742" cy="186"/>
                <a:chOff x="1565" y="2568"/>
                <a:chExt cx="1118" cy="279"/>
              </a:xfrm>
            </p:grpSpPr>
            <p:sp>
              <p:nvSpPr>
                <p:cNvPr id="46108" name="AutoShape 60"/>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09" name="AutoShape 61"/>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10" name="AutoShape 62"/>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11" name="AutoShape 63"/>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14" name="Group 64"/>
              <p:cNvGrpSpPr>
                <a:grpSpLocks/>
              </p:cNvGrpSpPr>
              <p:nvPr/>
            </p:nvGrpSpPr>
            <p:grpSpPr bwMode="auto">
              <a:xfrm rot="1353540">
                <a:off x="2680" y="1110"/>
                <a:ext cx="742" cy="186"/>
                <a:chOff x="1565" y="2568"/>
                <a:chExt cx="1118" cy="279"/>
              </a:xfrm>
            </p:grpSpPr>
            <p:sp>
              <p:nvSpPr>
                <p:cNvPr id="46104" name="AutoShape 65"/>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05" name="AutoShape 66"/>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06" name="AutoShape 67"/>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46107" name="AutoShape 68"/>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sp>
        <p:nvSpPr>
          <p:cNvPr id="150" name="矩形 149"/>
          <p:cNvSpPr/>
          <p:nvPr/>
        </p:nvSpPr>
        <p:spPr>
          <a:xfrm>
            <a:off x="1500188" y="2845820"/>
            <a:ext cx="785812" cy="44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b="1" dirty="0">
                <a:solidFill>
                  <a:srgbClr val="0070C0"/>
                </a:solidFill>
                <a:latin typeface="华文细黑" pitchFamily="2" charset="-122"/>
                <a:ea typeface="华文细黑" pitchFamily="2" charset="-122"/>
              </a:rPr>
              <a:t>财务</a:t>
            </a:r>
          </a:p>
        </p:txBody>
      </p:sp>
      <p:sp>
        <p:nvSpPr>
          <p:cNvPr id="151" name="矩形 150"/>
          <p:cNvSpPr/>
          <p:nvPr/>
        </p:nvSpPr>
        <p:spPr>
          <a:xfrm>
            <a:off x="4143375" y="2845820"/>
            <a:ext cx="785813" cy="44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b="1" dirty="0" smtClean="0">
                <a:solidFill>
                  <a:srgbClr val="C00000"/>
                </a:solidFill>
                <a:latin typeface="华文细黑" pitchFamily="2" charset="-122"/>
                <a:ea typeface="华文细黑" pitchFamily="2" charset="-122"/>
              </a:rPr>
              <a:t>ERP</a:t>
            </a:r>
          </a:p>
        </p:txBody>
      </p:sp>
      <p:sp>
        <p:nvSpPr>
          <p:cNvPr id="152" name="矩形 151"/>
          <p:cNvSpPr/>
          <p:nvPr/>
        </p:nvSpPr>
        <p:spPr>
          <a:xfrm>
            <a:off x="6572253" y="3061843"/>
            <a:ext cx="785813" cy="44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b="1" dirty="0">
                <a:solidFill>
                  <a:srgbClr val="FF0000"/>
                </a:solidFill>
                <a:latin typeface="华文细黑" pitchFamily="2" charset="-122"/>
                <a:ea typeface="华文细黑" pitchFamily="2" charset="-122"/>
              </a:rPr>
              <a:t>PLM</a:t>
            </a:r>
            <a:endParaRPr lang="zh-CN" altLang="en-US" b="1" dirty="0">
              <a:solidFill>
                <a:srgbClr val="FF0000"/>
              </a:solidFill>
              <a:latin typeface="华文细黑" pitchFamily="2" charset="-122"/>
              <a:ea typeface="华文细黑" pitchFamily="2" charset="-122"/>
            </a:endParaRPr>
          </a:p>
        </p:txBody>
      </p:sp>
      <p:sp>
        <p:nvSpPr>
          <p:cNvPr id="70" name="标题 1"/>
          <p:cNvSpPr txBox="1">
            <a:spLocks/>
          </p:cNvSpPr>
          <p:nvPr/>
        </p:nvSpPr>
        <p:spPr>
          <a:xfrm>
            <a:off x="251523" y="2"/>
            <a:ext cx="7072313" cy="519113"/>
          </a:xfrm>
          <a:prstGeom prst="rect">
            <a:avLst/>
          </a:prstGeom>
        </p:spPr>
        <p:txBody>
          <a:bodyPr lIns="91436" tIns="45718" rIns="91436" bIns="45718"/>
          <a:lstStyle/>
          <a:p>
            <a:pPr>
              <a:defRPr/>
            </a:pPr>
            <a:r>
              <a:rPr lang="zh-CN" altLang="en-US" sz="2800" dirty="0">
                <a:solidFill>
                  <a:srgbClr val="FFFFFF"/>
                </a:solidFill>
                <a:latin typeface="微软雅黑" pitchFamily="34" charset="-122"/>
                <a:ea typeface="微软雅黑" pitchFamily="34" charset="-122"/>
              </a:rPr>
              <a:t>产品创新是企业的必然战略选择</a:t>
            </a:r>
            <a:endParaRPr lang="en-US" altLang="zh-CN" sz="2800" dirty="0">
              <a:solidFill>
                <a:srgbClr val="FFFFFF"/>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3370481232"/>
      </p:ext>
    </p:extLst>
  </p:cSld>
  <p:clrMapOvr>
    <a:masterClrMapping/>
  </p:clrMapOvr>
  <p:transition xmlns:p14="http://schemas.microsoft.com/office/powerpoint/2010/main">
    <p:cover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blinds(horizontal)">
                                      <p:cBhvr>
                                        <p:cTn id="12" dur="5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blinds(horizontal)">
                                      <p:cBhvr>
                                        <p:cTn id="22" dur="500"/>
                                        <p:tgtEl>
                                          <p:spTgt spid="15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blinds(horizontal)">
                                      <p:cBhvr>
                                        <p:cTn id="3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P spid="1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2590800" y="934644"/>
            <a:ext cx="5676900" cy="139303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1619" name="Picture 3"/>
          <p:cNvPicPr>
            <a:picLocks noChangeAspect="1" noChangeArrowheads="1"/>
          </p:cNvPicPr>
          <p:nvPr/>
        </p:nvPicPr>
        <p:blipFill>
          <a:blip r:embed="rId4" cstate="print"/>
          <a:srcRect/>
          <a:stretch>
            <a:fillRect/>
          </a:stretch>
        </p:blipFill>
        <p:spPr bwMode="auto">
          <a:xfrm>
            <a:off x="2590800" y="2434829"/>
            <a:ext cx="5695950" cy="150018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0180" name="Rectangle 2"/>
          <p:cNvSpPr>
            <a:spLocks noGrp="1" noChangeArrowheads="1"/>
          </p:cNvSpPr>
          <p:nvPr>
            <p:ph type="title" idx="4294967295"/>
          </p:nvPr>
        </p:nvSpPr>
        <p:spPr>
          <a:xfrm>
            <a:off x="107504" y="170"/>
            <a:ext cx="6280150" cy="400050"/>
          </a:xfrm>
          <a:prstGeom prst="rect">
            <a:avLst/>
          </a:prstGeom>
        </p:spPr>
        <p:txBody>
          <a:bodyPr lIns="91436" tIns="45718" rIns="91436" bIns="45718"/>
          <a:lstStyle/>
          <a:p>
            <a:r>
              <a:rPr lang="zh-CN" altLang="en-US" sz="3200" b="1" dirty="0">
                <a:solidFill>
                  <a:srgbClr val="FFFFFF"/>
                </a:solidFill>
                <a:latin typeface="华文细黑" pitchFamily="2" charset="-122"/>
                <a:ea typeface="华文细黑" pitchFamily="2" charset="-122"/>
              </a:rPr>
              <a:t>产品生命周期与创新原动力</a:t>
            </a:r>
          </a:p>
        </p:txBody>
      </p:sp>
      <p:sp>
        <p:nvSpPr>
          <p:cNvPr id="5" name="矩形 4"/>
          <p:cNvSpPr/>
          <p:nvPr/>
        </p:nvSpPr>
        <p:spPr>
          <a:xfrm>
            <a:off x="2590804" y="4042174"/>
            <a:ext cx="5767413" cy="830993"/>
          </a:xfrm>
          <a:prstGeom prst="rect">
            <a:avLst/>
          </a:prstGeom>
          <a:ln w="12700">
            <a:solidFill>
              <a:schemeClr val="accent1">
                <a:lumMod val="75000"/>
              </a:schemeClr>
            </a:solidFill>
          </a:ln>
        </p:spPr>
        <p:style>
          <a:lnRef idx="1">
            <a:schemeClr val="accent2"/>
          </a:lnRef>
          <a:fillRef idx="2">
            <a:schemeClr val="accent2"/>
          </a:fillRef>
          <a:effectRef idx="1">
            <a:schemeClr val="accent2"/>
          </a:effectRef>
          <a:fontRef idx="minor">
            <a:schemeClr val="dk1"/>
          </a:fontRef>
        </p:style>
        <p:txBody>
          <a:bodyPr wrap="square" lIns="91436" tIns="45718" rIns="91436" bIns="45718">
            <a:spAutoFit/>
          </a:bodyPr>
          <a:lstStyle/>
          <a:p>
            <a:pPr algn="ctr">
              <a:buClr>
                <a:srgbClr val="FF9999"/>
              </a:buClr>
              <a:defRPr/>
            </a:pPr>
            <a:r>
              <a:rPr lang="zh-CN" altLang="en-US" sz="2400" dirty="0">
                <a:latin typeface="微软雅黑" pitchFamily="34" charset="-122"/>
                <a:ea typeface="微软雅黑" pitchFamily="34" charset="-122"/>
              </a:rPr>
              <a:t>创新是企业得到新品的动力</a:t>
            </a:r>
            <a:r>
              <a:rPr lang="en-US" altLang="zh-CN" sz="2400" dirty="0">
                <a:latin typeface="微软雅黑" pitchFamily="34" charset="-122"/>
                <a:ea typeface="微软雅黑" pitchFamily="34" charset="-122"/>
              </a:rPr>
              <a:t>(Q.C.T.S.E)</a:t>
            </a:r>
            <a:endParaRPr lang="zh-CN" altLang="en-US" sz="2400" dirty="0">
              <a:latin typeface="微软雅黑" pitchFamily="34" charset="-122"/>
              <a:ea typeface="微软雅黑" pitchFamily="34" charset="-122"/>
            </a:endParaRPr>
          </a:p>
          <a:p>
            <a:pPr algn="ctr">
              <a:buClr>
                <a:srgbClr val="FF9999"/>
              </a:buClr>
              <a:defRPr/>
            </a:pPr>
            <a:r>
              <a:rPr lang="zh-CN" altLang="en-US" sz="2400" dirty="0">
                <a:latin typeface="微软雅黑" pitchFamily="34" charset="-122"/>
                <a:ea typeface="微软雅黑" pitchFamily="34" charset="-122"/>
              </a:rPr>
              <a:t>新品≠产品≠商品</a:t>
            </a:r>
          </a:p>
        </p:txBody>
      </p:sp>
      <p:pic>
        <p:nvPicPr>
          <p:cNvPr id="6" name="Picture 2" descr="E:\tools\2000个.图标下载.设计素材\图库\M\Mypics2.png"/>
          <p:cNvPicPr>
            <a:picLocks noChangeAspect="1" noChangeArrowheads="1"/>
          </p:cNvPicPr>
          <p:nvPr/>
        </p:nvPicPr>
        <p:blipFill>
          <a:blip r:embed="rId5" cstate="print"/>
          <a:srcRect/>
          <a:stretch>
            <a:fillRect/>
          </a:stretch>
        </p:blipFill>
        <p:spPr bwMode="auto">
          <a:xfrm>
            <a:off x="685800" y="914400"/>
            <a:ext cx="1219200" cy="914400"/>
          </a:xfrm>
          <a:prstGeom prst="rect">
            <a:avLst/>
          </a:prstGeom>
          <a:noFill/>
          <a:ln>
            <a:solidFill>
              <a:schemeClr val="tx1">
                <a:lumMod val="65000"/>
                <a:lumOff val="35000"/>
              </a:schemeClr>
            </a:solidFill>
          </a:ln>
        </p:spPr>
      </p:pic>
      <p:pic>
        <p:nvPicPr>
          <p:cNvPr id="3074" name="Picture 2" descr="E:\tools\2000个.图标下载.设计素材\图库\computer\computer-10.png"/>
          <p:cNvPicPr>
            <a:picLocks noChangeAspect="1" noChangeArrowheads="1"/>
          </p:cNvPicPr>
          <p:nvPr/>
        </p:nvPicPr>
        <p:blipFill>
          <a:blip r:embed="rId6" cstate="print"/>
          <a:srcRect/>
          <a:stretch>
            <a:fillRect/>
          </a:stretch>
        </p:blipFill>
        <p:spPr bwMode="auto">
          <a:xfrm>
            <a:off x="685800" y="1885950"/>
            <a:ext cx="1219200" cy="914400"/>
          </a:xfrm>
          <a:prstGeom prst="rect">
            <a:avLst/>
          </a:prstGeom>
          <a:noFill/>
          <a:ln>
            <a:solidFill>
              <a:schemeClr val="tx1">
                <a:lumMod val="65000"/>
                <a:lumOff val="35000"/>
              </a:schemeClr>
            </a:solidFill>
          </a:ln>
        </p:spPr>
      </p:pic>
      <p:pic>
        <p:nvPicPr>
          <p:cNvPr id="3076" name="Picture 4" descr="E:\tools\2000个.图标下载.设计素材\图库\S\Somatic 013.png"/>
          <p:cNvPicPr>
            <a:picLocks noChangeAspect="1" noChangeArrowheads="1"/>
          </p:cNvPicPr>
          <p:nvPr/>
        </p:nvPicPr>
        <p:blipFill>
          <a:blip r:embed="rId7" cstate="print"/>
          <a:srcRect/>
          <a:stretch>
            <a:fillRect/>
          </a:stretch>
        </p:blipFill>
        <p:spPr bwMode="auto">
          <a:xfrm>
            <a:off x="685800" y="2857500"/>
            <a:ext cx="1219200" cy="914400"/>
          </a:xfrm>
          <a:prstGeom prst="rect">
            <a:avLst/>
          </a:prstGeom>
          <a:noFill/>
          <a:ln>
            <a:solidFill>
              <a:schemeClr val="tx1">
                <a:lumMod val="65000"/>
                <a:lumOff val="35000"/>
              </a:schemeClr>
            </a:solidFill>
          </a:ln>
        </p:spPr>
      </p:pic>
      <p:pic>
        <p:nvPicPr>
          <p:cNvPr id="10244" name="Picture 4" descr="http://www.gogood.com.tw/userdata/gogood/content/Image/RQL8L.350(2).jpg"/>
          <p:cNvPicPr>
            <a:picLocks noChangeAspect="1" noChangeArrowheads="1"/>
          </p:cNvPicPr>
          <p:nvPr/>
        </p:nvPicPr>
        <p:blipFill>
          <a:blip r:embed="rId8" cstate="print"/>
          <a:srcRect/>
          <a:stretch>
            <a:fillRect/>
          </a:stretch>
        </p:blipFill>
        <p:spPr bwMode="auto">
          <a:xfrm>
            <a:off x="685800" y="3829050"/>
            <a:ext cx="1219200" cy="914400"/>
          </a:xfrm>
          <a:prstGeom prst="rect">
            <a:avLst/>
          </a:prstGeom>
          <a:noFill/>
          <a:ln>
            <a:solidFill>
              <a:schemeClr val="tx1">
                <a:lumMod val="75000"/>
                <a:lumOff val="25000"/>
              </a:schemeClr>
            </a:solidFill>
          </a:ln>
        </p:spPr>
      </p:pic>
    </p:spTree>
    <p:extLst>
      <p:ext uri="{BB962C8B-B14F-4D97-AF65-F5344CB8AC3E}">
        <p14:creationId xmlns:p14="http://schemas.microsoft.com/office/powerpoint/2010/main" val="17449515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par>
                                <p:cTn id="8" presetID="3" presetClass="entr" presetSubtype="10" fill="hold" nodeType="withEffect">
                                  <p:stCondLst>
                                    <p:cond delay="0"/>
                                  </p:stCondLst>
                                  <p:childTnLst>
                                    <p:set>
                                      <p:cBhvr>
                                        <p:cTn id="9" dur="1" fill="hold">
                                          <p:stCondLst>
                                            <p:cond delay="0"/>
                                          </p:stCondLst>
                                        </p:cTn>
                                        <p:tgtEl>
                                          <p:spTgt spid="111619"/>
                                        </p:tgtEl>
                                        <p:attrNameLst>
                                          <p:attrName>style.visibility</p:attrName>
                                        </p:attrNameLst>
                                      </p:cBhvr>
                                      <p:to>
                                        <p:strVal val="visible"/>
                                      </p:to>
                                    </p:set>
                                    <p:animEffect transition="in" filter="blinds(horizontal)">
                                      <p:cBhvr>
                                        <p:cTn id="10" dur="500"/>
                                        <p:tgtEl>
                                          <p:spTgt spid="1116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OLLAB4"/>
          <p:cNvPicPr>
            <a:picLocks noChangeAspect="1" noChangeArrowheads="1"/>
          </p:cNvPicPr>
          <p:nvPr/>
        </p:nvPicPr>
        <p:blipFill>
          <a:blip r:embed="rId4" cstate="print"/>
          <a:srcRect/>
          <a:stretch>
            <a:fillRect/>
          </a:stretch>
        </p:blipFill>
        <p:spPr bwMode="auto">
          <a:xfrm>
            <a:off x="0" y="832253"/>
            <a:ext cx="9144000" cy="4311253"/>
          </a:xfrm>
          <a:prstGeom prst="rect">
            <a:avLst/>
          </a:prstGeom>
          <a:noFill/>
          <a:ln w="9525">
            <a:noFill/>
            <a:miter lim="800000"/>
            <a:headEnd/>
            <a:tailEnd/>
          </a:ln>
        </p:spPr>
      </p:pic>
      <p:sp>
        <p:nvSpPr>
          <p:cNvPr id="16388" name="Rectangle 4"/>
          <p:cNvSpPr>
            <a:spLocks noChangeArrowheads="1"/>
          </p:cNvSpPr>
          <p:nvPr/>
        </p:nvSpPr>
        <p:spPr bwMode="auto">
          <a:xfrm>
            <a:off x="107504" y="2"/>
            <a:ext cx="8164016" cy="482189"/>
          </a:xfrm>
          <a:prstGeom prst="rect">
            <a:avLst/>
          </a:prstGeom>
          <a:noFill/>
          <a:ln w="9525">
            <a:noFill/>
            <a:miter lim="800000"/>
            <a:headEnd/>
            <a:tailEnd/>
          </a:ln>
        </p:spPr>
        <p:txBody>
          <a:bodyPr lIns="91436" tIns="45718" rIns="91436" bIns="45718" anchor="ctr"/>
          <a:lstStyle/>
          <a:p>
            <a:pPr eaLnBrk="0" hangingPunct="0"/>
            <a:r>
              <a:rPr lang="zh-CN" altLang="en-US" sz="2400" b="1" dirty="0">
                <a:solidFill>
                  <a:srgbClr val="FFFFFF"/>
                </a:solidFill>
                <a:ea typeface="黑体" pitchFamily="2" charset="-122"/>
              </a:rPr>
              <a:t>企业全面信息化解决方案构建</a:t>
            </a:r>
            <a:r>
              <a:rPr lang="zh-CN" altLang="en-US" sz="2400" b="1" dirty="0">
                <a:solidFill>
                  <a:srgbClr val="FFFFFF"/>
                </a:solidFill>
                <a:ea typeface="黑体" pitchFamily="2" charset="-122"/>
              </a:rPr>
              <a:t>企业核心竞争力</a:t>
            </a:r>
          </a:p>
        </p:txBody>
      </p:sp>
      <p:sp>
        <p:nvSpPr>
          <p:cNvPr id="14341" name="Text Box 5"/>
          <p:cNvSpPr txBox="1">
            <a:spLocks noChangeArrowheads="1"/>
          </p:cNvSpPr>
          <p:nvPr/>
        </p:nvSpPr>
        <p:spPr bwMode="auto">
          <a:xfrm>
            <a:off x="4038600" y="4057650"/>
            <a:ext cx="1600200" cy="400105"/>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2000" b="1">
                <a:latin typeface="华文新魏" pitchFamily="2" charset="-122"/>
                <a:ea typeface="华文新魏" pitchFamily="2" charset="-122"/>
              </a:rPr>
              <a:t>资源</a:t>
            </a:r>
          </a:p>
        </p:txBody>
      </p:sp>
      <p:sp>
        <p:nvSpPr>
          <p:cNvPr id="14342" name="Text Box 6"/>
          <p:cNvSpPr txBox="1">
            <a:spLocks noChangeArrowheads="1"/>
          </p:cNvSpPr>
          <p:nvPr/>
        </p:nvSpPr>
        <p:spPr bwMode="auto">
          <a:xfrm>
            <a:off x="4038600" y="1359693"/>
            <a:ext cx="1600200" cy="400105"/>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2000" b="1">
                <a:latin typeface="华文新魏" pitchFamily="2" charset="-122"/>
                <a:ea typeface="华文新魏" pitchFamily="2" charset="-122"/>
              </a:rPr>
              <a:t>客户</a:t>
            </a:r>
          </a:p>
        </p:txBody>
      </p:sp>
      <p:sp>
        <p:nvSpPr>
          <p:cNvPr id="14343" name="Text Box 7"/>
          <p:cNvSpPr txBox="1">
            <a:spLocks noChangeArrowheads="1"/>
          </p:cNvSpPr>
          <p:nvPr/>
        </p:nvSpPr>
        <p:spPr bwMode="auto">
          <a:xfrm>
            <a:off x="6629400" y="2914650"/>
            <a:ext cx="1600200" cy="400105"/>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2000" b="1">
                <a:latin typeface="华文新魏" pitchFamily="2" charset="-122"/>
                <a:ea typeface="华文新魏" pitchFamily="2" charset="-122"/>
              </a:rPr>
              <a:t>产品</a:t>
            </a:r>
          </a:p>
        </p:txBody>
      </p:sp>
      <p:sp>
        <p:nvSpPr>
          <p:cNvPr id="14344" name="Text Box 8"/>
          <p:cNvSpPr txBox="1">
            <a:spLocks noChangeArrowheads="1"/>
          </p:cNvSpPr>
          <p:nvPr/>
        </p:nvSpPr>
        <p:spPr bwMode="auto">
          <a:xfrm>
            <a:off x="3962400" y="2628900"/>
            <a:ext cx="1524000" cy="400105"/>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2000" b="1">
                <a:latin typeface="华文新魏" pitchFamily="2" charset="-122"/>
                <a:ea typeface="华文新魏" pitchFamily="2" charset="-122"/>
              </a:rPr>
              <a:t>企业</a:t>
            </a:r>
          </a:p>
        </p:txBody>
      </p:sp>
      <p:sp>
        <p:nvSpPr>
          <p:cNvPr id="14345" name="Text Box 9"/>
          <p:cNvSpPr txBox="1">
            <a:spLocks noChangeArrowheads="1"/>
          </p:cNvSpPr>
          <p:nvPr/>
        </p:nvSpPr>
        <p:spPr bwMode="auto">
          <a:xfrm>
            <a:off x="3810000" y="2914660"/>
            <a:ext cx="1752600" cy="307773"/>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1400" b="1">
                <a:latin typeface="华文新魏" pitchFamily="2" charset="-122"/>
                <a:ea typeface="华文新魏" pitchFamily="2" charset="-122"/>
              </a:rPr>
              <a:t>核心竞争力</a:t>
            </a:r>
          </a:p>
        </p:txBody>
      </p:sp>
      <p:grpSp>
        <p:nvGrpSpPr>
          <p:cNvPr id="2" name="Group 10"/>
          <p:cNvGrpSpPr>
            <a:grpSpLocks/>
          </p:cNvGrpSpPr>
          <p:nvPr/>
        </p:nvGrpSpPr>
        <p:grpSpPr bwMode="auto">
          <a:xfrm>
            <a:off x="5334000" y="2664619"/>
            <a:ext cx="1828800" cy="457200"/>
            <a:chOff x="0" y="0"/>
            <a:chExt cx="1152" cy="384"/>
          </a:xfrm>
        </p:grpSpPr>
        <p:pic>
          <p:nvPicPr>
            <p:cNvPr id="16419" name="Picture 11" descr="orange_dots"/>
            <p:cNvPicPr>
              <a:picLocks noChangeAspect="1" noChangeArrowheads="1"/>
            </p:cNvPicPr>
            <p:nvPr/>
          </p:nvPicPr>
          <p:blipFill>
            <a:blip r:embed="rId5" cstate="print"/>
            <a:srcRect/>
            <a:stretch>
              <a:fillRect/>
            </a:stretch>
          </p:blipFill>
          <p:spPr bwMode="auto">
            <a:xfrm>
              <a:off x="0" y="0"/>
              <a:ext cx="1152" cy="354"/>
            </a:xfrm>
            <a:prstGeom prst="rect">
              <a:avLst/>
            </a:prstGeom>
            <a:noFill/>
            <a:ln w="9525">
              <a:noFill/>
              <a:miter lim="800000"/>
              <a:headEnd/>
              <a:tailEnd/>
            </a:ln>
          </p:spPr>
        </p:pic>
        <p:sp>
          <p:nvSpPr>
            <p:cNvPr id="16420" name="Text Box 12"/>
            <p:cNvSpPr txBox="1">
              <a:spLocks noChangeArrowheads="1"/>
            </p:cNvSpPr>
            <p:nvPr/>
          </p:nvSpPr>
          <p:spPr bwMode="auto">
            <a:xfrm>
              <a:off x="192" y="48"/>
              <a:ext cx="672" cy="336"/>
            </a:xfrm>
            <a:prstGeom prst="rect">
              <a:avLst/>
            </a:prstGeom>
            <a:noFill/>
            <a:ln w="9525">
              <a:noFill/>
              <a:miter lim="800000"/>
              <a:headEnd/>
              <a:tailEnd/>
            </a:ln>
          </p:spPr>
          <p:txBody>
            <a:bodyPr>
              <a:spAutoFit/>
            </a:bodyPr>
            <a:lstStyle/>
            <a:p>
              <a:pPr algn="ctr" eaLnBrk="0" hangingPunct="0">
                <a:spcBef>
                  <a:spcPct val="50000"/>
                </a:spcBef>
              </a:pPr>
              <a:r>
                <a:rPr lang="en-US" altLang="zh-CN" sz="2000" b="1" dirty="0">
                  <a:latin typeface="华文新魏" pitchFamily="2" charset="-122"/>
                  <a:ea typeface="华文新魏" pitchFamily="2" charset="-122"/>
                </a:rPr>
                <a:t>PLM</a:t>
              </a:r>
              <a:endParaRPr lang="en-US" altLang="zh-CN" sz="2000" b="1" dirty="0">
                <a:latin typeface="华文新魏" pitchFamily="2" charset="-122"/>
                <a:ea typeface="华文新魏" pitchFamily="2" charset="-122"/>
              </a:endParaRPr>
            </a:p>
          </p:txBody>
        </p:sp>
      </p:grpSp>
      <p:grpSp>
        <p:nvGrpSpPr>
          <p:cNvPr id="3" name="Group 13"/>
          <p:cNvGrpSpPr>
            <a:grpSpLocks/>
          </p:cNvGrpSpPr>
          <p:nvPr/>
        </p:nvGrpSpPr>
        <p:grpSpPr bwMode="auto">
          <a:xfrm>
            <a:off x="4267200" y="3336142"/>
            <a:ext cx="1447800" cy="835820"/>
            <a:chOff x="0" y="0"/>
            <a:chExt cx="912" cy="702"/>
          </a:xfrm>
        </p:grpSpPr>
        <p:pic>
          <p:nvPicPr>
            <p:cNvPr id="16417" name="Picture 14" descr="blue_dots"/>
            <p:cNvPicPr>
              <a:picLocks noChangeAspect="1" noChangeArrowheads="1"/>
            </p:cNvPicPr>
            <p:nvPr/>
          </p:nvPicPr>
          <p:blipFill>
            <a:blip r:embed="rId6" cstate="print"/>
            <a:srcRect/>
            <a:stretch>
              <a:fillRect/>
            </a:stretch>
          </p:blipFill>
          <p:spPr bwMode="auto">
            <a:xfrm>
              <a:off x="96" y="0"/>
              <a:ext cx="356" cy="702"/>
            </a:xfrm>
            <a:prstGeom prst="rect">
              <a:avLst/>
            </a:prstGeom>
            <a:noFill/>
            <a:ln w="9525">
              <a:noFill/>
              <a:miter lim="800000"/>
              <a:headEnd/>
              <a:tailEnd/>
            </a:ln>
          </p:spPr>
        </p:pic>
        <p:sp>
          <p:nvSpPr>
            <p:cNvPr id="16418" name="Text Box 15"/>
            <p:cNvSpPr txBox="1">
              <a:spLocks noChangeArrowheads="1"/>
            </p:cNvSpPr>
            <p:nvPr/>
          </p:nvSpPr>
          <p:spPr bwMode="auto">
            <a:xfrm>
              <a:off x="0" y="240"/>
              <a:ext cx="912" cy="336"/>
            </a:xfrm>
            <a:prstGeom prst="rect">
              <a:avLst/>
            </a:prstGeom>
            <a:noFill/>
            <a:ln w="9525">
              <a:noFill/>
              <a:miter lim="800000"/>
              <a:headEnd/>
              <a:tailEnd/>
            </a:ln>
          </p:spPr>
          <p:txBody>
            <a:bodyPr wrap="square">
              <a:spAutoFit/>
            </a:bodyPr>
            <a:lstStyle/>
            <a:p>
              <a:pPr algn="ctr" eaLnBrk="0" hangingPunct="0">
                <a:spcBef>
                  <a:spcPct val="50000"/>
                </a:spcBef>
              </a:pPr>
              <a:r>
                <a:rPr lang="en-US" altLang="zh-CN" sz="2000" b="1" dirty="0">
                  <a:latin typeface="华文新魏" pitchFamily="2" charset="-122"/>
                  <a:ea typeface="华文新魏" pitchFamily="2" charset="-122"/>
                </a:rPr>
                <a:t>ERP</a:t>
              </a:r>
              <a:r>
                <a:rPr lang="zh-CN" altLang="en-US" sz="2000" b="1" dirty="0">
                  <a:latin typeface="华文新魏" pitchFamily="2" charset="-122"/>
                  <a:ea typeface="华文新魏" pitchFamily="2" charset="-122"/>
                </a:rPr>
                <a:t>、</a:t>
              </a:r>
              <a:r>
                <a:rPr lang="en-US" altLang="zh-CN" sz="2000" b="1" dirty="0">
                  <a:latin typeface="华文新魏" pitchFamily="2" charset="-122"/>
                  <a:ea typeface="华文新魏" pitchFamily="2" charset="-122"/>
                </a:rPr>
                <a:t>MES</a:t>
              </a:r>
              <a:endParaRPr lang="en-US" altLang="zh-CN" sz="2000" b="1" dirty="0">
                <a:latin typeface="华文新魏" pitchFamily="2" charset="-122"/>
                <a:ea typeface="华文新魏" pitchFamily="2" charset="-122"/>
              </a:endParaRPr>
            </a:p>
          </p:txBody>
        </p:sp>
      </p:grpSp>
      <p:grpSp>
        <p:nvGrpSpPr>
          <p:cNvPr id="4" name="Group 16"/>
          <p:cNvGrpSpPr>
            <a:grpSpLocks/>
          </p:cNvGrpSpPr>
          <p:nvPr/>
        </p:nvGrpSpPr>
        <p:grpSpPr bwMode="auto">
          <a:xfrm>
            <a:off x="2209800" y="2672954"/>
            <a:ext cx="1905000" cy="457200"/>
            <a:chOff x="0" y="0"/>
            <a:chExt cx="1200" cy="384"/>
          </a:xfrm>
        </p:grpSpPr>
        <p:pic>
          <p:nvPicPr>
            <p:cNvPr id="16415" name="Picture 17" descr="purple_dots"/>
            <p:cNvPicPr>
              <a:picLocks noChangeAspect="1" noChangeArrowheads="1"/>
            </p:cNvPicPr>
            <p:nvPr/>
          </p:nvPicPr>
          <p:blipFill>
            <a:blip r:embed="rId7" cstate="print"/>
            <a:srcRect/>
            <a:stretch>
              <a:fillRect/>
            </a:stretch>
          </p:blipFill>
          <p:spPr bwMode="auto">
            <a:xfrm>
              <a:off x="0" y="0"/>
              <a:ext cx="1200" cy="347"/>
            </a:xfrm>
            <a:prstGeom prst="rect">
              <a:avLst/>
            </a:prstGeom>
            <a:noFill/>
            <a:ln w="9525">
              <a:noFill/>
              <a:miter lim="800000"/>
              <a:headEnd/>
              <a:tailEnd/>
            </a:ln>
          </p:spPr>
        </p:pic>
        <p:sp>
          <p:nvSpPr>
            <p:cNvPr id="16416" name="Text Box 18"/>
            <p:cNvSpPr txBox="1">
              <a:spLocks noChangeArrowheads="1"/>
            </p:cNvSpPr>
            <p:nvPr/>
          </p:nvSpPr>
          <p:spPr bwMode="auto">
            <a:xfrm>
              <a:off x="240" y="48"/>
              <a:ext cx="720" cy="336"/>
            </a:xfrm>
            <a:prstGeom prst="rect">
              <a:avLst/>
            </a:prstGeom>
            <a:noFill/>
            <a:ln w="9525">
              <a:noFill/>
              <a:miter lim="800000"/>
              <a:headEnd/>
              <a:tailEnd/>
            </a:ln>
          </p:spPr>
          <p:txBody>
            <a:bodyPr>
              <a:spAutoFit/>
            </a:bodyPr>
            <a:lstStyle/>
            <a:p>
              <a:pPr algn="ctr" eaLnBrk="0" hangingPunct="0">
                <a:spcBef>
                  <a:spcPct val="50000"/>
                </a:spcBef>
              </a:pPr>
              <a:r>
                <a:rPr lang="en-US" altLang="zh-CN" sz="2000" b="1" dirty="0">
                  <a:latin typeface="华文新魏" pitchFamily="2" charset="-122"/>
                  <a:ea typeface="华文新魏" pitchFamily="2" charset="-122"/>
                </a:rPr>
                <a:t>SCM</a:t>
              </a:r>
            </a:p>
          </p:txBody>
        </p:sp>
      </p:grpSp>
      <p:grpSp>
        <p:nvGrpSpPr>
          <p:cNvPr id="5" name="Group 19"/>
          <p:cNvGrpSpPr>
            <a:grpSpLocks/>
          </p:cNvGrpSpPr>
          <p:nvPr/>
        </p:nvGrpSpPr>
        <p:grpSpPr bwMode="auto">
          <a:xfrm>
            <a:off x="4114800" y="1635930"/>
            <a:ext cx="1219200" cy="821531"/>
            <a:chOff x="0" y="0"/>
            <a:chExt cx="768" cy="690"/>
          </a:xfrm>
        </p:grpSpPr>
        <p:pic>
          <p:nvPicPr>
            <p:cNvPr id="16413" name="Picture 20" descr="green_dots"/>
            <p:cNvPicPr>
              <a:picLocks noChangeAspect="1" noChangeArrowheads="1"/>
            </p:cNvPicPr>
            <p:nvPr/>
          </p:nvPicPr>
          <p:blipFill>
            <a:blip r:embed="rId8" cstate="print"/>
            <a:srcRect/>
            <a:stretch>
              <a:fillRect/>
            </a:stretch>
          </p:blipFill>
          <p:spPr bwMode="auto">
            <a:xfrm>
              <a:off x="158" y="0"/>
              <a:ext cx="418" cy="690"/>
            </a:xfrm>
            <a:prstGeom prst="rect">
              <a:avLst/>
            </a:prstGeom>
            <a:noFill/>
            <a:ln w="9525">
              <a:noFill/>
              <a:miter lim="800000"/>
              <a:headEnd/>
              <a:tailEnd/>
            </a:ln>
          </p:spPr>
        </p:pic>
        <p:sp>
          <p:nvSpPr>
            <p:cNvPr id="16414" name="Text Box 21"/>
            <p:cNvSpPr txBox="1">
              <a:spLocks noChangeArrowheads="1"/>
            </p:cNvSpPr>
            <p:nvPr/>
          </p:nvSpPr>
          <p:spPr bwMode="auto">
            <a:xfrm>
              <a:off x="0" y="230"/>
              <a:ext cx="768" cy="336"/>
            </a:xfrm>
            <a:prstGeom prst="rect">
              <a:avLst/>
            </a:prstGeom>
            <a:noFill/>
            <a:ln w="9525">
              <a:noFill/>
              <a:miter lim="800000"/>
              <a:headEnd/>
              <a:tailEnd/>
            </a:ln>
          </p:spPr>
          <p:txBody>
            <a:bodyPr>
              <a:spAutoFit/>
            </a:bodyPr>
            <a:lstStyle/>
            <a:p>
              <a:pPr algn="ctr" eaLnBrk="0" hangingPunct="0">
                <a:spcBef>
                  <a:spcPct val="50000"/>
                </a:spcBef>
              </a:pPr>
              <a:r>
                <a:rPr lang="en-US" altLang="zh-CN" sz="2000" b="1">
                  <a:latin typeface="华文新魏" pitchFamily="2" charset="-122"/>
                  <a:ea typeface="华文新魏" pitchFamily="2" charset="-122"/>
                </a:rPr>
                <a:t>CRM</a:t>
              </a:r>
            </a:p>
          </p:txBody>
        </p:sp>
      </p:grpSp>
      <p:sp>
        <p:nvSpPr>
          <p:cNvPr id="14358" name="Text Box 22"/>
          <p:cNvSpPr txBox="1">
            <a:spLocks noChangeArrowheads="1"/>
          </p:cNvSpPr>
          <p:nvPr/>
        </p:nvSpPr>
        <p:spPr bwMode="auto">
          <a:xfrm>
            <a:off x="990600" y="2857500"/>
            <a:ext cx="1600200" cy="400105"/>
          </a:xfrm>
          <a:prstGeom prst="rect">
            <a:avLst/>
          </a:prstGeom>
          <a:noFill/>
          <a:ln w="9525">
            <a:noFill/>
            <a:miter lim="800000"/>
            <a:headEnd/>
            <a:tailEnd/>
          </a:ln>
        </p:spPr>
        <p:txBody>
          <a:bodyPr lIns="91436" tIns="45718" rIns="91436" bIns="45718">
            <a:spAutoFit/>
          </a:bodyPr>
          <a:lstStyle/>
          <a:p>
            <a:pPr algn="ctr" eaLnBrk="0" hangingPunct="0">
              <a:spcBef>
                <a:spcPct val="50000"/>
              </a:spcBef>
            </a:pPr>
            <a:r>
              <a:rPr lang="zh-CN" altLang="en-US" sz="2000" b="1">
                <a:latin typeface="华文新魏" pitchFamily="2" charset="-122"/>
                <a:ea typeface="华文新魏" pitchFamily="2" charset="-122"/>
              </a:rPr>
              <a:t>供应商</a:t>
            </a:r>
          </a:p>
        </p:txBody>
      </p:sp>
      <p:pic>
        <p:nvPicPr>
          <p:cNvPr id="14359" name="Picture 23" descr="arrows1"/>
          <p:cNvPicPr>
            <a:picLocks noChangeAspect="1" noChangeArrowheads="1"/>
          </p:cNvPicPr>
          <p:nvPr/>
        </p:nvPicPr>
        <p:blipFill>
          <a:blip r:embed="rId9" cstate="print"/>
          <a:srcRect/>
          <a:stretch>
            <a:fillRect/>
          </a:stretch>
        </p:blipFill>
        <p:spPr bwMode="auto">
          <a:xfrm>
            <a:off x="4724400" y="844153"/>
            <a:ext cx="4419600" cy="2022872"/>
          </a:xfrm>
          <a:prstGeom prst="rect">
            <a:avLst/>
          </a:prstGeom>
          <a:noFill/>
          <a:ln w="9525">
            <a:noFill/>
            <a:miter lim="800000"/>
            <a:headEnd/>
            <a:tailEnd/>
          </a:ln>
        </p:spPr>
      </p:pic>
      <p:pic>
        <p:nvPicPr>
          <p:cNvPr id="14360" name="Picture 24" descr="products"/>
          <p:cNvPicPr>
            <a:picLocks noChangeAspect="1" noChangeArrowheads="1"/>
          </p:cNvPicPr>
          <p:nvPr/>
        </p:nvPicPr>
        <p:blipFill>
          <a:blip r:embed="rId10" cstate="print"/>
          <a:srcRect/>
          <a:stretch>
            <a:fillRect/>
          </a:stretch>
        </p:blipFill>
        <p:spPr bwMode="auto">
          <a:xfrm>
            <a:off x="7200900" y="2457451"/>
            <a:ext cx="1028700" cy="556022"/>
          </a:xfrm>
          <a:prstGeom prst="rect">
            <a:avLst/>
          </a:prstGeom>
          <a:noFill/>
          <a:ln w="9525">
            <a:noFill/>
            <a:miter lim="800000"/>
            <a:headEnd/>
            <a:tailEnd/>
          </a:ln>
        </p:spPr>
      </p:pic>
      <p:pic>
        <p:nvPicPr>
          <p:cNvPr id="14361" name="Picture 25" descr="customers"/>
          <p:cNvPicPr>
            <a:picLocks noChangeAspect="1" noChangeArrowheads="1"/>
          </p:cNvPicPr>
          <p:nvPr/>
        </p:nvPicPr>
        <p:blipFill>
          <a:blip r:embed="rId11" cstate="print"/>
          <a:srcRect/>
          <a:stretch>
            <a:fillRect/>
          </a:stretch>
        </p:blipFill>
        <p:spPr bwMode="auto">
          <a:xfrm>
            <a:off x="4419600" y="821543"/>
            <a:ext cx="584200" cy="721519"/>
          </a:xfrm>
          <a:prstGeom prst="rect">
            <a:avLst/>
          </a:prstGeom>
          <a:noFill/>
          <a:ln w="9525">
            <a:noFill/>
            <a:miter lim="800000"/>
            <a:headEnd/>
            <a:tailEnd/>
          </a:ln>
        </p:spPr>
      </p:pic>
      <p:pic>
        <p:nvPicPr>
          <p:cNvPr id="14362" name="Picture 26" descr="arrows2"/>
          <p:cNvPicPr>
            <a:picLocks noChangeAspect="1" noChangeArrowheads="1"/>
          </p:cNvPicPr>
          <p:nvPr/>
        </p:nvPicPr>
        <p:blipFill>
          <a:blip r:embed="rId12" cstate="print"/>
          <a:srcRect/>
          <a:stretch>
            <a:fillRect/>
          </a:stretch>
        </p:blipFill>
        <p:spPr bwMode="auto">
          <a:xfrm>
            <a:off x="21" y="846546"/>
            <a:ext cx="4716463" cy="2049065"/>
          </a:xfrm>
          <a:prstGeom prst="rect">
            <a:avLst/>
          </a:prstGeom>
          <a:noFill/>
          <a:ln w="9525">
            <a:noFill/>
            <a:miter lim="800000"/>
            <a:headEnd/>
            <a:tailEnd/>
          </a:ln>
        </p:spPr>
      </p:pic>
      <p:pic>
        <p:nvPicPr>
          <p:cNvPr id="14363" name="Picture 27" descr="suppliers"/>
          <p:cNvPicPr>
            <a:picLocks noChangeAspect="1" noChangeArrowheads="1"/>
          </p:cNvPicPr>
          <p:nvPr/>
        </p:nvPicPr>
        <p:blipFill>
          <a:blip r:embed="rId13" cstate="print"/>
          <a:srcRect/>
          <a:stretch>
            <a:fillRect/>
          </a:stretch>
        </p:blipFill>
        <p:spPr bwMode="auto">
          <a:xfrm>
            <a:off x="1111250" y="2286001"/>
            <a:ext cx="793750" cy="628650"/>
          </a:xfrm>
          <a:prstGeom prst="rect">
            <a:avLst/>
          </a:prstGeom>
          <a:noFill/>
          <a:ln w="9525">
            <a:noFill/>
            <a:miter lim="800000"/>
            <a:headEnd/>
            <a:tailEnd/>
          </a:ln>
        </p:spPr>
      </p:pic>
      <p:pic>
        <p:nvPicPr>
          <p:cNvPr id="14364" name="Picture 28" descr="arrows3"/>
          <p:cNvPicPr>
            <a:picLocks noChangeAspect="1" noChangeArrowheads="1"/>
          </p:cNvPicPr>
          <p:nvPr/>
        </p:nvPicPr>
        <p:blipFill>
          <a:blip r:embed="rId14" cstate="print">
            <a:lum contrast="18000"/>
          </a:blip>
          <a:srcRect/>
          <a:stretch>
            <a:fillRect/>
          </a:stretch>
        </p:blipFill>
        <p:spPr bwMode="auto">
          <a:xfrm>
            <a:off x="34925" y="2928940"/>
            <a:ext cx="4572000" cy="2224088"/>
          </a:xfrm>
          <a:prstGeom prst="rect">
            <a:avLst/>
          </a:prstGeom>
          <a:noFill/>
          <a:ln w="9525">
            <a:noFill/>
            <a:miter lim="800000"/>
            <a:headEnd/>
            <a:tailEnd/>
          </a:ln>
        </p:spPr>
      </p:pic>
      <p:pic>
        <p:nvPicPr>
          <p:cNvPr id="14365" name="Picture 29" descr="arrows4"/>
          <p:cNvPicPr>
            <a:picLocks noChangeAspect="1" noChangeArrowheads="1"/>
          </p:cNvPicPr>
          <p:nvPr/>
        </p:nvPicPr>
        <p:blipFill>
          <a:blip r:embed="rId15" cstate="print"/>
          <a:srcRect/>
          <a:stretch>
            <a:fillRect/>
          </a:stretch>
        </p:blipFill>
        <p:spPr bwMode="auto">
          <a:xfrm>
            <a:off x="4648200" y="2893221"/>
            <a:ext cx="4495800" cy="2250281"/>
          </a:xfrm>
          <a:prstGeom prst="rect">
            <a:avLst/>
          </a:prstGeom>
          <a:noFill/>
          <a:ln w="9525">
            <a:noFill/>
            <a:miter lim="800000"/>
            <a:headEnd/>
            <a:tailEnd/>
          </a:ln>
        </p:spPr>
      </p:pic>
      <p:pic>
        <p:nvPicPr>
          <p:cNvPr id="14366" name="Picture 30" descr="resources"/>
          <p:cNvPicPr>
            <a:picLocks noChangeAspect="1" noChangeArrowheads="1"/>
          </p:cNvPicPr>
          <p:nvPr/>
        </p:nvPicPr>
        <p:blipFill>
          <a:blip r:embed="rId16" cstate="print"/>
          <a:srcRect/>
          <a:stretch>
            <a:fillRect/>
          </a:stretch>
        </p:blipFill>
        <p:spPr bwMode="auto">
          <a:xfrm>
            <a:off x="4114801" y="4229100"/>
            <a:ext cx="914400" cy="590550"/>
          </a:xfrm>
          <a:prstGeom prst="rect">
            <a:avLst/>
          </a:prstGeom>
          <a:noFill/>
          <a:ln w="9525">
            <a:noFill/>
            <a:miter lim="800000"/>
            <a:headEnd/>
            <a:tailEnd/>
          </a:ln>
        </p:spPr>
      </p:pic>
      <p:sp>
        <p:nvSpPr>
          <p:cNvPr id="14372" name="Rectangle 36"/>
          <p:cNvSpPr>
            <a:spLocks noChangeArrowheads="1"/>
          </p:cNvSpPr>
          <p:nvPr/>
        </p:nvSpPr>
        <p:spPr bwMode="auto">
          <a:xfrm>
            <a:off x="3923928" y="2139702"/>
            <a:ext cx="4827588" cy="2646760"/>
          </a:xfrm>
          <a:prstGeom prst="rect">
            <a:avLst/>
          </a:prstGeom>
          <a:solidFill>
            <a:schemeClr val="accent1">
              <a:alpha val="9804"/>
            </a:schemeClr>
          </a:solidFill>
          <a:ln w="9525">
            <a:solidFill>
              <a:srgbClr val="F22604"/>
            </a:solidFill>
            <a:prstDash val="dash"/>
            <a:miter lim="800000"/>
            <a:headEnd/>
            <a:tailEnd/>
          </a:ln>
        </p:spPr>
        <p:txBody>
          <a:bodyPr lIns="91436" tIns="45718" rIns="91436" bIns="45718" anchor="ctr"/>
          <a:lstStyle/>
          <a:p>
            <a:endParaRPr lang="zh-CN" altLang="en-US"/>
          </a:p>
        </p:txBody>
      </p:sp>
    </p:spTree>
    <p:custDataLst>
      <p:tags r:id="rId1"/>
    </p:custDataLst>
    <p:extLst>
      <p:ext uri="{BB962C8B-B14F-4D97-AF65-F5344CB8AC3E}">
        <p14:creationId xmlns:p14="http://schemas.microsoft.com/office/powerpoint/2010/main" val="13314683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3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341"/>
                                        </p:tgtEl>
                                        <p:attrNameLst>
                                          <p:attrName>style.visibility</p:attrName>
                                        </p:attrNameLst>
                                      </p:cBhvr>
                                      <p:to>
                                        <p:strVal val="visible"/>
                                      </p:to>
                                    </p:set>
                                    <p:animEffect transition="in" filter="dissolve">
                                      <p:cBhvr>
                                        <p:cTn id="14" dur="500"/>
                                        <p:tgtEl>
                                          <p:spTgt spid="14341"/>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4366"/>
                                        </p:tgtEl>
                                        <p:attrNameLst>
                                          <p:attrName>style.visibility</p:attrName>
                                        </p:attrNameLst>
                                      </p:cBhvr>
                                      <p:to>
                                        <p:strVal val="visible"/>
                                      </p:to>
                                    </p:set>
                                    <p:animEffect transition="in" filter="dissolve">
                                      <p:cBhvr>
                                        <p:cTn id="18" dur="500"/>
                                        <p:tgtEl>
                                          <p:spTgt spid="1436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343"/>
                                        </p:tgtEl>
                                        <p:attrNameLst>
                                          <p:attrName>style.visibility</p:attrName>
                                        </p:attrNameLst>
                                      </p:cBhvr>
                                      <p:to>
                                        <p:strVal val="visible"/>
                                      </p:to>
                                    </p:set>
                                    <p:animEffect transition="in" filter="dissolve">
                                      <p:cBhvr>
                                        <p:cTn id="23" dur="500"/>
                                        <p:tgtEl>
                                          <p:spTgt spid="14343"/>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14360"/>
                                        </p:tgtEl>
                                        <p:attrNameLst>
                                          <p:attrName>style.visibility</p:attrName>
                                        </p:attrNameLst>
                                      </p:cBhvr>
                                      <p:to>
                                        <p:strVal val="visible"/>
                                      </p:to>
                                    </p:set>
                                    <p:animEffect transition="in" filter="dissolve">
                                      <p:cBhvr>
                                        <p:cTn id="27" dur="500"/>
                                        <p:tgtEl>
                                          <p:spTgt spid="1436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361"/>
                                        </p:tgtEl>
                                        <p:attrNameLst>
                                          <p:attrName>style.visibility</p:attrName>
                                        </p:attrNameLst>
                                      </p:cBhvr>
                                      <p:to>
                                        <p:strVal val="visible"/>
                                      </p:to>
                                    </p:set>
                                    <p:animEffect transition="in" filter="dissolve">
                                      <p:cBhvr>
                                        <p:cTn id="32" dur="500"/>
                                        <p:tgtEl>
                                          <p:spTgt spid="14361"/>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4342"/>
                                        </p:tgtEl>
                                        <p:attrNameLst>
                                          <p:attrName>style.visibility</p:attrName>
                                        </p:attrNameLst>
                                      </p:cBhvr>
                                      <p:to>
                                        <p:strVal val="visible"/>
                                      </p:to>
                                    </p:set>
                                    <p:animEffect transition="in" filter="dissolve">
                                      <p:cBhvr>
                                        <p:cTn id="36" dur="500"/>
                                        <p:tgtEl>
                                          <p:spTgt spid="1434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4363"/>
                                        </p:tgtEl>
                                        <p:attrNameLst>
                                          <p:attrName>style.visibility</p:attrName>
                                        </p:attrNameLst>
                                      </p:cBhvr>
                                      <p:to>
                                        <p:strVal val="visible"/>
                                      </p:to>
                                    </p:set>
                                    <p:animEffect transition="in" filter="dissolve">
                                      <p:cBhvr>
                                        <p:cTn id="41" dur="500"/>
                                        <p:tgtEl>
                                          <p:spTgt spid="1436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4358"/>
                                        </p:tgtEl>
                                        <p:attrNameLst>
                                          <p:attrName>style.visibility</p:attrName>
                                        </p:attrNameLst>
                                      </p:cBhvr>
                                      <p:to>
                                        <p:strVal val="visible"/>
                                      </p:to>
                                    </p:set>
                                    <p:animEffect transition="in" filter="dissolve">
                                      <p:cBhvr>
                                        <p:cTn id="45" dur="500"/>
                                        <p:tgtEl>
                                          <p:spTgt spid="1435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dissolv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dissolve">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dissolve">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4359"/>
                                        </p:tgtEl>
                                        <p:attrNameLst>
                                          <p:attrName>style.visibility</p:attrName>
                                        </p:attrNameLst>
                                      </p:cBhvr>
                                      <p:to>
                                        <p:strVal val="visible"/>
                                      </p:to>
                                    </p:set>
                                    <p:animEffect transition="in" filter="wipe(down)">
                                      <p:cBhvr>
                                        <p:cTn id="70" dur="500"/>
                                        <p:tgtEl>
                                          <p:spTgt spid="1435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4362"/>
                                        </p:tgtEl>
                                        <p:attrNameLst>
                                          <p:attrName>style.visibility</p:attrName>
                                        </p:attrNameLst>
                                      </p:cBhvr>
                                      <p:to>
                                        <p:strVal val="visible"/>
                                      </p:to>
                                    </p:set>
                                    <p:animEffect transition="in" filter="wipe(right)">
                                      <p:cBhvr>
                                        <p:cTn id="75" dur="500"/>
                                        <p:tgtEl>
                                          <p:spTgt spid="1436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4364"/>
                                        </p:tgtEl>
                                        <p:attrNameLst>
                                          <p:attrName>style.visibility</p:attrName>
                                        </p:attrNameLst>
                                      </p:cBhvr>
                                      <p:to>
                                        <p:strVal val="visible"/>
                                      </p:to>
                                    </p:set>
                                    <p:animEffect transition="in" filter="wipe(up)">
                                      <p:cBhvr>
                                        <p:cTn id="80" dur="500"/>
                                        <p:tgtEl>
                                          <p:spTgt spid="1436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4365"/>
                                        </p:tgtEl>
                                        <p:attrNameLst>
                                          <p:attrName>style.visibility</p:attrName>
                                        </p:attrNameLst>
                                      </p:cBhvr>
                                      <p:to>
                                        <p:strVal val="visible"/>
                                      </p:to>
                                    </p:set>
                                    <p:animEffect transition="in" filter="wipe(down)">
                                      <p:cBhvr>
                                        <p:cTn id="85" dur="500"/>
                                        <p:tgtEl>
                                          <p:spTgt spid="14365"/>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4372"/>
                                        </p:tgtEl>
                                        <p:attrNameLst>
                                          <p:attrName>style.visibility</p:attrName>
                                        </p:attrNameLst>
                                      </p:cBhvr>
                                      <p:to>
                                        <p:strVal val="visible"/>
                                      </p:to>
                                    </p:set>
                                    <p:animEffect transition="in" filter="blinds(horizontal)">
                                      <p:cBhvr>
                                        <p:cTn id="90" dur="500"/>
                                        <p:tgtEl>
                                          <p:spTgt spid="14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2" grpId="0" autoUpdateAnimBg="0"/>
      <p:bldP spid="14343" grpId="0" autoUpdateAnimBg="0"/>
      <p:bldP spid="14344" grpId="0" autoUpdateAnimBg="0"/>
      <p:bldP spid="14345" grpId="0" autoUpdateAnimBg="0"/>
      <p:bldP spid="14358" grpId="0" autoUpdateAnimBg="0"/>
      <p:bldP spid="143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img2.pconline.com.cn/pconline/0707/08/1053266_070712wolf18.jpg"/>
          <p:cNvPicPr>
            <a:picLocks noChangeAspect="1" noChangeArrowheads="1"/>
          </p:cNvPicPr>
          <p:nvPr/>
        </p:nvPicPr>
        <p:blipFill>
          <a:blip r:embed="rId2"/>
          <a:srcRect/>
          <a:stretch>
            <a:fillRect/>
          </a:stretch>
        </p:blipFill>
        <p:spPr bwMode="auto">
          <a:xfrm>
            <a:off x="0" y="1543050"/>
            <a:ext cx="4724400" cy="3100402"/>
          </a:xfrm>
          <a:prstGeom prst="rect">
            <a:avLst/>
          </a:prstGeom>
          <a:noFill/>
          <a:ln w="9525">
            <a:noFill/>
            <a:miter lim="800000"/>
            <a:headEnd/>
            <a:tailEnd/>
          </a:ln>
        </p:spPr>
      </p:pic>
      <p:sp>
        <p:nvSpPr>
          <p:cNvPr id="3" name="云形标注 2"/>
          <p:cNvSpPr/>
          <p:nvPr/>
        </p:nvSpPr>
        <p:spPr>
          <a:xfrm>
            <a:off x="4114801" y="800100"/>
            <a:ext cx="1295400" cy="685800"/>
          </a:xfrm>
          <a:prstGeom prst="cloudCallout">
            <a:avLst>
              <a:gd name="adj1" fmla="val -56297"/>
              <a:gd name="adj2" fmla="val 87175"/>
            </a:avLst>
          </a:prstGeom>
        </p:spPr>
        <p:style>
          <a:lnRef idx="1">
            <a:schemeClr val="accent6"/>
          </a:lnRef>
          <a:fillRef idx="2">
            <a:schemeClr val="accent6"/>
          </a:fillRef>
          <a:effectRef idx="1">
            <a:schemeClr val="accent6"/>
          </a:effectRef>
          <a:fontRef idx="minor">
            <a:schemeClr val="dk1"/>
          </a:fontRef>
        </p:style>
        <p:txBody>
          <a:bodyPr lIns="91436" tIns="45718" rIns="91436" bIns="45718" anchor="ctr"/>
          <a:lstStyle/>
          <a:p>
            <a:pPr algn="ctr">
              <a:defRPr/>
            </a:pPr>
            <a:r>
              <a:rPr lang="en-US" altLang="zh-CN" sz="2400" b="1" dirty="0"/>
              <a:t>ALL</a:t>
            </a:r>
            <a:r>
              <a:rPr lang="en-US" altLang="zh-CN" dirty="0"/>
              <a:t>….</a:t>
            </a:r>
            <a:endParaRPr lang="zh-CN" altLang="en-US" dirty="0"/>
          </a:p>
        </p:txBody>
      </p:sp>
      <p:pic>
        <p:nvPicPr>
          <p:cNvPr id="135172" name="Picture 4" descr="http://www.sino-manager.com/UserFiles/20091019/200881992125221.jpg"/>
          <p:cNvPicPr>
            <a:picLocks noChangeAspect="1" noChangeArrowheads="1"/>
          </p:cNvPicPr>
          <p:nvPr/>
        </p:nvPicPr>
        <p:blipFill>
          <a:blip r:embed="rId3" cstate="print"/>
          <a:srcRect l="4813"/>
          <a:stretch>
            <a:fillRect/>
          </a:stretch>
        </p:blipFill>
        <p:spPr bwMode="auto">
          <a:xfrm>
            <a:off x="4648200" y="1543050"/>
            <a:ext cx="4521200" cy="3100402"/>
          </a:xfrm>
          <a:prstGeom prst="rect">
            <a:avLst/>
          </a:prstGeom>
          <a:noFill/>
          <a:ln w="9525">
            <a:noFill/>
            <a:miter lim="800000"/>
            <a:headEnd/>
            <a:tailEnd/>
          </a:ln>
        </p:spPr>
      </p:pic>
      <p:sp>
        <p:nvSpPr>
          <p:cNvPr id="5" name="云形标注 4"/>
          <p:cNvSpPr/>
          <p:nvPr/>
        </p:nvSpPr>
        <p:spPr>
          <a:xfrm>
            <a:off x="4286248" y="3143254"/>
            <a:ext cx="1447800" cy="742950"/>
          </a:xfrm>
          <a:prstGeom prst="cloudCallout">
            <a:avLst>
              <a:gd name="adj1" fmla="val 83963"/>
              <a:gd name="adj2" fmla="val -94643"/>
            </a:avLst>
          </a:prstGeom>
        </p:spPr>
        <p:style>
          <a:lnRef idx="1">
            <a:schemeClr val="accent6"/>
          </a:lnRef>
          <a:fillRef idx="2">
            <a:schemeClr val="accent6"/>
          </a:fillRef>
          <a:effectRef idx="1">
            <a:schemeClr val="accent6"/>
          </a:effectRef>
          <a:fontRef idx="minor">
            <a:schemeClr val="dk1"/>
          </a:fontRef>
        </p:style>
        <p:txBody>
          <a:bodyPr lIns="91436" tIns="45718" rIns="91436" bIns="45718" anchor="ctr"/>
          <a:lstStyle/>
          <a:p>
            <a:pPr algn="ctr">
              <a:defRPr/>
            </a:pPr>
            <a:r>
              <a:rPr lang="en-US" altLang="zh-CN" sz="2400" b="1" dirty="0"/>
              <a:t>ONE</a:t>
            </a:r>
            <a:r>
              <a:rPr lang="en-US" altLang="zh-CN" dirty="0"/>
              <a:t>.</a:t>
            </a:r>
            <a:endParaRPr lang="zh-CN" altLang="en-US" dirty="0"/>
          </a:p>
        </p:txBody>
      </p:sp>
      <p:sp>
        <p:nvSpPr>
          <p:cNvPr id="7" name="标题 1"/>
          <p:cNvSpPr txBox="1">
            <a:spLocks/>
          </p:cNvSpPr>
          <p:nvPr/>
        </p:nvSpPr>
        <p:spPr>
          <a:xfrm>
            <a:off x="179514" y="17475"/>
            <a:ext cx="7072313" cy="519113"/>
          </a:xfrm>
          <a:prstGeom prst="rect">
            <a:avLst/>
          </a:prstGeom>
        </p:spPr>
        <p:txBody>
          <a:bodyPr lIns="91436" tIns="45718" rIns="91436" bIns="45718"/>
          <a:lstStyle/>
          <a:p>
            <a:pPr>
              <a:defRPr/>
            </a:pPr>
            <a:r>
              <a:rPr lang="en-US" altLang="zh-CN" sz="2800" dirty="0">
                <a:solidFill>
                  <a:srgbClr val="FFFFFF"/>
                </a:solidFill>
                <a:latin typeface="微软雅黑" pitchFamily="34" charset="-122"/>
                <a:ea typeface="微软雅黑" pitchFamily="34" charset="-122"/>
                <a:cs typeface="+mj-cs"/>
              </a:rPr>
              <a:t>All in One</a:t>
            </a:r>
          </a:p>
        </p:txBody>
      </p:sp>
    </p:spTree>
    <p:extLst>
      <p:ext uri="{BB962C8B-B14F-4D97-AF65-F5344CB8AC3E}">
        <p14:creationId xmlns:p14="http://schemas.microsoft.com/office/powerpoint/2010/main" val="15793317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blinds(horizontal)">
                                      <p:cBhvr>
                                        <p:cTn id="7" dur="500"/>
                                        <p:tgtEl>
                                          <p:spTgt spid="135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5172"/>
                                        </p:tgtEl>
                                        <p:attrNameLst>
                                          <p:attrName>style.visibility</p:attrName>
                                        </p:attrNameLst>
                                      </p:cBhvr>
                                      <p:to>
                                        <p:strVal val="visible"/>
                                      </p:to>
                                    </p:set>
                                    <p:animEffect transition="in" filter="blinds(horizontal)">
                                      <p:cBhvr>
                                        <p:cTn id="17" dur="500"/>
                                        <p:tgtEl>
                                          <p:spTgt spid="13517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9912" y="3507854"/>
            <a:ext cx="1176290" cy="369328"/>
          </a:xfrm>
          <a:prstGeom prst="rect">
            <a:avLst/>
          </a:prstGeom>
          <a:noFill/>
        </p:spPr>
        <p:txBody>
          <a:bodyPr wrap="none" lIns="91436" tIns="45718" rIns="91436" bIns="45718" rtlCol="0">
            <a:spAutoFit/>
          </a:bodyPr>
          <a:lstStyle/>
          <a:p>
            <a:r>
              <a:rPr lang="zh-CN" altLang="en-US" dirty="0" smtClean="0">
                <a:solidFill>
                  <a:schemeClr val="bg1"/>
                </a:solidFill>
                <a:latin typeface="微软雅黑" pitchFamily="34" charset="-122"/>
                <a:ea typeface="微软雅黑" pitchFamily="34" charset="-122"/>
              </a:rPr>
              <a:t>杭州 </a:t>
            </a:r>
            <a:r>
              <a:rPr lang="en-US" altLang="zh-CN" dirty="0" smtClean="0">
                <a:solidFill>
                  <a:schemeClr val="bg1"/>
                </a:solidFill>
                <a:latin typeface="微软雅黑" pitchFamily="34" charset="-122"/>
                <a:ea typeface="微软雅黑" pitchFamily="34" charset="-122"/>
              </a:rPr>
              <a:t>4.27</a:t>
            </a:r>
            <a:endParaRPr lang="zh-CN" altLang="en-US" dirty="0">
              <a:solidFill>
                <a:schemeClr val="bg1"/>
              </a:solidFill>
              <a:latin typeface="微软雅黑" pitchFamily="34" charset="-122"/>
              <a:ea typeface="微软雅黑" pitchFamily="34" charset="-122"/>
            </a:endParaRPr>
          </a:p>
        </p:txBody>
      </p:sp>
      <p:sp>
        <p:nvSpPr>
          <p:cNvPr id="4" name="TextBox 1"/>
          <p:cNvSpPr txBox="1"/>
          <p:nvPr/>
        </p:nvSpPr>
        <p:spPr>
          <a:xfrm>
            <a:off x="2186832" y="2643758"/>
            <a:ext cx="4313993" cy="461661"/>
          </a:xfrm>
          <a:prstGeom prst="rect">
            <a:avLst/>
          </a:prstGeom>
          <a:noFill/>
        </p:spPr>
        <p:txBody>
          <a:bodyPr wrap="none" lIns="91436" tIns="45718" rIns="91436" bIns="45718" rtlCol="0">
            <a:spAutoFit/>
          </a:bodyPr>
          <a:lstStyle/>
          <a:p>
            <a:pPr marL="342887" indent="-342887" algn="ctr" eaLnBrk="0" fontAlgn="base" hangingPunct="0">
              <a:spcBef>
                <a:spcPct val="20000"/>
              </a:spcBef>
              <a:spcAft>
                <a:spcPct val="0"/>
              </a:spcAft>
              <a:buSzPct val="90000"/>
              <a:defRPr/>
            </a:pPr>
            <a:r>
              <a:rPr kumimoji="1" lang="zh-CN" altLang="en-US" sz="24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rPr>
              <a:t>用友</a:t>
            </a:r>
            <a:r>
              <a:rPr kumimoji="1" lang="zh-CN" altLang="en-US" sz="24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rPr>
              <a:t>助力中国企业打造工业</a:t>
            </a:r>
            <a:r>
              <a:rPr kumimoji="1" lang="en-US" altLang="zh-CN" sz="2400" b="1" kern="0"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rPr>
              <a:t>4.0</a:t>
            </a:r>
            <a:endParaRPr kumimoji="1" lang="en-US" altLang="zh-CN" sz="2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微软雅黑" charset="0"/>
            </a:endParaRPr>
          </a:p>
        </p:txBody>
      </p:sp>
    </p:spTree>
    <p:extLst>
      <p:ext uri="{BB962C8B-B14F-4D97-AF65-F5344CB8AC3E}">
        <p14:creationId xmlns:p14="http://schemas.microsoft.com/office/powerpoint/2010/main" val="1525493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684217" y="870348"/>
            <a:ext cx="7667625" cy="3671888"/>
            <a:chOff x="431" y="618"/>
            <a:chExt cx="4830" cy="3084"/>
          </a:xfrm>
        </p:grpSpPr>
        <p:sp>
          <p:nvSpPr>
            <p:cNvPr id="359429" name="AutoShape 5"/>
            <p:cNvSpPr>
              <a:spLocks noChangeArrowheads="1"/>
            </p:cNvSpPr>
            <p:nvPr/>
          </p:nvSpPr>
          <p:spPr bwMode="auto">
            <a:xfrm>
              <a:off x="1338" y="1117"/>
              <a:ext cx="3039" cy="2449"/>
            </a:xfrm>
            <a:prstGeom prst="roundRect">
              <a:avLst>
                <a:gd name="adj" fmla="val 16667"/>
              </a:avLst>
            </a:prstGeom>
            <a:solidFill>
              <a:srgbClr val="F4F3E0"/>
            </a:solidFill>
            <a:ln w="9525" cap="rnd" algn="ctr">
              <a:noFill/>
              <a:prstDash val="sysDot"/>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grpSp>
          <p:nvGrpSpPr>
            <p:cNvPr id="3" name="Group 6"/>
            <p:cNvGrpSpPr>
              <a:grpSpLocks/>
            </p:cNvGrpSpPr>
            <p:nvPr/>
          </p:nvGrpSpPr>
          <p:grpSpPr bwMode="auto">
            <a:xfrm>
              <a:off x="431" y="1752"/>
              <a:ext cx="771" cy="1089"/>
              <a:chOff x="521" y="1570"/>
              <a:chExt cx="771" cy="1089"/>
            </a:xfrm>
          </p:grpSpPr>
          <p:sp>
            <p:nvSpPr>
              <p:cNvPr id="359431" name="AutoShape 7"/>
              <p:cNvSpPr>
                <a:spLocks noChangeArrowheads="1"/>
              </p:cNvSpPr>
              <p:nvPr/>
            </p:nvSpPr>
            <p:spPr bwMode="auto">
              <a:xfrm>
                <a:off x="521" y="1570"/>
                <a:ext cx="771" cy="1089"/>
              </a:xfrm>
              <a:prstGeom prst="roundRect">
                <a:avLst>
                  <a:gd name="adj" fmla="val 26167"/>
                </a:avLst>
              </a:prstGeom>
              <a:solidFill>
                <a:srgbClr val="EAEAEA">
                  <a:alpha val="80000"/>
                </a:srgbClr>
              </a:solidFill>
              <a:ln w="9525">
                <a:noFill/>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84" name="Text Box 8"/>
              <p:cNvSpPr txBox="1">
                <a:spLocks noChangeArrowheads="1"/>
              </p:cNvSpPr>
              <p:nvPr/>
            </p:nvSpPr>
            <p:spPr bwMode="auto">
              <a:xfrm>
                <a:off x="703" y="2358"/>
                <a:ext cx="388" cy="207"/>
              </a:xfrm>
              <a:prstGeom prst="rect">
                <a:avLst/>
              </a:prstGeom>
              <a:noFill/>
              <a:ln w="9525">
                <a:noFill/>
                <a:miter lim="800000"/>
                <a:headEnd/>
                <a:tailEnd/>
              </a:ln>
            </p:spPr>
            <p:txBody>
              <a:bodyPr wrap="none" lIns="0" tIns="0" rIns="0" bIns="0">
                <a:spAutoFit/>
              </a:bodyPr>
              <a:lstStyle/>
              <a:p>
                <a:r>
                  <a:rPr lang="zh-CN" altLang="en-US" sz="1600">
                    <a:latin typeface="微软雅黑" pitchFamily="34" charset="-122"/>
                    <a:ea typeface="微软雅黑" pitchFamily="34" charset="-122"/>
                  </a:rPr>
                  <a:t>供应商</a:t>
                </a:r>
              </a:p>
            </p:txBody>
          </p:sp>
          <p:pic>
            <p:nvPicPr>
              <p:cNvPr id="24785" name="Picture 9" descr="Ap54307"/>
              <p:cNvPicPr>
                <a:picLocks noChangeAspect="1" noChangeArrowheads="1"/>
              </p:cNvPicPr>
              <p:nvPr/>
            </p:nvPicPr>
            <p:blipFill>
              <a:blip r:embed="rId3"/>
              <a:srcRect/>
              <a:stretch>
                <a:fillRect/>
              </a:stretch>
            </p:blipFill>
            <p:spPr bwMode="auto">
              <a:xfrm>
                <a:off x="564" y="1788"/>
                <a:ext cx="728" cy="543"/>
              </a:xfrm>
              <a:prstGeom prst="rect">
                <a:avLst/>
              </a:prstGeom>
              <a:noFill/>
              <a:ln w="9525">
                <a:noFill/>
                <a:miter lim="800000"/>
                <a:headEnd/>
                <a:tailEnd/>
              </a:ln>
            </p:spPr>
          </p:pic>
        </p:grpSp>
        <p:grpSp>
          <p:nvGrpSpPr>
            <p:cNvPr id="4" name="Group 10"/>
            <p:cNvGrpSpPr>
              <a:grpSpLocks/>
            </p:cNvGrpSpPr>
            <p:nvPr/>
          </p:nvGrpSpPr>
          <p:grpSpPr bwMode="auto">
            <a:xfrm>
              <a:off x="2812" y="2845"/>
              <a:ext cx="922" cy="297"/>
              <a:chOff x="1995" y="3223"/>
              <a:chExt cx="726" cy="202"/>
            </a:xfrm>
          </p:grpSpPr>
          <p:sp>
            <p:nvSpPr>
              <p:cNvPr id="24776" name="Freeform 11"/>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77" name="Rectangle 12"/>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78" name="Freeform 13"/>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79" name="Freeform 14"/>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80" name="Freeform 15"/>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81" name="Rectangle 16"/>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82" name="Freeform 17"/>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442" name="AutoShape 18"/>
            <p:cNvSpPr>
              <a:spLocks noChangeArrowheads="1"/>
            </p:cNvSpPr>
            <p:nvPr/>
          </p:nvSpPr>
          <p:spPr bwMode="auto">
            <a:xfrm>
              <a:off x="3084" y="2751"/>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72" name="Rectangle 19"/>
            <p:cNvSpPr>
              <a:spLocks noChangeArrowheads="1"/>
            </p:cNvSpPr>
            <p:nvPr/>
          </p:nvSpPr>
          <p:spPr bwMode="auto">
            <a:xfrm>
              <a:off x="3107" y="2795"/>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库存管理</a:t>
              </a:r>
              <a:endParaRPr kumimoji="1" lang="zh-CN" altLang="en-US" sz="1400">
                <a:solidFill>
                  <a:schemeClr val="tx2"/>
                </a:solidFill>
                <a:latin typeface="微软雅黑" pitchFamily="34" charset="-122"/>
                <a:ea typeface="微软雅黑" pitchFamily="34" charset="-122"/>
              </a:endParaRPr>
            </a:p>
          </p:txBody>
        </p:sp>
        <p:grpSp>
          <p:nvGrpSpPr>
            <p:cNvPr id="5" name="Group 20"/>
            <p:cNvGrpSpPr>
              <a:grpSpLocks/>
            </p:cNvGrpSpPr>
            <p:nvPr/>
          </p:nvGrpSpPr>
          <p:grpSpPr bwMode="auto">
            <a:xfrm rot="5400000">
              <a:off x="408" y="2228"/>
              <a:ext cx="2313" cy="363"/>
              <a:chOff x="1402" y="3294"/>
              <a:chExt cx="3678" cy="227"/>
            </a:xfrm>
          </p:grpSpPr>
          <p:sp>
            <p:nvSpPr>
              <p:cNvPr id="24769" name="Freeform 21"/>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70" name="Rectangle 22"/>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71" name="Freeform 23"/>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72" name="Freeform 24"/>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73" name="Freeform 25"/>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74" name="Rectangle 26"/>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75" name="Freeform 27"/>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4674" name="Text Box 28"/>
            <p:cNvSpPr txBox="1">
              <a:spLocks noChangeArrowheads="1"/>
            </p:cNvSpPr>
            <p:nvPr/>
          </p:nvSpPr>
          <p:spPr bwMode="auto">
            <a:xfrm>
              <a:off x="1500" y="1888"/>
              <a:ext cx="155" cy="1452"/>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原料采购</a:t>
              </a:r>
              <a:r>
                <a:rPr lang="en-US" altLang="zh-CN" sz="1600">
                  <a:latin typeface="微软雅黑" pitchFamily="34" charset="-122"/>
                  <a:ea typeface="微软雅黑" pitchFamily="34" charset="-122"/>
                </a:rPr>
                <a:t>/</a:t>
              </a:r>
              <a:r>
                <a:rPr lang="zh-CN" altLang="en-US" sz="1600">
                  <a:latin typeface="微软雅黑" pitchFamily="34" charset="-122"/>
                  <a:ea typeface="微软雅黑" pitchFamily="34" charset="-122"/>
                </a:rPr>
                <a:t>委外管理</a:t>
              </a:r>
            </a:p>
          </p:txBody>
        </p:sp>
        <p:grpSp>
          <p:nvGrpSpPr>
            <p:cNvPr id="6" name="Group 29"/>
            <p:cNvGrpSpPr>
              <a:grpSpLocks/>
            </p:cNvGrpSpPr>
            <p:nvPr/>
          </p:nvGrpSpPr>
          <p:grpSpPr bwMode="auto">
            <a:xfrm>
              <a:off x="1882" y="3407"/>
              <a:ext cx="1814" cy="295"/>
              <a:chOff x="1402" y="3294"/>
              <a:chExt cx="3678" cy="227"/>
            </a:xfrm>
          </p:grpSpPr>
          <p:sp>
            <p:nvSpPr>
              <p:cNvPr id="24762" name="Freeform 30"/>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63" name="Rectangle 31"/>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64" name="Freeform 32"/>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65" name="Freeform 33"/>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66" name="Freeform 34"/>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67" name="Rectangle 35"/>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68" name="Freeform 36"/>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7" name="Group 37"/>
            <p:cNvGrpSpPr>
              <a:grpSpLocks/>
            </p:cNvGrpSpPr>
            <p:nvPr/>
          </p:nvGrpSpPr>
          <p:grpSpPr bwMode="auto">
            <a:xfrm>
              <a:off x="2449" y="3294"/>
              <a:ext cx="862" cy="318"/>
              <a:chOff x="2449" y="3294"/>
              <a:chExt cx="862" cy="318"/>
            </a:xfrm>
          </p:grpSpPr>
          <p:sp>
            <p:nvSpPr>
              <p:cNvPr id="359462" name="AutoShape 38"/>
              <p:cNvSpPr>
                <a:spLocks noChangeArrowheads="1"/>
              </p:cNvSpPr>
              <p:nvPr/>
            </p:nvSpPr>
            <p:spPr bwMode="auto">
              <a:xfrm>
                <a:off x="2449" y="3294"/>
                <a:ext cx="862" cy="271"/>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61" name="Rectangle 39"/>
              <p:cNvSpPr>
                <a:spLocks noChangeArrowheads="1"/>
              </p:cNvSpPr>
              <p:nvPr/>
            </p:nvSpPr>
            <p:spPr bwMode="auto">
              <a:xfrm>
                <a:off x="2592" y="3350"/>
                <a:ext cx="595" cy="262"/>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sz="1700">
                    <a:solidFill>
                      <a:schemeClr val="tx2"/>
                    </a:solidFill>
                    <a:latin typeface="微软雅黑" pitchFamily="34" charset="-122"/>
                    <a:ea typeface="微软雅黑" pitchFamily="34" charset="-122"/>
                  </a:rPr>
                  <a:t>财务管理</a:t>
                </a:r>
              </a:p>
            </p:txBody>
          </p:sp>
        </p:grpSp>
        <p:grpSp>
          <p:nvGrpSpPr>
            <p:cNvPr id="8" name="Group 40"/>
            <p:cNvGrpSpPr>
              <a:grpSpLocks/>
            </p:cNvGrpSpPr>
            <p:nvPr/>
          </p:nvGrpSpPr>
          <p:grpSpPr bwMode="auto">
            <a:xfrm>
              <a:off x="1837" y="2733"/>
              <a:ext cx="922" cy="297"/>
              <a:chOff x="1995" y="3223"/>
              <a:chExt cx="726" cy="202"/>
            </a:xfrm>
          </p:grpSpPr>
          <p:sp>
            <p:nvSpPr>
              <p:cNvPr id="24753" name="Freeform 41"/>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54" name="Rectangle 42"/>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55" name="Freeform 43"/>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56" name="Freeform 44"/>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57" name="Freeform 45"/>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58" name="Rectangle 46"/>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59" name="Freeform 47"/>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472" name="AutoShape 48"/>
            <p:cNvSpPr>
              <a:spLocks noChangeArrowheads="1"/>
            </p:cNvSpPr>
            <p:nvPr/>
          </p:nvSpPr>
          <p:spPr bwMode="auto">
            <a:xfrm>
              <a:off x="2100" y="2638"/>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79" name="Rectangle 49"/>
            <p:cNvSpPr>
              <a:spLocks noChangeArrowheads="1"/>
            </p:cNvSpPr>
            <p:nvPr/>
          </p:nvSpPr>
          <p:spPr bwMode="auto">
            <a:xfrm>
              <a:off x="2132" y="2682"/>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质量监控</a:t>
              </a:r>
              <a:endParaRPr kumimoji="1" lang="zh-CN" altLang="en-US" sz="1400">
                <a:solidFill>
                  <a:schemeClr val="tx2"/>
                </a:solidFill>
                <a:latin typeface="微软雅黑" pitchFamily="34" charset="-122"/>
                <a:ea typeface="微软雅黑" pitchFamily="34" charset="-122"/>
              </a:endParaRPr>
            </a:p>
          </p:txBody>
        </p:sp>
        <p:sp>
          <p:nvSpPr>
            <p:cNvPr id="24680" name="Freeform 50"/>
            <p:cNvSpPr>
              <a:spLocks/>
            </p:cNvSpPr>
            <p:nvPr/>
          </p:nvSpPr>
          <p:spPr bwMode="auto">
            <a:xfrm rot="15433346" flipH="1">
              <a:off x="941" y="1378"/>
              <a:ext cx="214" cy="554"/>
            </a:xfrm>
            <a:custGeom>
              <a:avLst/>
              <a:gdLst>
                <a:gd name="T0" fmla="*/ 212 w 108"/>
                <a:gd name="T1" fmla="*/ 0 h 209"/>
                <a:gd name="T2" fmla="*/ 194 w 108"/>
                <a:gd name="T3" fmla="*/ 11 h 209"/>
                <a:gd name="T4" fmla="*/ 182 w 108"/>
                <a:gd name="T5" fmla="*/ 19 h 209"/>
                <a:gd name="T6" fmla="*/ 170 w 108"/>
                <a:gd name="T7" fmla="*/ 27 h 209"/>
                <a:gd name="T8" fmla="*/ 161 w 108"/>
                <a:gd name="T9" fmla="*/ 37 h 209"/>
                <a:gd name="T10" fmla="*/ 143 w 108"/>
                <a:gd name="T11" fmla="*/ 53 h 209"/>
                <a:gd name="T12" fmla="*/ 129 w 108"/>
                <a:gd name="T13" fmla="*/ 69 h 209"/>
                <a:gd name="T14" fmla="*/ 117 w 108"/>
                <a:gd name="T15" fmla="*/ 87 h 209"/>
                <a:gd name="T16" fmla="*/ 101 w 108"/>
                <a:gd name="T17" fmla="*/ 106 h 209"/>
                <a:gd name="T18" fmla="*/ 93 w 108"/>
                <a:gd name="T19" fmla="*/ 125 h 209"/>
                <a:gd name="T20" fmla="*/ 79 w 108"/>
                <a:gd name="T21" fmla="*/ 148 h 209"/>
                <a:gd name="T22" fmla="*/ 69 w 108"/>
                <a:gd name="T23" fmla="*/ 167 h 209"/>
                <a:gd name="T24" fmla="*/ 61 w 108"/>
                <a:gd name="T25" fmla="*/ 194 h 209"/>
                <a:gd name="T26" fmla="*/ 52 w 108"/>
                <a:gd name="T27" fmla="*/ 220 h 209"/>
                <a:gd name="T28" fmla="*/ 44 w 108"/>
                <a:gd name="T29" fmla="*/ 249 h 209"/>
                <a:gd name="T30" fmla="*/ 40 w 108"/>
                <a:gd name="T31" fmla="*/ 268 h 209"/>
                <a:gd name="T32" fmla="*/ 34 w 108"/>
                <a:gd name="T33" fmla="*/ 297 h 209"/>
                <a:gd name="T34" fmla="*/ 34 w 108"/>
                <a:gd name="T35" fmla="*/ 323 h 209"/>
                <a:gd name="T36" fmla="*/ 34 w 108"/>
                <a:gd name="T37" fmla="*/ 347 h 209"/>
                <a:gd name="T38" fmla="*/ 36 w 108"/>
                <a:gd name="T39" fmla="*/ 374 h 209"/>
                <a:gd name="T40" fmla="*/ 40 w 108"/>
                <a:gd name="T41" fmla="*/ 390 h 209"/>
                <a:gd name="T42" fmla="*/ 44 w 108"/>
                <a:gd name="T43" fmla="*/ 408 h 209"/>
                <a:gd name="T44" fmla="*/ 50 w 108"/>
                <a:gd name="T45" fmla="*/ 421 h 209"/>
                <a:gd name="T46" fmla="*/ 54 w 108"/>
                <a:gd name="T47" fmla="*/ 435 h 209"/>
                <a:gd name="T48" fmla="*/ 61 w 108"/>
                <a:gd name="T49" fmla="*/ 443 h 209"/>
                <a:gd name="T50" fmla="*/ 0 w 108"/>
                <a:gd name="T51" fmla="*/ 453 h 209"/>
                <a:gd name="T52" fmla="*/ 24 w 108"/>
                <a:gd name="T53" fmla="*/ 467 h 209"/>
                <a:gd name="T54" fmla="*/ 46 w 108"/>
                <a:gd name="T55" fmla="*/ 477 h 209"/>
                <a:gd name="T56" fmla="*/ 73 w 108"/>
                <a:gd name="T57" fmla="*/ 493 h 209"/>
                <a:gd name="T58" fmla="*/ 99 w 108"/>
                <a:gd name="T59" fmla="*/ 512 h 209"/>
                <a:gd name="T60" fmla="*/ 119 w 108"/>
                <a:gd name="T61" fmla="*/ 527 h 209"/>
                <a:gd name="T62" fmla="*/ 141 w 108"/>
                <a:gd name="T63" fmla="*/ 551 h 209"/>
                <a:gd name="T64" fmla="*/ 145 w 108"/>
                <a:gd name="T65" fmla="*/ 527 h 209"/>
                <a:gd name="T66" fmla="*/ 151 w 108"/>
                <a:gd name="T67" fmla="*/ 501 h 209"/>
                <a:gd name="T68" fmla="*/ 161 w 108"/>
                <a:gd name="T69" fmla="*/ 472 h 209"/>
                <a:gd name="T70" fmla="*/ 172 w 108"/>
                <a:gd name="T71" fmla="*/ 451 h 209"/>
                <a:gd name="T72" fmla="*/ 180 w 108"/>
                <a:gd name="T73" fmla="*/ 437 h 209"/>
                <a:gd name="T74" fmla="*/ 194 w 108"/>
                <a:gd name="T75" fmla="*/ 421 h 209"/>
                <a:gd name="T76" fmla="*/ 131 w 108"/>
                <a:gd name="T77" fmla="*/ 432 h 209"/>
                <a:gd name="T78" fmla="*/ 123 w 108"/>
                <a:gd name="T79" fmla="*/ 408 h 209"/>
                <a:gd name="T80" fmla="*/ 115 w 108"/>
                <a:gd name="T81" fmla="*/ 390 h 209"/>
                <a:gd name="T82" fmla="*/ 109 w 108"/>
                <a:gd name="T83" fmla="*/ 363 h 209"/>
                <a:gd name="T84" fmla="*/ 107 w 108"/>
                <a:gd name="T85" fmla="*/ 339 h 209"/>
                <a:gd name="T86" fmla="*/ 105 w 108"/>
                <a:gd name="T87" fmla="*/ 313 h 209"/>
                <a:gd name="T88" fmla="*/ 105 w 108"/>
                <a:gd name="T89" fmla="*/ 286 h 209"/>
                <a:gd name="T90" fmla="*/ 107 w 108"/>
                <a:gd name="T91" fmla="*/ 249 h 209"/>
                <a:gd name="T92" fmla="*/ 109 w 108"/>
                <a:gd name="T93" fmla="*/ 217 h 209"/>
                <a:gd name="T94" fmla="*/ 117 w 108"/>
                <a:gd name="T95" fmla="*/ 191 h 209"/>
                <a:gd name="T96" fmla="*/ 123 w 108"/>
                <a:gd name="T97" fmla="*/ 162 h 209"/>
                <a:gd name="T98" fmla="*/ 127 w 108"/>
                <a:gd name="T99" fmla="*/ 146 h 209"/>
                <a:gd name="T100" fmla="*/ 131 w 108"/>
                <a:gd name="T101" fmla="*/ 133 h 209"/>
                <a:gd name="T102" fmla="*/ 135 w 108"/>
                <a:gd name="T103" fmla="*/ 125 h 209"/>
                <a:gd name="T104" fmla="*/ 139 w 108"/>
                <a:gd name="T105" fmla="*/ 114 h 209"/>
                <a:gd name="T106" fmla="*/ 147 w 108"/>
                <a:gd name="T107" fmla="*/ 93 h 209"/>
                <a:gd name="T108" fmla="*/ 155 w 108"/>
                <a:gd name="T109" fmla="*/ 80 h 209"/>
                <a:gd name="T110" fmla="*/ 161 w 108"/>
                <a:gd name="T111" fmla="*/ 69 h 209"/>
                <a:gd name="T112" fmla="*/ 164 w 108"/>
                <a:gd name="T113" fmla="*/ 58 h 209"/>
                <a:gd name="T114" fmla="*/ 172 w 108"/>
                <a:gd name="T115" fmla="*/ 48 h 209"/>
                <a:gd name="T116" fmla="*/ 178 w 108"/>
                <a:gd name="T117" fmla="*/ 40 h 209"/>
                <a:gd name="T118" fmla="*/ 184 w 108"/>
                <a:gd name="T119" fmla="*/ 29 h 209"/>
                <a:gd name="T120" fmla="*/ 192 w 108"/>
                <a:gd name="T121" fmla="*/ 19 h 209"/>
                <a:gd name="T122" fmla="*/ 200 w 108"/>
                <a:gd name="T123" fmla="*/ 11 h 209"/>
                <a:gd name="T124" fmla="*/ 212 w 108"/>
                <a:gd name="T125" fmla="*/ 0 h 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09"/>
                <a:gd name="T191" fmla="*/ 108 w 108"/>
                <a:gd name="T192" fmla="*/ 209 h 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09">
                  <a:moveTo>
                    <a:pt x="107" y="0"/>
                  </a:moveTo>
                  <a:lnTo>
                    <a:pt x="98" y="4"/>
                  </a:lnTo>
                  <a:lnTo>
                    <a:pt x="92" y="7"/>
                  </a:lnTo>
                  <a:lnTo>
                    <a:pt x="86" y="10"/>
                  </a:lnTo>
                  <a:lnTo>
                    <a:pt x="81" y="14"/>
                  </a:lnTo>
                  <a:lnTo>
                    <a:pt x="72" y="20"/>
                  </a:lnTo>
                  <a:lnTo>
                    <a:pt x="65" y="26"/>
                  </a:lnTo>
                  <a:lnTo>
                    <a:pt x="59" y="33"/>
                  </a:lnTo>
                  <a:lnTo>
                    <a:pt x="51" y="40"/>
                  </a:lnTo>
                  <a:lnTo>
                    <a:pt x="47" y="47"/>
                  </a:lnTo>
                  <a:lnTo>
                    <a:pt x="40" y="56"/>
                  </a:lnTo>
                  <a:lnTo>
                    <a:pt x="35" y="63"/>
                  </a:lnTo>
                  <a:lnTo>
                    <a:pt x="31" y="73"/>
                  </a:lnTo>
                  <a:lnTo>
                    <a:pt x="26" y="83"/>
                  </a:lnTo>
                  <a:lnTo>
                    <a:pt x="22" y="94"/>
                  </a:lnTo>
                  <a:lnTo>
                    <a:pt x="20" y="101"/>
                  </a:lnTo>
                  <a:lnTo>
                    <a:pt x="17" y="112"/>
                  </a:lnTo>
                  <a:lnTo>
                    <a:pt x="17" y="122"/>
                  </a:lnTo>
                  <a:lnTo>
                    <a:pt x="17" y="131"/>
                  </a:lnTo>
                  <a:lnTo>
                    <a:pt x="18" y="141"/>
                  </a:lnTo>
                  <a:lnTo>
                    <a:pt x="20" y="147"/>
                  </a:lnTo>
                  <a:lnTo>
                    <a:pt x="22" y="154"/>
                  </a:lnTo>
                  <a:lnTo>
                    <a:pt x="25" y="159"/>
                  </a:lnTo>
                  <a:lnTo>
                    <a:pt x="27" y="164"/>
                  </a:lnTo>
                  <a:lnTo>
                    <a:pt x="31" y="167"/>
                  </a:lnTo>
                  <a:lnTo>
                    <a:pt x="0" y="171"/>
                  </a:lnTo>
                  <a:lnTo>
                    <a:pt x="12" y="176"/>
                  </a:lnTo>
                  <a:lnTo>
                    <a:pt x="23" y="180"/>
                  </a:lnTo>
                  <a:lnTo>
                    <a:pt x="37" y="186"/>
                  </a:lnTo>
                  <a:lnTo>
                    <a:pt x="50" y="193"/>
                  </a:lnTo>
                  <a:lnTo>
                    <a:pt x="60" y="199"/>
                  </a:lnTo>
                  <a:lnTo>
                    <a:pt x="71" y="208"/>
                  </a:lnTo>
                  <a:lnTo>
                    <a:pt x="73" y="199"/>
                  </a:lnTo>
                  <a:lnTo>
                    <a:pt x="76" y="189"/>
                  </a:lnTo>
                  <a:lnTo>
                    <a:pt x="81" y="178"/>
                  </a:lnTo>
                  <a:lnTo>
                    <a:pt x="87" y="170"/>
                  </a:lnTo>
                  <a:lnTo>
                    <a:pt x="91" y="165"/>
                  </a:lnTo>
                  <a:lnTo>
                    <a:pt x="98" y="159"/>
                  </a:lnTo>
                  <a:lnTo>
                    <a:pt x="66" y="163"/>
                  </a:lnTo>
                  <a:lnTo>
                    <a:pt x="62" y="154"/>
                  </a:lnTo>
                  <a:lnTo>
                    <a:pt x="58" y="147"/>
                  </a:lnTo>
                  <a:lnTo>
                    <a:pt x="55" y="137"/>
                  </a:lnTo>
                  <a:lnTo>
                    <a:pt x="54" y="128"/>
                  </a:lnTo>
                  <a:lnTo>
                    <a:pt x="53" y="118"/>
                  </a:lnTo>
                  <a:lnTo>
                    <a:pt x="53" y="108"/>
                  </a:lnTo>
                  <a:lnTo>
                    <a:pt x="54" y="94"/>
                  </a:lnTo>
                  <a:lnTo>
                    <a:pt x="55" y="82"/>
                  </a:lnTo>
                  <a:lnTo>
                    <a:pt x="59" y="72"/>
                  </a:lnTo>
                  <a:lnTo>
                    <a:pt x="62" y="61"/>
                  </a:lnTo>
                  <a:lnTo>
                    <a:pt x="64" y="55"/>
                  </a:lnTo>
                  <a:lnTo>
                    <a:pt x="66" y="50"/>
                  </a:lnTo>
                  <a:lnTo>
                    <a:pt x="68" y="47"/>
                  </a:lnTo>
                  <a:lnTo>
                    <a:pt x="70" y="43"/>
                  </a:lnTo>
                  <a:lnTo>
                    <a:pt x="74" y="35"/>
                  </a:lnTo>
                  <a:lnTo>
                    <a:pt x="78" y="30"/>
                  </a:lnTo>
                  <a:lnTo>
                    <a:pt x="81" y="26"/>
                  </a:lnTo>
                  <a:lnTo>
                    <a:pt x="83" y="22"/>
                  </a:lnTo>
                  <a:lnTo>
                    <a:pt x="87" y="18"/>
                  </a:lnTo>
                  <a:lnTo>
                    <a:pt x="90" y="15"/>
                  </a:lnTo>
                  <a:lnTo>
                    <a:pt x="93" y="11"/>
                  </a:lnTo>
                  <a:lnTo>
                    <a:pt x="97" y="7"/>
                  </a:lnTo>
                  <a:lnTo>
                    <a:pt x="101" y="4"/>
                  </a:lnTo>
                  <a:lnTo>
                    <a:pt x="107" y="0"/>
                  </a:lnTo>
                </a:path>
              </a:pathLst>
            </a:custGeom>
            <a:solidFill>
              <a:schemeClr val="bg2"/>
            </a:solidFill>
            <a:ln w="12700" cap="rnd">
              <a:noFill/>
              <a:round/>
              <a:headEnd/>
              <a:tailEnd/>
            </a:ln>
          </p:spPr>
          <p:txBody>
            <a:bodyPr/>
            <a:lstStyle/>
            <a:p>
              <a:endParaRPr lang="zh-CN" altLang="en-US">
                <a:latin typeface="微软雅黑" pitchFamily="34" charset="-122"/>
                <a:ea typeface="微软雅黑" pitchFamily="34" charset="-122"/>
              </a:endParaRPr>
            </a:p>
          </p:txBody>
        </p:sp>
        <p:sp>
          <p:nvSpPr>
            <p:cNvPr id="24681" name="Line 51"/>
            <p:cNvSpPr>
              <a:spLocks noChangeShapeType="1"/>
            </p:cNvSpPr>
            <p:nvPr/>
          </p:nvSpPr>
          <p:spPr bwMode="auto">
            <a:xfrm flipH="1">
              <a:off x="3628" y="1525"/>
              <a:ext cx="341" cy="0"/>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82" name="Line 52"/>
            <p:cNvSpPr>
              <a:spLocks noChangeShapeType="1"/>
            </p:cNvSpPr>
            <p:nvPr/>
          </p:nvSpPr>
          <p:spPr bwMode="auto">
            <a:xfrm flipH="1">
              <a:off x="1791" y="1525"/>
              <a:ext cx="318" cy="0"/>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83" name="Line 53"/>
            <p:cNvSpPr>
              <a:spLocks noChangeShapeType="1"/>
            </p:cNvSpPr>
            <p:nvPr/>
          </p:nvSpPr>
          <p:spPr bwMode="auto">
            <a:xfrm flipH="1">
              <a:off x="1791" y="2024"/>
              <a:ext cx="522" cy="0"/>
            </a:xfrm>
            <a:prstGeom prst="line">
              <a:avLst/>
            </a:prstGeom>
            <a:noFill/>
            <a:ln w="28575">
              <a:solidFill>
                <a:schemeClr val="tx1"/>
              </a:solidFill>
              <a:prstDash val="sysDot"/>
              <a:round/>
              <a:headEnd type="triangle" w="med" len="med"/>
              <a:tailEnd/>
            </a:ln>
          </p:spPr>
          <p:txBody>
            <a:bodyPr/>
            <a:lstStyle/>
            <a:p>
              <a:endParaRPr lang="zh-CN" altLang="en-US"/>
            </a:p>
          </p:txBody>
        </p:sp>
        <p:sp>
          <p:nvSpPr>
            <p:cNvPr id="24684" name="Line 54"/>
            <p:cNvSpPr>
              <a:spLocks noChangeShapeType="1"/>
            </p:cNvSpPr>
            <p:nvPr/>
          </p:nvSpPr>
          <p:spPr bwMode="auto">
            <a:xfrm flipH="1">
              <a:off x="3673" y="2818"/>
              <a:ext cx="273" cy="0"/>
            </a:xfrm>
            <a:prstGeom prst="line">
              <a:avLst/>
            </a:prstGeom>
            <a:noFill/>
            <a:ln w="28575">
              <a:solidFill>
                <a:schemeClr val="tx1"/>
              </a:solidFill>
              <a:prstDash val="sysDot"/>
              <a:round/>
              <a:headEnd type="triangle" w="med" len="med"/>
              <a:tailEnd/>
            </a:ln>
          </p:spPr>
          <p:txBody>
            <a:bodyPr/>
            <a:lstStyle/>
            <a:p>
              <a:endParaRPr lang="zh-CN" altLang="en-US"/>
            </a:p>
          </p:txBody>
        </p:sp>
        <p:sp>
          <p:nvSpPr>
            <p:cNvPr id="24685" name="Line 55"/>
            <p:cNvSpPr>
              <a:spLocks noChangeShapeType="1"/>
            </p:cNvSpPr>
            <p:nvPr/>
          </p:nvSpPr>
          <p:spPr bwMode="auto">
            <a:xfrm>
              <a:off x="3266" y="1207"/>
              <a:ext cx="0" cy="273"/>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86" name="Line 56"/>
            <p:cNvSpPr>
              <a:spLocks noChangeShapeType="1"/>
            </p:cNvSpPr>
            <p:nvPr/>
          </p:nvSpPr>
          <p:spPr bwMode="auto">
            <a:xfrm>
              <a:off x="2767" y="1253"/>
              <a:ext cx="0" cy="227"/>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4687" name="Line 57"/>
            <p:cNvSpPr>
              <a:spLocks noChangeShapeType="1"/>
            </p:cNvSpPr>
            <p:nvPr/>
          </p:nvSpPr>
          <p:spPr bwMode="auto">
            <a:xfrm>
              <a:off x="3107" y="1842"/>
              <a:ext cx="0" cy="183"/>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88" name="Line 58"/>
            <p:cNvSpPr>
              <a:spLocks noChangeShapeType="1"/>
            </p:cNvSpPr>
            <p:nvPr/>
          </p:nvSpPr>
          <p:spPr bwMode="auto">
            <a:xfrm>
              <a:off x="2472" y="2409"/>
              <a:ext cx="0" cy="205"/>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4689" name="Line 59"/>
            <p:cNvSpPr>
              <a:spLocks noChangeShapeType="1"/>
            </p:cNvSpPr>
            <p:nvPr/>
          </p:nvSpPr>
          <p:spPr bwMode="auto">
            <a:xfrm>
              <a:off x="3402" y="2432"/>
              <a:ext cx="0" cy="295"/>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4690" name="Line 60"/>
            <p:cNvSpPr>
              <a:spLocks noChangeShapeType="1"/>
            </p:cNvSpPr>
            <p:nvPr/>
          </p:nvSpPr>
          <p:spPr bwMode="auto">
            <a:xfrm>
              <a:off x="2517" y="2976"/>
              <a:ext cx="0" cy="295"/>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91" name="Line 61"/>
            <p:cNvSpPr>
              <a:spLocks noChangeShapeType="1"/>
            </p:cNvSpPr>
            <p:nvPr/>
          </p:nvSpPr>
          <p:spPr bwMode="auto">
            <a:xfrm>
              <a:off x="3129" y="3113"/>
              <a:ext cx="0" cy="227"/>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4692" name="AutoShape 62"/>
            <p:cNvSpPr>
              <a:spLocks noChangeArrowheads="1"/>
            </p:cNvSpPr>
            <p:nvPr/>
          </p:nvSpPr>
          <p:spPr bwMode="auto">
            <a:xfrm>
              <a:off x="3424" y="618"/>
              <a:ext cx="1769" cy="545"/>
            </a:xfrm>
            <a:prstGeom prst="roundRect">
              <a:avLst>
                <a:gd name="adj" fmla="val 16667"/>
              </a:avLst>
            </a:prstGeom>
            <a:noFill/>
            <a:ln w="9525">
              <a:solidFill>
                <a:schemeClr val="tx1"/>
              </a:solidFill>
              <a:prstDash val="sysDot"/>
              <a:round/>
              <a:headEnd/>
              <a:tailEnd/>
            </a:ln>
          </p:spPr>
          <p:txBody>
            <a:bodyPr wrap="none" anchor="ctr"/>
            <a:lstStyle/>
            <a:p>
              <a:endParaRPr lang="zh-CN" altLang="en-US">
                <a:latin typeface="微软雅黑" pitchFamily="34" charset="-122"/>
                <a:ea typeface="微软雅黑" pitchFamily="34" charset="-122"/>
              </a:endParaRPr>
            </a:p>
          </p:txBody>
        </p:sp>
        <p:sp>
          <p:nvSpPr>
            <p:cNvPr id="359487" name="AutoShape 63"/>
            <p:cNvSpPr>
              <a:spLocks noChangeArrowheads="1"/>
            </p:cNvSpPr>
            <p:nvPr/>
          </p:nvSpPr>
          <p:spPr bwMode="auto">
            <a:xfrm>
              <a:off x="4376" y="781"/>
              <a:ext cx="680"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94" name="Rectangle 64"/>
            <p:cNvSpPr>
              <a:spLocks noChangeArrowheads="1"/>
            </p:cNvSpPr>
            <p:nvPr/>
          </p:nvSpPr>
          <p:spPr bwMode="auto">
            <a:xfrm>
              <a:off x="4445" y="836"/>
              <a:ext cx="601"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en-GB" altLang="zh-CN" sz="1400">
                  <a:solidFill>
                    <a:schemeClr val="tx2"/>
                  </a:solidFill>
                  <a:latin typeface="微软雅黑" pitchFamily="34" charset="-122"/>
                  <a:ea typeface="微软雅黑" pitchFamily="34" charset="-122"/>
                </a:rPr>
                <a:t>PDM/CAD</a:t>
              </a:r>
              <a:endParaRPr kumimoji="1" lang="en-US" altLang="zh-CN" sz="1400">
                <a:solidFill>
                  <a:schemeClr val="tx2"/>
                </a:solidFill>
                <a:latin typeface="微软雅黑" pitchFamily="34" charset="-122"/>
                <a:ea typeface="微软雅黑" pitchFamily="34" charset="-122"/>
              </a:endParaRPr>
            </a:p>
          </p:txBody>
        </p:sp>
        <p:grpSp>
          <p:nvGrpSpPr>
            <p:cNvPr id="9" name="Group 65"/>
            <p:cNvGrpSpPr>
              <a:grpSpLocks/>
            </p:cNvGrpSpPr>
            <p:nvPr/>
          </p:nvGrpSpPr>
          <p:grpSpPr bwMode="auto">
            <a:xfrm>
              <a:off x="3514" y="769"/>
              <a:ext cx="545" cy="258"/>
              <a:chOff x="3334" y="641"/>
              <a:chExt cx="545" cy="258"/>
            </a:xfrm>
          </p:grpSpPr>
          <p:sp>
            <p:nvSpPr>
              <p:cNvPr id="359490" name="AutoShape 66"/>
              <p:cNvSpPr>
                <a:spLocks noChangeArrowheads="1"/>
              </p:cNvSpPr>
              <p:nvPr/>
            </p:nvSpPr>
            <p:spPr bwMode="auto">
              <a:xfrm>
                <a:off x="3334" y="641"/>
                <a:ext cx="545" cy="258"/>
              </a:xfrm>
              <a:prstGeom prst="roundRect">
                <a:avLst>
                  <a:gd name="adj" fmla="val 16667"/>
                </a:avLst>
              </a:prstGeom>
              <a:solidFill>
                <a:srgbClr val="B2B2B2"/>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52" name="Rectangle 67"/>
              <p:cNvSpPr>
                <a:spLocks noChangeArrowheads="1"/>
              </p:cNvSpPr>
              <p:nvPr/>
            </p:nvSpPr>
            <p:spPr bwMode="auto">
              <a:xfrm>
                <a:off x="3379" y="655"/>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数据接口</a:t>
                </a:r>
                <a:endParaRPr kumimoji="1" lang="zh-CN" altLang="en-US" sz="1400">
                  <a:solidFill>
                    <a:schemeClr val="tx2"/>
                  </a:solidFill>
                  <a:latin typeface="微软雅黑" pitchFamily="34" charset="-122"/>
                  <a:ea typeface="微软雅黑" pitchFamily="34" charset="-122"/>
                </a:endParaRPr>
              </a:p>
            </p:txBody>
          </p:sp>
        </p:grpSp>
        <p:sp>
          <p:nvSpPr>
            <p:cNvPr id="24696" name="Line 68"/>
            <p:cNvSpPr>
              <a:spLocks noChangeShapeType="1"/>
            </p:cNvSpPr>
            <p:nvPr/>
          </p:nvSpPr>
          <p:spPr bwMode="auto">
            <a:xfrm flipH="1">
              <a:off x="4105" y="913"/>
              <a:ext cx="227" cy="0"/>
            </a:xfrm>
            <a:prstGeom prst="line">
              <a:avLst/>
            </a:prstGeom>
            <a:noFill/>
            <a:ln w="28575">
              <a:solidFill>
                <a:schemeClr val="tx1"/>
              </a:solidFill>
              <a:prstDash val="sysDot"/>
              <a:round/>
              <a:headEnd/>
              <a:tailEnd type="triangle" w="med" len="med"/>
            </a:ln>
          </p:spPr>
          <p:txBody>
            <a:bodyPr/>
            <a:lstStyle/>
            <a:p>
              <a:endParaRPr lang="zh-CN" altLang="en-US"/>
            </a:p>
          </p:txBody>
        </p:sp>
        <p:grpSp>
          <p:nvGrpSpPr>
            <p:cNvPr id="10" name="Group 69"/>
            <p:cNvGrpSpPr>
              <a:grpSpLocks/>
            </p:cNvGrpSpPr>
            <p:nvPr/>
          </p:nvGrpSpPr>
          <p:grpSpPr bwMode="auto">
            <a:xfrm>
              <a:off x="4490" y="1842"/>
              <a:ext cx="771" cy="1089"/>
              <a:chOff x="4513" y="1661"/>
              <a:chExt cx="771" cy="1089"/>
            </a:xfrm>
          </p:grpSpPr>
          <p:sp>
            <p:nvSpPr>
              <p:cNvPr id="359494" name="AutoShape 70"/>
              <p:cNvSpPr>
                <a:spLocks noChangeArrowheads="1"/>
              </p:cNvSpPr>
              <p:nvPr/>
            </p:nvSpPr>
            <p:spPr bwMode="auto">
              <a:xfrm>
                <a:off x="4513" y="1661"/>
                <a:ext cx="771" cy="1089"/>
              </a:xfrm>
              <a:prstGeom prst="roundRect">
                <a:avLst>
                  <a:gd name="adj" fmla="val 26167"/>
                </a:avLst>
              </a:prstGeom>
              <a:solidFill>
                <a:srgbClr val="EAEAEA">
                  <a:alpha val="80000"/>
                </a:srgbClr>
              </a:solidFill>
              <a:ln w="9525">
                <a:noFill/>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49" name="Text Box 71"/>
              <p:cNvSpPr txBox="1">
                <a:spLocks noChangeArrowheads="1"/>
              </p:cNvSpPr>
              <p:nvPr/>
            </p:nvSpPr>
            <p:spPr bwMode="auto">
              <a:xfrm>
                <a:off x="4785" y="2413"/>
                <a:ext cx="259" cy="207"/>
              </a:xfrm>
              <a:prstGeom prst="rect">
                <a:avLst/>
              </a:prstGeom>
              <a:noFill/>
              <a:ln w="9525">
                <a:noFill/>
                <a:miter lim="800000"/>
                <a:headEnd/>
                <a:tailEnd/>
              </a:ln>
            </p:spPr>
            <p:txBody>
              <a:bodyPr wrap="none" lIns="0" tIns="0" rIns="0" bIns="0">
                <a:spAutoFit/>
              </a:bodyPr>
              <a:lstStyle/>
              <a:p>
                <a:r>
                  <a:rPr lang="zh-CN" altLang="en-US" sz="1600">
                    <a:latin typeface="微软雅黑" pitchFamily="34" charset="-122"/>
                    <a:ea typeface="微软雅黑" pitchFamily="34" charset="-122"/>
                  </a:rPr>
                  <a:t>客户</a:t>
                </a:r>
              </a:p>
            </p:txBody>
          </p:sp>
          <p:pic>
            <p:nvPicPr>
              <p:cNvPr id="24750" name="Picture 72" descr="PK58084"/>
              <p:cNvPicPr>
                <a:picLocks noChangeArrowheads="1"/>
              </p:cNvPicPr>
              <p:nvPr/>
            </p:nvPicPr>
            <p:blipFill>
              <a:blip r:embed="rId4"/>
              <a:srcRect r="7768"/>
              <a:stretch>
                <a:fillRect/>
              </a:stretch>
            </p:blipFill>
            <p:spPr bwMode="auto">
              <a:xfrm>
                <a:off x="4538" y="1879"/>
                <a:ext cx="746" cy="498"/>
              </a:xfrm>
              <a:prstGeom prst="rect">
                <a:avLst/>
              </a:prstGeom>
              <a:noFill/>
              <a:ln w="9525">
                <a:noFill/>
                <a:miter lim="800000"/>
                <a:headEnd/>
                <a:tailEnd/>
              </a:ln>
            </p:spPr>
          </p:pic>
        </p:grpSp>
        <p:grpSp>
          <p:nvGrpSpPr>
            <p:cNvPr id="11" name="Group 73"/>
            <p:cNvGrpSpPr>
              <a:grpSpLocks/>
            </p:cNvGrpSpPr>
            <p:nvPr/>
          </p:nvGrpSpPr>
          <p:grpSpPr bwMode="auto">
            <a:xfrm rot="16200000" flipH="1">
              <a:off x="2994" y="2228"/>
              <a:ext cx="2313" cy="363"/>
              <a:chOff x="1402" y="3294"/>
              <a:chExt cx="3678" cy="227"/>
            </a:xfrm>
          </p:grpSpPr>
          <p:sp>
            <p:nvSpPr>
              <p:cNvPr id="24741" name="Freeform 74"/>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42" name="Rectangle 75"/>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43" name="Freeform 76"/>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44" name="Freeform 77"/>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45" name="Freeform 78"/>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46" name="Rectangle 79"/>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47" name="Freeform 80"/>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4699" name="Text Box 81"/>
            <p:cNvSpPr txBox="1">
              <a:spLocks noChangeArrowheads="1"/>
            </p:cNvSpPr>
            <p:nvPr/>
          </p:nvSpPr>
          <p:spPr bwMode="auto">
            <a:xfrm>
              <a:off x="4058" y="1842"/>
              <a:ext cx="155" cy="995"/>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营  销  管  理</a:t>
              </a:r>
            </a:p>
          </p:txBody>
        </p:sp>
        <p:grpSp>
          <p:nvGrpSpPr>
            <p:cNvPr id="12" name="Group 82"/>
            <p:cNvGrpSpPr>
              <a:grpSpLocks/>
            </p:cNvGrpSpPr>
            <p:nvPr/>
          </p:nvGrpSpPr>
          <p:grpSpPr bwMode="auto">
            <a:xfrm>
              <a:off x="1950" y="2118"/>
              <a:ext cx="1814" cy="294"/>
              <a:chOff x="1402" y="3294"/>
              <a:chExt cx="3678" cy="227"/>
            </a:xfrm>
          </p:grpSpPr>
          <p:sp>
            <p:nvSpPr>
              <p:cNvPr id="24734" name="Freeform 83"/>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35" name="Rectangle 84"/>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36" name="Freeform 85"/>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37" name="Freeform 86"/>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38" name="Freeform 87"/>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39" name="Rectangle 88"/>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40" name="Freeform 89"/>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514" name="AutoShape 90"/>
            <p:cNvSpPr>
              <a:spLocks noChangeArrowheads="1"/>
            </p:cNvSpPr>
            <p:nvPr/>
          </p:nvSpPr>
          <p:spPr bwMode="auto">
            <a:xfrm>
              <a:off x="2444" y="2033"/>
              <a:ext cx="1094" cy="254"/>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02" name="Rectangle 91"/>
            <p:cNvSpPr>
              <a:spLocks noChangeArrowheads="1"/>
            </p:cNvSpPr>
            <p:nvPr/>
          </p:nvSpPr>
          <p:spPr bwMode="auto">
            <a:xfrm>
              <a:off x="2631" y="2078"/>
              <a:ext cx="595" cy="262"/>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700">
                  <a:solidFill>
                    <a:schemeClr val="tx2"/>
                  </a:solidFill>
                  <a:latin typeface="微软雅黑" pitchFamily="34" charset="-122"/>
                  <a:ea typeface="微软雅黑" pitchFamily="34" charset="-122"/>
                </a:rPr>
                <a:t>生产控制</a:t>
              </a:r>
              <a:endParaRPr kumimoji="1" lang="zh-CN" altLang="en-US" sz="1700">
                <a:solidFill>
                  <a:schemeClr val="tx2"/>
                </a:solidFill>
                <a:latin typeface="微软雅黑" pitchFamily="34" charset="-122"/>
                <a:ea typeface="微软雅黑" pitchFamily="34" charset="-122"/>
              </a:endParaRPr>
            </a:p>
          </p:txBody>
        </p:sp>
        <p:grpSp>
          <p:nvGrpSpPr>
            <p:cNvPr id="13" name="Group 92"/>
            <p:cNvGrpSpPr>
              <a:grpSpLocks/>
            </p:cNvGrpSpPr>
            <p:nvPr/>
          </p:nvGrpSpPr>
          <p:grpSpPr bwMode="auto">
            <a:xfrm>
              <a:off x="1973" y="1581"/>
              <a:ext cx="1882" cy="305"/>
              <a:chOff x="1402" y="3294"/>
              <a:chExt cx="3678" cy="227"/>
            </a:xfrm>
          </p:grpSpPr>
          <p:sp>
            <p:nvSpPr>
              <p:cNvPr id="24727" name="Freeform 93"/>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28" name="Rectangle 94"/>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29" name="Freeform 95"/>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30" name="Freeform 96"/>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31" name="Freeform 97"/>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32" name="Rectangle 98"/>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33" name="Freeform 99"/>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524" name="AutoShape 100"/>
            <p:cNvSpPr>
              <a:spLocks noChangeArrowheads="1"/>
            </p:cNvSpPr>
            <p:nvPr/>
          </p:nvSpPr>
          <p:spPr bwMode="auto">
            <a:xfrm>
              <a:off x="2290" y="1487"/>
              <a:ext cx="1316" cy="227"/>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05" name="Rectangle 101"/>
            <p:cNvSpPr>
              <a:spLocks noChangeArrowheads="1"/>
            </p:cNvSpPr>
            <p:nvPr/>
          </p:nvSpPr>
          <p:spPr bwMode="auto">
            <a:xfrm>
              <a:off x="2653" y="1525"/>
              <a:ext cx="627" cy="274"/>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a:solidFill>
                    <a:srgbClr val="666699"/>
                  </a:solidFill>
                  <a:latin typeface="微软雅黑" pitchFamily="34" charset="-122"/>
                  <a:ea typeface="微软雅黑" pitchFamily="34" charset="-122"/>
                </a:rPr>
                <a:t>需求规划</a:t>
              </a:r>
            </a:p>
          </p:txBody>
        </p:sp>
        <p:grpSp>
          <p:nvGrpSpPr>
            <p:cNvPr id="14" name="Group 102"/>
            <p:cNvGrpSpPr>
              <a:grpSpLocks/>
            </p:cNvGrpSpPr>
            <p:nvPr/>
          </p:nvGrpSpPr>
          <p:grpSpPr bwMode="auto">
            <a:xfrm>
              <a:off x="2071" y="963"/>
              <a:ext cx="922" cy="297"/>
              <a:chOff x="1995" y="3223"/>
              <a:chExt cx="726" cy="202"/>
            </a:xfrm>
          </p:grpSpPr>
          <p:sp>
            <p:nvSpPr>
              <p:cNvPr id="24720" name="Freeform 103"/>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21" name="Rectangle 104"/>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22" name="Freeform 105"/>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23" name="Freeform 106"/>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24" name="Freeform 107"/>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25" name="Rectangle 108"/>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26" name="Freeform 109"/>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534" name="AutoShape 110"/>
            <p:cNvSpPr>
              <a:spLocks noChangeArrowheads="1"/>
            </p:cNvSpPr>
            <p:nvPr/>
          </p:nvSpPr>
          <p:spPr bwMode="auto">
            <a:xfrm>
              <a:off x="2311" y="845"/>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08" name="Rectangle 111"/>
            <p:cNvSpPr>
              <a:spLocks noChangeArrowheads="1"/>
            </p:cNvSpPr>
            <p:nvPr/>
          </p:nvSpPr>
          <p:spPr bwMode="auto">
            <a:xfrm>
              <a:off x="2336" y="897"/>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产能管理</a:t>
              </a:r>
              <a:endParaRPr kumimoji="1" lang="zh-CN" altLang="en-US" sz="1400">
                <a:solidFill>
                  <a:schemeClr val="tx2"/>
                </a:solidFill>
                <a:latin typeface="微软雅黑" pitchFamily="34" charset="-122"/>
                <a:ea typeface="微软雅黑" pitchFamily="34" charset="-122"/>
              </a:endParaRPr>
            </a:p>
          </p:txBody>
        </p:sp>
        <p:grpSp>
          <p:nvGrpSpPr>
            <p:cNvPr id="15" name="Group 112"/>
            <p:cNvGrpSpPr>
              <a:grpSpLocks/>
            </p:cNvGrpSpPr>
            <p:nvPr/>
          </p:nvGrpSpPr>
          <p:grpSpPr bwMode="auto">
            <a:xfrm>
              <a:off x="3105" y="1047"/>
              <a:ext cx="922" cy="297"/>
              <a:chOff x="1995" y="3223"/>
              <a:chExt cx="726" cy="202"/>
            </a:xfrm>
          </p:grpSpPr>
          <p:sp>
            <p:nvSpPr>
              <p:cNvPr id="24713" name="Freeform 113"/>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14" name="Rectangle 114"/>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15" name="Freeform 115"/>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716" name="Freeform 116"/>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17" name="Freeform 117"/>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718" name="Rectangle 118"/>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719" name="Freeform 119"/>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9544" name="AutoShape 120"/>
            <p:cNvSpPr>
              <a:spLocks noChangeArrowheads="1"/>
            </p:cNvSpPr>
            <p:nvPr/>
          </p:nvSpPr>
          <p:spPr bwMode="auto">
            <a:xfrm>
              <a:off x="3354" y="929"/>
              <a:ext cx="545" cy="258"/>
            </a:xfrm>
            <a:prstGeom prst="roundRect">
              <a:avLst>
                <a:gd name="adj" fmla="val 16667"/>
              </a:avLst>
            </a:prstGeom>
            <a:solidFill>
              <a:srgbClr val="D7D7CD"/>
            </a:solidFill>
            <a:ln w="9525" cap="rnd" algn="ctr">
              <a:solidFill>
                <a:schemeClr val="bg1"/>
              </a:solid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711" name="Rectangle 121"/>
            <p:cNvSpPr>
              <a:spLocks noChangeArrowheads="1"/>
            </p:cNvSpPr>
            <p:nvPr/>
          </p:nvSpPr>
          <p:spPr bwMode="auto">
            <a:xfrm>
              <a:off x="3379" y="981"/>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产品管理</a:t>
              </a:r>
              <a:endParaRPr kumimoji="1" lang="zh-CN" altLang="en-US" sz="1400">
                <a:solidFill>
                  <a:schemeClr val="tx2"/>
                </a:solidFill>
                <a:latin typeface="微软雅黑" pitchFamily="34" charset="-122"/>
                <a:ea typeface="微软雅黑" pitchFamily="34" charset="-122"/>
              </a:endParaRPr>
            </a:p>
          </p:txBody>
        </p:sp>
        <p:sp>
          <p:nvSpPr>
            <p:cNvPr id="24712" name="Freeform 122"/>
            <p:cNvSpPr>
              <a:spLocks/>
            </p:cNvSpPr>
            <p:nvPr/>
          </p:nvSpPr>
          <p:spPr bwMode="auto">
            <a:xfrm rot="3565486">
              <a:off x="4604" y="2818"/>
              <a:ext cx="204" cy="658"/>
            </a:xfrm>
            <a:custGeom>
              <a:avLst/>
              <a:gdLst>
                <a:gd name="T0" fmla="*/ 0 w 109"/>
                <a:gd name="T1" fmla="*/ 655 h 210"/>
                <a:gd name="T2" fmla="*/ 17 w 109"/>
                <a:gd name="T3" fmla="*/ 642 h 210"/>
                <a:gd name="T4" fmla="*/ 28 w 109"/>
                <a:gd name="T5" fmla="*/ 633 h 210"/>
                <a:gd name="T6" fmla="*/ 39 w 109"/>
                <a:gd name="T7" fmla="*/ 624 h 210"/>
                <a:gd name="T8" fmla="*/ 51 w 109"/>
                <a:gd name="T9" fmla="*/ 611 h 210"/>
                <a:gd name="T10" fmla="*/ 66 w 109"/>
                <a:gd name="T11" fmla="*/ 592 h 210"/>
                <a:gd name="T12" fmla="*/ 80 w 109"/>
                <a:gd name="T13" fmla="*/ 573 h 210"/>
                <a:gd name="T14" fmla="*/ 92 w 109"/>
                <a:gd name="T15" fmla="*/ 551 h 210"/>
                <a:gd name="T16" fmla="*/ 105 w 109"/>
                <a:gd name="T17" fmla="*/ 530 h 210"/>
                <a:gd name="T18" fmla="*/ 112 w 109"/>
                <a:gd name="T19" fmla="*/ 508 h 210"/>
                <a:gd name="T20" fmla="*/ 127 w 109"/>
                <a:gd name="T21" fmla="*/ 479 h 210"/>
                <a:gd name="T22" fmla="*/ 135 w 109"/>
                <a:gd name="T23" fmla="*/ 454 h 210"/>
                <a:gd name="T24" fmla="*/ 144 w 109"/>
                <a:gd name="T25" fmla="*/ 426 h 210"/>
                <a:gd name="T26" fmla="*/ 152 w 109"/>
                <a:gd name="T27" fmla="*/ 395 h 210"/>
                <a:gd name="T28" fmla="*/ 161 w 109"/>
                <a:gd name="T29" fmla="*/ 360 h 210"/>
                <a:gd name="T30" fmla="*/ 165 w 109"/>
                <a:gd name="T31" fmla="*/ 335 h 210"/>
                <a:gd name="T32" fmla="*/ 170 w 109"/>
                <a:gd name="T33" fmla="*/ 301 h 210"/>
                <a:gd name="T34" fmla="*/ 170 w 109"/>
                <a:gd name="T35" fmla="*/ 269 h 210"/>
                <a:gd name="T36" fmla="*/ 170 w 109"/>
                <a:gd name="T37" fmla="*/ 241 h 210"/>
                <a:gd name="T38" fmla="*/ 168 w 109"/>
                <a:gd name="T39" fmla="*/ 210 h 210"/>
                <a:gd name="T40" fmla="*/ 165 w 109"/>
                <a:gd name="T41" fmla="*/ 191 h 210"/>
                <a:gd name="T42" fmla="*/ 161 w 109"/>
                <a:gd name="T43" fmla="*/ 169 h 210"/>
                <a:gd name="T44" fmla="*/ 155 w 109"/>
                <a:gd name="T45" fmla="*/ 157 h 210"/>
                <a:gd name="T46" fmla="*/ 152 w 109"/>
                <a:gd name="T47" fmla="*/ 138 h 210"/>
                <a:gd name="T48" fmla="*/ 144 w 109"/>
                <a:gd name="T49" fmla="*/ 128 h 210"/>
                <a:gd name="T50" fmla="*/ 202 w 109"/>
                <a:gd name="T51" fmla="*/ 116 h 210"/>
                <a:gd name="T52" fmla="*/ 180 w 109"/>
                <a:gd name="T53" fmla="*/ 100 h 210"/>
                <a:gd name="T54" fmla="*/ 159 w 109"/>
                <a:gd name="T55" fmla="*/ 88 h 210"/>
                <a:gd name="T56" fmla="*/ 133 w 109"/>
                <a:gd name="T57" fmla="*/ 69 h 210"/>
                <a:gd name="T58" fmla="*/ 107 w 109"/>
                <a:gd name="T59" fmla="*/ 47 h 210"/>
                <a:gd name="T60" fmla="*/ 88 w 109"/>
                <a:gd name="T61" fmla="*/ 28 h 210"/>
                <a:gd name="T62" fmla="*/ 69 w 109"/>
                <a:gd name="T63" fmla="*/ 0 h 210"/>
                <a:gd name="T64" fmla="*/ 64 w 109"/>
                <a:gd name="T65" fmla="*/ 28 h 210"/>
                <a:gd name="T66" fmla="*/ 58 w 109"/>
                <a:gd name="T67" fmla="*/ 60 h 210"/>
                <a:gd name="T68" fmla="*/ 49 w 109"/>
                <a:gd name="T69" fmla="*/ 94 h 210"/>
                <a:gd name="T70" fmla="*/ 39 w 109"/>
                <a:gd name="T71" fmla="*/ 119 h 210"/>
                <a:gd name="T72" fmla="*/ 30 w 109"/>
                <a:gd name="T73" fmla="*/ 135 h 210"/>
                <a:gd name="T74" fmla="*/ 17 w 109"/>
                <a:gd name="T75" fmla="*/ 154 h 210"/>
                <a:gd name="T76" fmla="*/ 77 w 109"/>
                <a:gd name="T77" fmla="*/ 144 h 210"/>
                <a:gd name="T78" fmla="*/ 86 w 109"/>
                <a:gd name="T79" fmla="*/ 169 h 210"/>
                <a:gd name="T80" fmla="*/ 92 w 109"/>
                <a:gd name="T81" fmla="*/ 191 h 210"/>
                <a:gd name="T82" fmla="*/ 97 w 109"/>
                <a:gd name="T83" fmla="*/ 222 h 210"/>
                <a:gd name="T84" fmla="*/ 101 w 109"/>
                <a:gd name="T85" fmla="*/ 251 h 210"/>
                <a:gd name="T86" fmla="*/ 103 w 109"/>
                <a:gd name="T87" fmla="*/ 285 h 210"/>
                <a:gd name="T88" fmla="*/ 103 w 109"/>
                <a:gd name="T89" fmla="*/ 316 h 210"/>
                <a:gd name="T90" fmla="*/ 101 w 109"/>
                <a:gd name="T91" fmla="*/ 360 h 210"/>
                <a:gd name="T92" fmla="*/ 97 w 109"/>
                <a:gd name="T93" fmla="*/ 395 h 210"/>
                <a:gd name="T94" fmla="*/ 92 w 109"/>
                <a:gd name="T95" fmla="*/ 429 h 210"/>
                <a:gd name="T96" fmla="*/ 86 w 109"/>
                <a:gd name="T97" fmla="*/ 464 h 210"/>
                <a:gd name="T98" fmla="*/ 80 w 109"/>
                <a:gd name="T99" fmla="*/ 479 h 210"/>
                <a:gd name="T100" fmla="*/ 77 w 109"/>
                <a:gd name="T101" fmla="*/ 498 h 210"/>
                <a:gd name="T102" fmla="*/ 75 w 109"/>
                <a:gd name="T103" fmla="*/ 508 h 210"/>
                <a:gd name="T104" fmla="*/ 69 w 109"/>
                <a:gd name="T105" fmla="*/ 520 h 210"/>
                <a:gd name="T106" fmla="*/ 62 w 109"/>
                <a:gd name="T107" fmla="*/ 542 h 210"/>
                <a:gd name="T108" fmla="*/ 56 w 109"/>
                <a:gd name="T109" fmla="*/ 561 h 210"/>
                <a:gd name="T110" fmla="*/ 49 w 109"/>
                <a:gd name="T111" fmla="*/ 573 h 210"/>
                <a:gd name="T112" fmla="*/ 45 w 109"/>
                <a:gd name="T113" fmla="*/ 586 h 210"/>
                <a:gd name="T114" fmla="*/ 39 w 109"/>
                <a:gd name="T115" fmla="*/ 598 h 210"/>
                <a:gd name="T116" fmla="*/ 32 w 109"/>
                <a:gd name="T117" fmla="*/ 608 h 210"/>
                <a:gd name="T118" fmla="*/ 26 w 109"/>
                <a:gd name="T119" fmla="*/ 620 h 210"/>
                <a:gd name="T120" fmla="*/ 19 w 109"/>
                <a:gd name="T121" fmla="*/ 633 h 210"/>
                <a:gd name="T122" fmla="*/ 11 w 109"/>
                <a:gd name="T123" fmla="*/ 642 h 210"/>
                <a:gd name="T124" fmla="*/ 0 w 109"/>
                <a:gd name="T125" fmla="*/ 655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210"/>
                <a:gd name="T191" fmla="*/ 109 w 109"/>
                <a:gd name="T192" fmla="*/ 210 h 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210">
                  <a:moveTo>
                    <a:pt x="0" y="209"/>
                  </a:moveTo>
                  <a:lnTo>
                    <a:pt x="9" y="205"/>
                  </a:lnTo>
                  <a:lnTo>
                    <a:pt x="15" y="202"/>
                  </a:lnTo>
                  <a:lnTo>
                    <a:pt x="21" y="199"/>
                  </a:lnTo>
                  <a:lnTo>
                    <a:pt x="27" y="195"/>
                  </a:lnTo>
                  <a:lnTo>
                    <a:pt x="35" y="189"/>
                  </a:lnTo>
                  <a:lnTo>
                    <a:pt x="43" y="183"/>
                  </a:lnTo>
                  <a:lnTo>
                    <a:pt x="49" y="176"/>
                  </a:lnTo>
                  <a:lnTo>
                    <a:pt x="56" y="169"/>
                  </a:lnTo>
                  <a:lnTo>
                    <a:pt x="60" y="162"/>
                  </a:lnTo>
                  <a:lnTo>
                    <a:pt x="68" y="153"/>
                  </a:lnTo>
                  <a:lnTo>
                    <a:pt x="72" y="145"/>
                  </a:lnTo>
                  <a:lnTo>
                    <a:pt x="77" y="136"/>
                  </a:lnTo>
                  <a:lnTo>
                    <a:pt x="81" y="126"/>
                  </a:lnTo>
                  <a:lnTo>
                    <a:pt x="86" y="115"/>
                  </a:lnTo>
                  <a:lnTo>
                    <a:pt x="88" y="107"/>
                  </a:lnTo>
                  <a:lnTo>
                    <a:pt x="91" y="96"/>
                  </a:lnTo>
                  <a:lnTo>
                    <a:pt x="91" y="86"/>
                  </a:lnTo>
                  <a:lnTo>
                    <a:pt x="91" y="77"/>
                  </a:lnTo>
                  <a:lnTo>
                    <a:pt x="90" y="67"/>
                  </a:lnTo>
                  <a:lnTo>
                    <a:pt x="88" y="61"/>
                  </a:lnTo>
                  <a:lnTo>
                    <a:pt x="86" y="54"/>
                  </a:lnTo>
                  <a:lnTo>
                    <a:pt x="83" y="50"/>
                  </a:lnTo>
                  <a:lnTo>
                    <a:pt x="81" y="44"/>
                  </a:lnTo>
                  <a:lnTo>
                    <a:pt x="77" y="41"/>
                  </a:lnTo>
                  <a:lnTo>
                    <a:pt x="108" y="37"/>
                  </a:lnTo>
                  <a:lnTo>
                    <a:pt x="96" y="32"/>
                  </a:lnTo>
                  <a:lnTo>
                    <a:pt x="85" y="28"/>
                  </a:lnTo>
                  <a:lnTo>
                    <a:pt x="71" y="22"/>
                  </a:lnTo>
                  <a:lnTo>
                    <a:pt x="57" y="15"/>
                  </a:lnTo>
                  <a:lnTo>
                    <a:pt x="47" y="9"/>
                  </a:lnTo>
                  <a:lnTo>
                    <a:pt x="37" y="0"/>
                  </a:lnTo>
                  <a:lnTo>
                    <a:pt x="34" y="9"/>
                  </a:lnTo>
                  <a:lnTo>
                    <a:pt x="31" y="19"/>
                  </a:lnTo>
                  <a:lnTo>
                    <a:pt x="26" y="30"/>
                  </a:lnTo>
                  <a:lnTo>
                    <a:pt x="21" y="38"/>
                  </a:lnTo>
                  <a:lnTo>
                    <a:pt x="16" y="43"/>
                  </a:lnTo>
                  <a:lnTo>
                    <a:pt x="9" y="49"/>
                  </a:lnTo>
                  <a:lnTo>
                    <a:pt x="41" y="46"/>
                  </a:lnTo>
                  <a:lnTo>
                    <a:pt x="46" y="54"/>
                  </a:lnTo>
                  <a:lnTo>
                    <a:pt x="49" y="61"/>
                  </a:lnTo>
                  <a:lnTo>
                    <a:pt x="52" y="71"/>
                  </a:lnTo>
                  <a:lnTo>
                    <a:pt x="54" y="80"/>
                  </a:lnTo>
                  <a:lnTo>
                    <a:pt x="55" y="91"/>
                  </a:lnTo>
                  <a:lnTo>
                    <a:pt x="55" y="101"/>
                  </a:lnTo>
                  <a:lnTo>
                    <a:pt x="54" y="115"/>
                  </a:lnTo>
                  <a:lnTo>
                    <a:pt x="52" y="126"/>
                  </a:lnTo>
                  <a:lnTo>
                    <a:pt x="49" y="137"/>
                  </a:lnTo>
                  <a:lnTo>
                    <a:pt x="46" y="148"/>
                  </a:lnTo>
                  <a:lnTo>
                    <a:pt x="43" y="153"/>
                  </a:lnTo>
                  <a:lnTo>
                    <a:pt x="41" y="159"/>
                  </a:lnTo>
                  <a:lnTo>
                    <a:pt x="40" y="162"/>
                  </a:lnTo>
                  <a:lnTo>
                    <a:pt x="37" y="166"/>
                  </a:lnTo>
                  <a:lnTo>
                    <a:pt x="33" y="173"/>
                  </a:lnTo>
                  <a:lnTo>
                    <a:pt x="30" y="179"/>
                  </a:lnTo>
                  <a:lnTo>
                    <a:pt x="26" y="183"/>
                  </a:lnTo>
                  <a:lnTo>
                    <a:pt x="24" y="187"/>
                  </a:lnTo>
                  <a:lnTo>
                    <a:pt x="21" y="191"/>
                  </a:lnTo>
                  <a:lnTo>
                    <a:pt x="17" y="194"/>
                  </a:lnTo>
                  <a:lnTo>
                    <a:pt x="14" y="198"/>
                  </a:lnTo>
                  <a:lnTo>
                    <a:pt x="10" y="202"/>
                  </a:lnTo>
                  <a:lnTo>
                    <a:pt x="6" y="205"/>
                  </a:lnTo>
                  <a:lnTo>
                    <a:pt x="0" y="209"/>
                  </a:lnTo>
                </a:path>
              </a:pathLst>
            </a:custGeom>
            <a:solidFill>
              <a:schemeClr val="bg2"/>
            </a:solidFill>
            <a:ln w="12700" cap="rnd">
              <a:noFill/>
              <a:round/>
              <a:headEnd/>
              <a:tailEnd/>
            </a:ln>
          </p:spPr>
          <p:txBody>
            <a:bodyPr/>
            <a:lstStyle/>
            <a:p>
              <a:endParaRPr lang="zh-CN" altLang="en-US">
                <a:latin typeface="微软雅黑" pitchFamily="34" charset="-122"/>
                <a:ea typeface="微软雅黑" pitchFamily="34" charset="-122"/>
              </a:endParaRPr>
            </a:p>
          </p:txBody>
        </p:sp>
      </p:grpSp>
      <p:grpSp>
        <p:nvGrpSpPr>
          <p:cNvPr id="16" name="Group 187"/>
          <p:cNvGrpSpPr>
            <a:grpSpLocks/>
          </p:cNvGrpSpPr>
          <p:nvPr/>
        </p:nvGrpSpPr>
        <p:grpSpPr bwMode="auto">
          <a:xfrm>
            <a:off x="684214" y="2220517"/>
            <a:ext cx="1223962" cy="1296590"/>
            <a:chOff x="521" y="1570"/>
            <a:chExt cx="771" cy="1089"/>
          </a:xfrm>
        </p:grpSpPr>
        <p:sp>
          <p:nvSpPr>
            <p:cNvPr id="359612" name="AutoShape 188"/>
            <p:cNvSpPr>
              <a:spLocks noChangeArrowheads="1"/>
            </p:cNvSpPr>
            <p:nvPr/>
          </p:nvSpPr>
          <p:spPr bwMode="auto">
            <a:xfrm>
              <a:off x="521" y="1570"/>
              <a:ext cx="771" cy="1089"/>
            </a:xfrm>
            <a:prstGeom prst="roundRect">
              <a:avLst>
                <a:gd name="adj" fmla="val 26167"/>
              </a:avLst>
            </a:prstGeom>
            <a:solidFill>
              <a:srgbClr val="EAEAEA">
                <a:alpha val="80000"/>
              </a:srgbClr>
            </a:solidFill>
            <a:ln w="9525">
              <a:noFill/>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66" name="Text Box 189"/>
            <p:cNvSpPr txBox="1">
              <a:spLocks noChangeArrowheads="1"/>
            </p:cNvSpPr>
            <p:nvPr/>
          </p:nvSpPr>
          <p:spPr bwMode="auto">
            <a:xfrm>
              <a:off x="703" y="2358"/>
              <a:ext cx="388" cy="207"/>
            </a:xfrm>
            <a:prstGeom prst="rect">
              <a:avLst/>
            </a:prstGeom>
            <a:noFill/>
            <a:ln w="9525">
              <a:noFill/>
              <a:miter lim="800000"/>
              <a:headEnd/>
              <a:tailEnd/>
            </a:ln>
          </p:spPr>
          <p:txBody>
            <a:bodyPr wrap="none" lIns="0" tIns="0" rIns="0" bIns="0">
              <a:spAutoFit/>
            </a:bodyPr>
            <a:lstStyle/>
            <a:p>
              <a:r>
                <a:rPr lang="zh-CN" altLang="en-US" sz="1600">
                  <a:latin typeface="微软雅黑" pitchFamily="34" charset="-122"/>
                  <a:ea typeface="微软雅黑" pitchFamily="34" charset="-122"/>
                </a:rPr>
                <a:t>供应商</a:t>
              </a:r>
            </a:p>
          </p:txBody>
        </p:sp>
        <p:pic>
          <p:nvPicPr>
            <p:cNvPr id="24667" name="Picture 190" descr="Ap54307"/>
            <p:cNvPicPr>
              <a:picLocks noChangeAspect="1" noChangeArrowheads="1"/>
            </p:cNvPicPr>
            <p:nvPr/>
          </p:nvPicPr>
          <p:blipFill>
            <a:blip r:embed="rId3"/>
            <a:srcRect/>
            <a:stretch>
              <a:fillRect/>
            </a:stretch>
          </p:blipFill>
          <p:spPr bwMode="auto">
            <a:xfrm>
              <a:off x="564" y="1788"/>
              <a:ext cx="728" cy="543"/>
            </a:xfrm>
            <a:prstGeom prst="rect">
              <a:avLst/>
            </a:prstGeom>
            <a:noFill/>
            <a:ln w="9525">
              <a:noFill/>
              <a:miter lim="800000"/>
              <a:headEnd/>
              <a:tailEnd/>
            </a:ln>
          </p:spPr>
        </p:pic>
      </p:grpSp>
      <p:grpSp>
        <p:nvGrpSpPr>
          <p:cNvPr id="17" name="Group 191"/>
          <p:cNvGrpSpPr>
            <a:grpSpLocks/>
          </p:cNvGrpSpPr>
          <p:nvPr/>
        </p:nvGrpSpPr>
        <p:grpSpPr bwMode="auto">
          <a:xfrm>
            <a:off x="6264279" y="1626394"/>
            <a:ext cx="792163" cy="2753916"/>
            <a:chOff x="3946" y="1253"/>
            <a:chExt cx="499" cy="2313"/>
          </a:xfrm>
        </p:grpSpPr>
        <p:grpSp>
          <p:nvGrpSpPr>
            <p:cNvPr id="18" name="Group 192"/>
            <p:cNvGrpSpPr>
              <a:grpSpLocks/>
            </p:cNvGrpSpPr>
            <p:nvPr/>
          </p:nvGrpSpPr>
          <p:grpSpPr bwMode="auto">
            <a:xfrm rot="16200000" flipH="1">
              <a:off x="2994" y="2228"/>
              <a:ext cx="2313" cy="363"/>
              <a:chOff x="1402" y="3294"/>
              <a:chExt cx="3678" cy="227"/>
            </a:xfrm>
          </p:grpSpPr>
          <p:sp>
            <p:nvSpPr>
              <p:cNvPr id="24658" name="Freeform 193"/>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59" name="Rectangle 194"/>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60" name="Freeform 195"/>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61" name="Freeform 196"/>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62" name="Freeform 197"/>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63" name="Rectangle 198"/>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64" name="Freeform 199"/>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4656" name="Text Box 200"/>
            <p:cNvSpPr txBox="1">
              <a:spLocks noChangeArrowheads="1"/>
            </p:cNvSpPr>
            <p:nvPr/>
          </p:nvSpPr>
          <p:spPr bwMode="auto">
            <a:xfrm>
              <a:off x="4058" y="1842"/>
              <a:ext cx="155" cy="995"/>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营  销  管  理</a:t>
              </a:r>
            </a:p>
          </p:txBody>
        </p:sp>
        <p:pic>
          <p:nvPicPr>
            <p:cNvPr id="24657" name="Picture 201" descr="销售机会"/>
            <p:cNvPicPr>
              <a:picLocks noChangeArrowheads="1"/>
            </p:cNvPicPr>
            <p:nvPr/>
          </p:nvPicPr>
          <p:blipFill>
            <a:blip r:embed="rId5">
              <a:clrChange>
                <a:clrFrom>
                  <a:srgbClr val="FFFFFF"/>
                </a:clrFrom>
                <a:clrTo>
                  <a:srgbClr val="FFFFFF">
                    <a:alpha val="0"/>
                  </a:srgbClr>
                </a:clrTo>
              </a:clrChange>
            </a:blip>
            <a:srcRect t="2730" r="78233" b="58783"/>
            <a:stretch>
              <a:fillRect/>
            </a:stretch>
          </p:blipFill>
          <p:spPr bwMode="auto">
            <a:xfrm>
              <a:off x="3946" y="2794"/>
              <a:ext cx="499" cy="506"/>
            </a:xfrm>
            <a:prstGeom prst="rect">
              <a:avLst/>
            </a:prstGeom>
            <a:noFill/>
            <a:ln w="9525">
              <a:noFill/>
              <a:miter lim="800000"/>
              <a:headEnd/>
              <a:tailEnd/>
            </a:ln>
          </p:spPr>
        </p:pic>
      </p:grpSp>
      <p:grpSp>
        <p:nvGrpSpPr>
          <p:cNvPr id="19" name="Group 202"/>
          <p:cNvGrpSpPr>
            <a:grpSpLocks/>
          </p:cNvGrpSpPr>
          <p:nvPr/>
        </p:nvGrpSpPr>
        <p:grpSpPr bwMode="auto">
          <a:xfrm>
            <a:off x="4464053" y="3219449"/>
            <a:ext cx="1463675" cy="656035"/>
            <a:chOff x="2835" y="2591"/>
            <a:chExt cx="922" cy="551"/>
          </a:xfrm>
        </p:grpSpPr>
        <p:grpSp>
          <p:nvGrpSpPr>
            <p:cNvPr id="20" name="Group 203"/>
            <p:cNvGrpSpPr>
              <a:grpSpLocks/>
            </p:cNvGrpSpPr>
            <p:nvPr/>
          </p:nvGrpSpPr>
          <p:grpSpPr bwMode="auto">
            <a:xfrm>
              <a:off x="2835" y="2845"/>
              <a:ext cx="922" cy="297"/>
              <a:chOff x="1995" y="3223"/>
              <a:chExt cx="726" cy="202"/>
            </a:xfrm>
          </p:grpSpPr>
          <p:sp>
            <p:nvSpPr>
              <p:cNvPr id="24648" name="Freeform 204"/>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49" name="Rectangle 205"/>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50" name="Freeform 206"/>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51" name="Freeform 207"/>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FBC81">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52" name="Freeform 208"/>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848144">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53" name="Rectangle 209"/>
              <p:cNvSpPr>
                <a:spLocks noChangeArrowheads="1"/>
              </p:cNvSpPr>
              <p:nvPr/>
            </p:nvSpPr>
            <p:spPr bwMode="auto">
              <a:xfrm>
                <a:off x="2041" y="3365"/>
                <a:ext cx="567" cy="60"/>
              </a:xfrm>
              <a:prstGeom prst="rect">
                <a:avLst/>
              </a:prstGeom>
              <a:solidFill>
                <a:srgbClr val="9E9A52">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54" name="Freeform 210"/>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B1AD6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21" name="Group 211"/>
            <p:cNvGrpSpPr>
              <a:grpSpLocks/>
            </p:cNvGrpSpPr>
            <p:nvPr/>
          </p:nvGrpSpPr>
          <p:grpSpPr bwMode="auto">
            <a:xfrm>
              <a:off x="2858" y="2591"/>
              <a:ext cx="794" cy="526"/>
              <a:chOff x="2902" y="2523"/>
              <a:chExt cx="794" cy="526"/>
            </a:xfrm>
          </p:grpSpPr>
          <p:sp>
            <p:nvSpPr>
              <p:cNvPr id="359636" name="AutoShape 212"/>
              <p:cNvSpPr>
                <a:spLocks noChangeArrowheads="1"/>
              </p:cNvSpPr>
              <p:nvPr/>
            </p:nvSpPr>
            <p:spPr bwMode="auto">
              <a:xfrm>
                <a:off x="3151" y="2683"/>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46" name="Rectangle 213"/>
              <p:cNvSpPr>
                <a:spLocks noChangeArrowheads="1"/>
              </p:cNvSpPr>
              <p:nvPr/>
            </p:nvSpPr>
            <p:spPr bwMode="auto">
              <a:xfrm>
                <a:off x="3403" y="2659"/>
                <a:ext cx="272" cy="390"/>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库存</a:t>
                </a:r>
              </a:p>
              <a:p>
                <a:pPr defTabSz="673074" eaLnBrk="0" hangingPunct="0">
                  <a:lnSpc>
                    <a:spcPct val="90000"/>
                  </a:lnSpc>
                </a:pPr>
                <a:r>
                  <a:rPr kumimoji="1" lang="zh-CN" altLang="en-GB" sz="1400">
                    <a:solidFill>
                      <a:schemeClr val="tx2"/>
                    </a:solidFill>
                    <a:latin typeface="微软雅黑" pitchFamily="34" charset="-122"/>
                    <a:ea typeface="微软雅黑" pitchFamily="34" charset="-122"/>
                  </a:rPr>
                  <a:t>管理</a:t>
                </a:r>
                <a:endParaRPr kumimoji="1" lang="zh-CN" altLang="en-US" sz="1400">
                  <a:solidFill>
                    <a:schemeClr val="tx2"/>
                  </a:solidFill>
                  <a:latin typeface="微软雅黑" pitchFamily="34" charset="-122"/>
                  <a:ea typeface="微软雅黑" pitchFamily="34" charset="-122"/>
                </a:endParaRPr>
              </a:p>
            </p:txBody>
          </p:sp>
          <p:pic>
            <p:nvPicPr>
              <p:cNvPr id="24647" name="Picture 214" descr="传统订单"/>
              <p:cNvPicPr>
                <a:picLocks noChangeArrowheads="1"/>
              </p:cNvPicPr>
              <p:nvPr/>
            </p:nvPicPr>
            <p:blipFill>
              <a:blip r:embed="rId6">
                <a:clrChange>
                  <a:clrFrom>
                    <a:srgbClr val="FFFFFF"/>
                  </a:clrFrom>
                  <a:clrTo>
                    <a:srgbClr val="FFFFFF">
                      <a:alpha val="0"/>
                    </a:srgbClr>
                  </a:clrTo>
                </a:clrChange>
              </a:blip>
              <a:srcRect l="-4018" t="50870" r="51485" b="-110"/>
              <a:stretch>
                <a:fillRect/>
              </a:stretch>
            </p:blipFill>
            <p:spPr bwMode="auto">
              <a:xfrm>
                <a:off x="2902" y="2523"/>
                <a:ext cx="499" cy="498"/>
              </a:xfrm>
              <a:prstGeom prst="rect">
                <a:avLst/>
              </a:prstGeom>
              <a:noFill/>
              <a:ln w="9525">
                <a:noFill/>
                <a:miter lim="800000"/>
                <a:headEnd/>
                <a:tailEnd/>
              </a:ln>
            </p:spPr>
          </p:pic>
        </p:grpSp>
      </p:grpSp>
      <p:grpSp>
        <p:nvGrpSpPr>
          <p:cNvPr id="22" name="Group 215"/>
          <p:cNvGrpSpPr>
            <a:grpSpLocks/>
          </p:cNvGrpSpPr>
          <p:nvPr/>
        </p:nvGrpSpPr>
        <p:grpSpPr bwMode="auto">
          <a:xfrm>
            <a:off x="3095629" y="2327674"/>
            <a:ext cx="2879725" cy="678656"/>
            <a:chOff x="1927" y="1865"/>
            <a:chExt cx="1814" cy="570"/>
          </a:xfrm>
        </p:grpSpPr>
        <p:grpSp>
          <p:nvGrpSpPr>
            <p:cNvPr id="23" name="Group 216"/>
            <p:cNvGrpSpPr>
              <a:grpSpLocks/>
            </p:cNvGrpSpPr>
            <p:nvPr/>
          </p:nvGrpSpPr>
          <p:grpSpPr bwMode="auto">
            <a:xfrm>
              <a:off x="1927" y="2141"/>
              <a:ext cx="1814" cy="294"/>
              <a:chOff x="1402" y="3294"/>
              <a:chExt cx="3678" cy="227"/>
            </a:xfrm>
          </p:grpSpPr>
          <p:sp>
            <p:nvSpPr>
              <p:cNvPr id="24636" name="Freeform 217"/>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37" name="Rectangle 218"/>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38" name="Freeform 219"/>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39" name="Freeform 220"/>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8181AB">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40" name="Freeform 221"/>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404060">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41" name="Rectangle 222"/>
              <p:cNvSpPr>
                <a:spLocks noChangeArrowheads="1"/>
              </p:cNvSpPr>
              <p:nvPr/>
            </p:nvSpPr>
            <p:spPr bwMode="auto">
              <a:xfrm>
                <a:off x="1474" y="3453"/>
                <a:ext cx="3334" cy="68"/>
              </a:xfrm>
              <a:prstGeom prst="rect">
                <a:avLst/>
              </a:prstGeom>
              <a:solidFill>
                <a:srgbClr val="505078">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42" name="Freeform 223"/>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585884">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24" name="Group 224"/>
            <p:cNvGrpSpPr>
              <a:grpSpLocks/>
            </p:cNvGrpSpPr>
            <p:nvPr/>
          </p:nvGrpSpPr>
          <p:grpSpPr bwMode="auto">
            <a:xfrm>
              <a:off x="2290" y="1865"/>
              <a:ext cx="1225" cy="499"/>
              <a:chOff x="2290" y="1865"/>
              <a:chExt cx="1225" cy="499"/>
            </a:xfrm>
          </p:grpSpPr>
          <p:sp>
            <p:nvSpPr>
              <p:cNvPr id="359649" name="AutoShape 225"/>
              <p:cNvSpPr>
                <a:spLocks noChangeArrowheads="1"/>
              </p:cNvSpPr>
              <p:nvPr/>
            </p:nvSpPr>
            <p:spPr bwMode="auto">
              <a:xfrm>
                <a:off x="2653" y="2056"/>
                <a:ext cx="862" cy="254"/>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34" name="Rectangle 226"/>
              <p:cNvSpPr>
                <a:spLocks noChangeArrowheads="1"/>
              </p:cNvSpPr>
              <p:nvPr/>
            </p:nvSpPr>
            <p:spPr bwMode="auto">
              <a:xfrm>
                <a:off x="2796" y="2101"/>
                <a:ext cx="595" cy="262"/>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700">
                    <a:solidFill>
                      <a:schemeClr val="tx2"/>
                    </a:solidFill>
                    <a:latin typeface="微软雅黑" pitchFamily="34" charset="-122"/>
                    <a:ea typeface="微软雅黑" pitchFamily="34" charset="-122"/>
                  </a:rPr>
                  <a:t>生产控制</a:t>
                </a:r>
                <a:endParaRPr kumimoji="1" lang="zh-CN" altLang="en-US" sz="1700">
                  <a:solidFill>
                    <a:schemeClr val="tx2"/>
                  </a:solidFill>
                  <a:latin typeface="微软雅黑" pitchFamily="34" charset="-122"/>
                  <a:ea typeface="微软雅黑" pitchFamily="34" charset="-122"/>
                </a:endParaRPr>
              </a:p>
            </p:txBody>
          </p:sp>
          <p:pic>
            <p:nvPicPr>
              <p:cNvPr id="24635" name="Picture 227" descr="传统订单"/>
              <p:cNvPicPr>
                <a:picLocks noChangeArrowheads="1"/>
              </p:cNvPicPr>
              <p:nvPr/>
            </p:nvPicPr>
            <p:blipFill>
              <a:blip r:embed="rId6">
                <a:clrChange>
                  <a:clrFrom>
                    <a:srgbClr val="FFFFFF"/>
                  </a:clrFrom>
                  <a:clrTo>
                    <a:srgbClr val="FFFFFF">
                      <a:alpha val="0"/>
                    </a:srgbClr>
                  </a:clrTo>
                </a:clrChange>
              </a:blip>
              <a:srcRect l="52527" t="53836" r="-3125" b="-3076"/>
              <a:stretch>
                <a:fillRect/>
              </a:stretch>
            </p:blipFill>
            <p:spPr bwMode="auto">
              <a:xfrm>
                <a:off x="2290" y="1865"/>
                <a:ext cx="499" cy="499"/>
              </a:xfrm>
              <a:prstGeom prst="rect">
                <a:avLst/>
              </a:prstGeom>
              <a:noFill/>
              <a:ln w="9525">
                <a:noFill/>
                <a:miter lim="800000"/>
                <a:headEnd/>
                <a:tailEnd/>
              </a:ln>
            </p:spPr>
          </p:pic>
        </p:grpSp>
      </p:grpSp>
      <p:grpSp>
        <p:nvGrpSpPr>
          <p:cNvPr id="25" name="Group 228"/>
          <p:cNvGrpSpPr>
            <a:grpSpLocks/>
          </p:cNvGrpSpPr>
          <p:nvPr/>
        </p:nvGrpSpPr>
        <p:grpSpPr bwMode="auto">
          <a:xfrm>
            <a:off x="2124079" y="1626394"/>
            <a:ext cx="803275" cy="2753916"/>
            <a:chOff x="1338" y="1253"/>
            <a:chExt cx="506" cy="2313"/>
          </a:xfrm>
        </p:grpSpPr>
        <p:grpSp>
          <p:nvGrpSpPr>
            <p:cNvPr id="26" name="Group 229"/>
            <p:cNvGrpSpPr>
              <a:grpSpLocks/>
            </p:cNvGrpSpPr>
            <p:nvPr/>
          </p:nvGrpSpPr>
          <p:grpSpPr bwMode="auto">
            <a:xfrm rot="5400000">
              <a:off x="408" y="2228"/>
              <a:ext cx="2313" cy="363"/>
              <a:chOff x="1402" y="3294"/>
              <a:chExt cx="3678" cy="227"/>
            </a:xfrm>
          </p:grpSpPr>
          <p:sp>
            <p:nvSpPr>
              <p:cNvPr id="24624" name="Freeform 230"/>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25" name="Rectangle 231"/>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26" name="Freeform 232"/>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27" name="Freeform 233"/>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28" name="Freeform 234"/>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29" name="Rectangle 235"/>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30" name="Freeform 236"/>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4622" name="Text Box 237"/>
            <p:cNvSpPr txBox="1">
              <a:spLocks noChangeArrowheads="1"/>
            </p:cNvSpPr>
            <p:nvPr/>
          </p:nvSpPr>
          <p:spPr bwMode="auto">
            <a:xfrm>
              <a:off x="1500" y="1888"/>
              <a:ext cx="155" cy="1452"/>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原料采购</a:t>
              </a:r>
              <a:r>
                <a:rPr lang="en-US" altLang="zh-CN" sz="1600">
                  <a:latin typeface="微软雅黑" pitchFamily="34" charset="-122"/>
                  <a:ea typeface="微软雅黑" pitchFamily="34" charset="-122"/>
                </a:rPr>
                <a:t>/</a:t>
              </a:r>
              <a:r>
                <a:rPr lang="zh-CN" altLang="en-US" sz="1600">
                  <a:latin typeface="微软雅黑" pitchFamily="34" charset="-122"/>
                  <a:ea typeface="微软雅黑" pitchFamily="34" charset="-122"/>
                </a:rPr>
                <a:t>委外管理</a:t>
              </a:r>
            </a:p>
          </p:txBody>
        </p:sp>
        <p:pic>
          <p:nvPicPr>
            <p:cNvPr id="24623" name="Picture 238" descr="销售机会"/>
            <p:cNvPicPr>
              <a:picLocks noChangeAspect="1" noChangeArrowheads="1"/>
            </p:cNvPicPr>
            <p:nvPr/>
          </p:nvPicPr>
          <p:blipFill>
            <a:blip r:embed="rId5">
              <a:clrChange>
                <a:clrFrom>
                  <a:srgbClr val="FFFFFF"/>
                </a:clrFrom>
                <a:clrTo>
                  <a:srgbClr val="FFFFFF">
                    <a:alpha val="0"/>
                  </a:srgbClr>
                </a:clrTo>
              </a:clrChange>
            </a:blip>
            <a:srcRect l="24706" t="54944" r="52545" b="5119"/>
            <a:stretch>
              <a:fillRect/>
            </a:stretch>
          </p:blipFill>
          <p:spPr bwMode="auto">
            <a:xfrm>
              <a:off x="1338" y="1435"/>
              <a:ext cx="506" cy="499"/>
            </a:xfrm>
            <a:prstGeom prst="rect">
              <a:avLst/>
            </a:prstGeom>
            <a:noFill/>
            <a:ln w="9525">
              <a:noFill/>
              <a:miter lim="800000"/>
              <a:headEnd/>
              <a:tailEnd/>
            </a:ln>
          </p:spPr>
        </p:pic>
      </p:grpSp>
      <p:grpSp>
        <p:nvGrpSpPr>
          <p:cNvPr id="27" name="Group 239"/>
          <p:cNvGrpSpPr>
            <a:grpSpLocks/>
          </p:cNvGrpSpPr>
          <p:nvPr/>
        </p:nvGrpSpPr>
        <p:grpSpPr bwMode="auto">
          <a:xfrm>
            <a:off x="2987679" y="3867152"/>
            <a:ext cx="2879725" cy="675085"/>
            <a:chOff x="1882" y="3135"/>
            <a:chExt cx="1814" cy="567"/>
          </a:xfrm>
        </p:grpSpPr>
        <p:grpSp>
          <p:nvGrpSpPr>
            <p:cNvPr id="28" name="Group 240"/>
            <p:cNvGrpSpPr>
              <a:grpSpLocks/>
            </p:cNvGrpSpPr>
            <p:nvPr/>
          </p:nvGrpSpPr>
          <p:grpSpPr bwMode="auto">
            <a:xfrm>
              <a:off x="1882" y="3407"/>
              <a:ext cx="1814" cy="295"/>
              <a:chOff x="1402" y="3294"/>
              <a:chExt cx="3678" cy="227"/>
            </a:xfrm>
          </p:grpSpPr>
          <p:sp>
            <p:nvSpPr>
              <p:cNvPr id="24614" name="Freeform 241"/>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15" name="Rectangle 242"/>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16" name="Freeform 243"/>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17" name="Freeform 244"/>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FAD81">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18" name="Freeform 245"/>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857243">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19" name="Rectangle 246"/>
              <p:cNvSpPr>
                <a:spLocks noChangeArrowheads="1"/>
              </p:cNvSpPr>
              <p:nvPr/>
            </p:nvSpPr>
            <p:spPr bwMode="auto">
              <a:xfrm>
                <a:off x="1474" y="3453"/>
                <a:ext cx="3334" cy="68"/>
              </a:xfrm>
              <a:prstGeom prst="rect">
                <a:avLst/>
              </a:prstGeom>
              <a:solidFill>
                <a:srgbClr val="9F8951">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20" name="Freeform 247"/>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B19C6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29" name="Group 248"/>
            <p:cNvGrpSpPr>
              <a:grpSpLocks/>
            </p:cNvGrpSpPr>
            <p:nvPr/>
          </p:nvGrpSpPr>
          <p:grpSpPr bwMode="auto">
            <a:xfrm>
              <a:off x="2177" y="3135"/>
              <a:ext cx="1134" cy="477"/>
              <a:chOff x="2177" y="3135"/>
              <a:chExt cx="1134" cy="477"/>
            </a:xfrm>
          </p:grpSpPr>
          <p:grpSp>
            <p:nvGrpSpPr>
              <p:cNvPr id="30" name="Group 249"/>
              <p:cNvGrpSpPr>
                <a:grpSpLocks/>
              </p:cNvGrpSpPr>
              <p:nvPr/>
            </p:nvGrpSpPr>
            <p:grpSpPr bwMode="auto">
              <a:xfrm>
                <a:off x="2449" y="3294"/>
                <a:ext cx="862" cy="318"/>
                <a:chOff x="2449" y="3294"/>
                <a:chExt cx="862" cy="318"/>
              </a:xfrm>
            </p:grpSpPr>
            <p:sp>
              <p:nvSpPr>
                <p:cNvPr id="359674" name="AutoShape 250"/>
                <p:cNvSpPr>
                  <a:spLocks noChangeArrowheads="1"/>
                </p:cNvSpPr>
                <p:nvPr/>
              </p:nvSpPr>
              <p:spPr bwMode="auto">
                <a:xfrm>
                  <a:off x="2449" y="3294"/>
                  <a:ext cx="862" cy="271"/>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613" name="Rectangle 251"/>
                <p:cNvSpPr>
                  <a:spLocks noChangeArrowheads="1"/>
                </p:cNvSpPr>
                <p:nvPr/>
              </p:nvSpPr>
              <p:spPr bwMode="auto">
                <a:xfrm>
                  <a:off x="2592" y="3350"/>
                  <a:ext cx="595" cy="262"/>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sz="1700">
                      <a:solidFill>
                        <a:schemeClr val="tx2"/>
                      </a:solidFill>
                      <a:latin typeface="微软雅黑" pitchFamily="34" charset="-122"/>
                      <a:ea typeface="微软雅黑" pitchFamily="34" charset="-122"/>
                    </a:rPr>
                    <a:t>财务管理</a:t>
                  </a:r>
                </a:p>
              </p:txBody>
            </p:sp>
          </p:grpSp>
          <p:grpSp>
            <p:nvGrpSpPr>
              <p:cNvPr id="31" name="Group 252"/>
              <p:cNvGrpSpPr>
                <a:grpSpLocks/>
              </p:cNvGrpSpPr>
              <p:nvPr/>
            </p:nvGrpSpPr>
            <p:grpSpPr bwMode="auto">
              <a:xfrm>
                <a:off x="2177" y="3135"/>
                <a:ext cx="420" cy="476"/>
                <a:chOff x="2154" y="3113"/>
                <a:chExt cx="420" cy="476"/>
              </a:xfrm>
            </p:grpSpPr>
            <p:sp>
              <p:nvSpPr>
                <p:cNvPr id="24610" name="Freeform 253"/>
                <p:cNvSpPr>
                  <a:spLocks/>
                </p:cNvSpPr>
                <p:nvPr/>
              </p:nvSpPr>
              <p:spPr bwMode="auto">
                <a:xfrm>
                  <a:off x="2154" y="3181"/>
                  <a:ext cx="386" cy="340"/>
                </a:xfrm>
                <a:custGeom>
                  <a:avLst/>
                  <a:gdLst>
                    <a:gd name="T0" fmla="*/ 0 w 386"/>
                    <a:gd name="T1" fmla="*/ 294 h 340"/>
                    <a:gd name="T2" fmla="*/ 0 w 386"/>
                    <a:gd name="T3" fmla="*/ 0 h 340"/>
                    <a:gd name="T4" fmla="*/ 386 w 386"/>
                    <a:gd name="T5" fmla="*/ 158 h 340"/>
                    <a:gd name="T6" fmla="*/ 363 w 386"/>
                    <a:gd name="T7" fmla="*/ 340 h 340"/>
                    <a:gd name="T8" fmla="*/ 0 w 386"/>
                    <a:gd name="T9" fmla="*/ 294 h 340"/>
                    <a:gd name="T10" fmla="*/ 0 60000 65536"/>
                    <a:gd name="T11" fmla="*/ 0 60000 65536"/>
                    <a:gd name="T12" fmla="*/ 0 60000 65536"/>
                    <a:gd name="T13" fmla="*/ 0 60000 65536"/>
                    <a:gd name="T14" fmla="*/ 0 60000 65536"/>
                    <a:gd name="T15" fmla="*/ 0 w 386"/>
                    <a:gd name="T16" fmla="*/ 0 h 340"/>
                    <a:gd name="T17" fmla="*/ 386 w 386"/>
                    <a:gd name="T18" fmla="*/ 340 h 340"/>
                  </a:gdLst>
                  <a:ahLst/>
                  <a:cxnLst>
                    <a:cxn ang="T10">
                      <a:pos x="T0" y="T1"/>
                    </a:cxn>
                    <a:cxn ang="T11">
                      <a:pos x="T2" y="T3"/>
                    </a:cxn>
                    <a:cxn ang="T12">
                      <a:pos x="T4" y="T5"/>
                    </a:cxn>
                    <a:cxn ang="T13">
                      <a:pos x="T6" y="T7"/>
                    </a:cxn>
                    <a:cxn ang="T14">
                      <a:pos x="T8" y="T9"/>
                    </a:cxn>
                  </a:cxnLst>
                  <a:rect l="T15" t="T16" r="T17" b="T18"/>
                  <a:pathLst>
                    <a:path w="386" h="340">
                      <a:moveTo>
                        <a:pt x="0" y="294"/>
                      </a:moveTo>
                      <a:lnTo>
                        <a:pt x="0" y="0"/>
                      </a:lnTo>
                      <a:lnTo>
                        <a:pt x="386" y="158"/>
                      </a:lnTo>
                      <a:lnTo>
                        <a:pt x="363" y="340"/>
                      </a:lnTo>
                      <a:lnTo>
                        <a:pt x="0" y="294"/>
                      </a:lnTo>
                      <a:close/>
                    </a:path>
                  </a:pathLst>
                </a:custGeom>
                <a:solidFill>
                  <a:srgbClr val="EAEAEA"/>
                </a:solidFill>
                <a:ln w="9525">
                  <a:noFill/>
                  <a:round/>
                  <a:headEnd/>
                  <a:tailEnd/>
                </a:ln>
              </p:spPr>
              <p:txBody>
                <a:bodyPr/>
                <a:lstStyle/>
                <a:p>
                  <a:endParaRPr lang="zh-CN" altLang="en-US">
                    <a:latin typeface="微软雅黑" pitchFamily="34" charset="-122"/>
                    <a:ea typeface="微软雅黑" pitchFamily="34" charset="-122"/>
                  </a:endParaRPr>
                </a:p>
              </p:txBody>
            </p:sp>
            <p:pic>
              <p:nvPicPr>
                <p:cNvPr id="24611" name="Picture 254" descr="订单全程"/>
                <p:cNvPicPr>
                  <a:picLocks noChangeAspect="1" noChangeArrowheads="1"/>
                </p:cNvPicPr>
                <p:nvPr/>
              </p:nvPicPr>
              <p:blipFill>
                <a:blip r:embed="rId7">
                  <a:clrChange>
                    <a:clrFrom>
                      <a:srgbClr val="FFFFFF"/>
                    </a:clrFrom>
                    <a:clrTo>
                      <a:srgbClr val="FFFFFF">
                        <a:alpha val="0"/>
                      </a:srgbClr>
                    </a:clrTo>
                  </a:clrChange>
                </a:blip>
                <a:srcRect t="74738" b="-1083"/>
                <a:stretch>
                  <a:fillRect/>
                </a:stretch>
              </p:blipFill>
              <p:spPr bwMode="auto">
                <a:xfrm>
                  <a:off x="2154" y="3113"/>
                  <a:ext cx="420" cy="476"/>
                </a:xfrm>
                <a:prstGeom prst="rect">
                  <a:avLst/>
                </a:prstGeom>
                <a:noFill/>
                <a:ln w="9525">
                  <a:noFill/>
                  <a:miter lim="800000"/>
                  <a:headEnd/>
                  <a:tailEnd/>
                </a:ln>
              </p:spPr>
            </p:pic>
          </p:grpSp>
        </p:grpSp>
      </p:grpSp>
      <p:grpSp>
        <p:nvGrpSpPr>
          <p:cNvPr id="192" name="Group 255"/>
          <p:cNvGrpSpPr>
            <a:grpSpLocks/>
          </p:cNvGrpSpPr>
          <p:nvPr/>
        </p:nvGrpSpPr>
        <p:grpSpPr bwMode="auto">
          <a:xfrm>
            <a:off x="2916241" y="3084914"/>
            <a:ext cx="1463675" cy="657225"/>
            <a:chOff x="1859" y="2500"/>
            <a:chExt cx="922" cy="552"/>
          </a:xfrm>
        </p:grpSpPr>
        <p:grpSp>
          <p:nvGrpSpPr>
            <p:cNvPr id="193" name="Group 256"/>
            <p:cNvGrpSpPr>
              <a:grpSpLocks/>
            </p:cNvGrpSpPr>
            <p:nvPr/>
          </p:nvGrpSpPr>
          <p:grpSpPr bwMode="auto">
            <a:xfrm>
              <a:off x="1859" y="2755"/>
              <a:ext cx="922" cy="297"/>
              <a:chOff x="1995" y="3223"/>
              <a:chExt cx="726" cy="202"/>
            </a:xfrm>
          </p:grpSpPr>
          <p:sp>
            <p:nvSpPr>
              <p:cNvPr id="24599" name="Freeform 257"/>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00" name="Rectangle 258"/>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01" name="Freeform 259"/>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4602" name="Freeform 260"/>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A6BF81">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03" name="Freeform 261"/>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6A8444">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4604" name="Rectangle 262"/>
              <p:cNvSpPr>
                <a:spLocks noChangeArrowheads="1"/>
              </p:cNvSpPr>
              <p:nvPr/>
            </p:nvSpPr>
            <p:spPr bwMode="auto">
              <a:xfrm>
                <a:off x="2041" y="3365"/>
                <a:ext cx="567" cy="60"/>
              </a:xfrm>
              <a:prstGeom prst="rect">
                <a:avLst/>
              </a:prstGeom>
              <a:solidFill>
                <a:srgbClr val="7F9E52">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605" name="Freeform 263"/>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93B16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194" name="Group 264"/>
            <p:cNvGrpSpPr>
              <a:grpSpLocks/>
            </p:cNvGrpSpPr>
            <p:nvPr/>
          </p:nvGrpSpPr>
          <p:grpSpPr bwMode="auto">
            <a:xfrm>
              <a:off x="1964" y="2500"/>
              <a:ext cx="703" cy="533"/>
              <a:chOff x="1995" y="2568"/>
              <a:chExt cx="703" cy="533"/>
            </a:xfrm>
          </p:grpSpPr>
          <p:grpSp>
            <p:nvGrpSpPr>
              <p:cNvPr id="195" name="Group 265"/>
              <p:cNvGrpSpPr>
                <a:grpSpLocks/>
              </p:cNvGrpSpPr>
              <p:nvPr/>
            </p:nvGrpSpPr>
            <p:grpSpPr bwMode="auto">
              <a:xfrm>
                <a:off x="2153" y="2711"/>
                <a:ext cx="545" cy="390"/>
                <a:chOff x="2199" y="2666"/>
                <a:chExt cx="545" cy="390"/>
              </a:xfrm>
            </p:grpSpPr>
            <p:sp>
              <p:nvSpPr>
                <p:cNvPr id="359690" name="AutoShape 266"/>
                <p:cNvSpPr>
                  <a:spLocks noChangeArrowheads="1"/>
                </p:cNvSpPr>
                <p:nvPr/>
              </p:nvSpPr>
              <p:spPr bwMode="auto">
                <a:xfrm>
                  <a:off x="2199" y="2683"/>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4598" name="Rectangle 267"/>
                <p:cNvSpPr>
                  <a:spLocks noChangeArrowheads="1"/>
                </p:cNvSpPr>
                <p:nvPr/>
              </p:nvSpPr>
              <p:spPr bwMode="auto">
                <a:xfrm>
                  <a:off x="2451" y="2666"/>
                  <a:ext cx="272" cy="390"/>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质量</a:t>
                  </a:r>
                </a:p>
                <a:p>
                  <a:pPr defTabSz="673074" eaLnBrk="0" hangingPunct="0">
                    <a:lnSpc>
                      <a:spcPct val="90000"/>
                    </a:lnSpc>
                  </a:pPr>
                  <a:r>
                    <a:rPr kumimoji="1" lang="zh-CN" altLang="en-GB" sz="1400">
                      <a:solidFill>
                        <a:schemeClr val="tx2"/>
                      </a:solidFill>
                      <a:latin typeface="微软雅黑" pitchFamily="34" charset="-122"/>
                      <a:ea typeface="微软雅黑" pitchFamily="34" charset="-122"/>
                    </a:rPr>
                    <a:t>监控</a:t>
                  </a:r>
                  <a:endParaRPr kumimoji="1" lang="zh-CN" altLang="en-US" sz="1400">
                    <a:solidFill>
                      <a:schemeClr val="tx2"/>
                    </a:solidFill>
                    <a:latin typeface="微软雅黑" pitchFamily="34" charset="-122"/>
                    <a:ea typeface="微软雅黑" pitchFamily="34" charset="-122"/>
                  </a:endParaRPr>
                </a:p>
              </p:txBody>
            </p:sp>
          </p:grpSp>
          <p:pic>
            <p:nvPicPr>
              <p:cNvPr id="24596" name="Picture 268" descr="图形2"/>
              <p:cNvPicPr>
                <a:picLocks noChangeAspect="1" noChangeArrowheads="1"/>
              </p:cNvPicPr>
              <p:nvPr/>
            </p:nvPicPr>
            <p:blipFill>
              <a:blip r:embed="rId8">
                <a:clrChange>
                  <a:clrFrom>
                    <a:srgbClr val="FFFFFF"/>
                  </a:clrFrom>
                  <a:clrTo>
                    <a:srgbClr val="FFFFFF">
                      <a:alpha val="0"/>
                    </a:srgbClr>
                  </a:clrTo>
                </a:clrChange>
              </a:blip>
              <a:srcRect l="725" r="59578"/>
              <a:stretch>
                <a:fillRect/>
              </a:stretch>
            </p:blipFill>
            <p:spPr bwMode="auto">
              <a:xfrm>
                <a:off x="1995" y="2568"/>
                <a:ext cx="382" cy="477"/>
              </a:xfrm>
              <a:prstGeom prst="rect">
                <a:avLst/>
              </a:prstGeom>
              <a:noFill/>
              <a:ln w="9525">
                <a:noFill/>
                <a:miter lim="800000"/>
                <a:headEnd/>
                <a:tailEnd/>
              </a:ln>
            </p:spPr>
          </p:pic>
        </p:grpSp>
      </p:grpSp>
      <p:grpSp>
        <p:nvGrpSpPr>
          <p:cNvPr id="196" name="Group 273"/>
          <p:cNvGrpSpPr>
            <a:grpSpLocks/>
          </p:cNvGrpSpPr>
          <p:nvPr/>
        </p:nvGrpSpPr>
        <p:grpSpPr bwMode="auto">
          <a:xfrm>
            <a:off x="684213" y="1714501"/>
            <a:ext cx="6659562" cy="3017505"/>
            <a:chOff x="431" y="1366"/>
            <a:chExt cx="4195" cy="2611"/>
          </a:xfrm>
        </p:grpSpPr>
        <p:sp>
          <p:nvSpPr>
            <p:cNvPr id="24591" name="Rectangle 270"/>
            <p:cNvSpPr>
              <a:spLocks noChangeArrowheads="1"/>
            </p:cNvSpPr>
            <p:nvPr/>
          </p:nvSpPr>
          <p:spPr bwMode="auto">
            <a:xfrm>
              <a:off x="431" y="1366"/>
              <a:ext cx="4195" cy="2518"/>
            </a:xfrm>
            <a:prstGeom prst="rect">
              <a:avLst/>
            </a:prstGeom>
            <a:noFill/>
            <a:ln w="57150">
              <a:solidFill>
                <a:srgbClr val="666699"/>
              </a:solid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4592" name="Text Box 271"/>
            <p:cNvSpPr txBox="1">
              <a:spLocks noChangeArrowheads="1"/>
            </p:cNvSpPr>
            <p:nvPr/>
          </p:nvSpPr>
          <p:spPr bwMode="auto">
            <a:xfrm>
              <a:off x="3595" y="3657"/>
              <a:ext cx="989" cy="320"/>
            </a:xfrm>
            <a:prstGeom prst="rect">
              <a:avLst/>
            </a:prstGeom>
            <a:noFill/>
            <a:ln w="9525">
              <a:noFill/>
              <a:miter lim="800000"/>
              <a:headEnd/>
              <a:tailEnd/>
            </a:ln>
          </p:spPr>
          <p:txBody>
            <a:bodyPr wrap="none">
              <a:spAutoFit/>
            </a:bodyPr>
            <a:lstStyle/>
            <a:p>
              <a:r>
                <a:rPr lang="zh-CN" altLang="en-US" b="1">
                  <a:solidFill>
                    <a:srgbClr val="FF0000"/>
                  </a:solidFill>
                  <a:latin typeface="微软雅黑" pitchFamily="34" charset="-122"/>
                  <a:ea typeface="微软雅黑" pitchFamily="34" charset="-122"/>
                </a:rPr>
                <a:t>精益制造控制</a:t>
              </a:r>
            </a:p>
          </p:txBody>
        </p:sp>
      </p:grpSp>
      <p:sp>
        <p:nvSpPr>
          <p:cNvPr id="24587" name="Rectangle 2"/>
          <p:cNvSpPr>
            <a:spLocks noGrp="1" noChangeArrowheads="1"/>
          </p:cNvSpPr>
          <p:nvPr>
            <p:ph type="title" idx="4294967295"/>
          </p:nvPr>
        </p:nvSpPr>
        <p:spPr>
          <a:xfrm>
            <a:off x="17194" y="2"/>
            <a:ext cx="7343775" cy="479425"/>
          </a:xfrm>
          <a:prstGeom prst="rect">
            <a:avLst/>
          </a:prstGeom>
        </p:spPr>
        <p:txBody>
          <a:bodyPr lIns="91436" tIns="45718" rIns="91436" bIns="45718"/>
          <a:lstStyle/>
          <a:p>
            <a:pPr algn="l"/>
            <a:r>
              <a:rPr kumimoji="1" lang="zh-CN" altLang="en-US" sz="3200" dirty="0">
                <a:solidFill>
                  <a:srgbClr val="FFFFFF"/>
                </a:solidFill>
                <a:latin typeface="微软雅黑" pitchFamily="34" charset="-122"/>
                <a:ea typeface="微软雅黑" pitchFamily="34" charset="-122"/>
              </a:rPr>
              <a:t>用友</a:t>
            </a:r>
            <a:r>
              <a:rPr kumimoji="1" lang="en-US" altLang="zh-CN" sz="3200" dirty="0">
                <a:solidFill>
                  <a:srgbClr val="FFFFFF"/>
                </a:solidFill>
                <a:latin typeface="微软雅黑" pitchFamily="34" charset="-122"/>
                <a:ea typeface="微软雅黑" pitchFamily="34" charset="-122"/>
              </a:rPr>
              <a:t>All in One</a:t>
            </a:r>
            <a:r>
              <a:rPr kumimoji="1" lang="zh-CN" altLang="en-US" sz="3200" dirty="0">
                <a:solidFill>
                  <a:srgbClr val="FFFFFF"/>
                </a:solidFill>
                <a:latin typeface="微软雅黑" pitchFamily="34" charset="-122"/>
                <a:ea typeface="微软雅黑" pitchFamily="34" charset="-122"/>
              </a:rPr>
              <a:t>制造业解决方案</a:t>
            </a:r>
          </a:p>
        </p:txBody>
      </p:sp>
      <p:sp>
        <p:nvSpPr>
          <p:cNvPr id="207" name="圆角矩形 206"/>
          <p:cNvSpPr/>
          <p:nvPr/>
        </p:nvSpPr>
        <p:spPr>
          <a:xfrm>
            <a:off x="609600" y="857250"/>
            <a:ext cx="2286000" cy="514350"/>
          </a:xfrm>
          <a:prstGeom prst="roundRect">
            <a:avLst/>
          </a:prstGeom>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a:defRPr/>
            </a:pPr>
            <a:r>
              <a:rPr lang="zh-CN" altLang="en-US" dirty="0">
                <a:latin typeface="华文细黑" pitchFamily="2" charset="-122"/>
                <a:ea typeface="华文细黑" pitchFamily="2" charset="-122"/>
              </a:rPr>
              <a:t>接单</a:t>
            </a:r>
            <a:r>
              <a:rPr lang="en-US" altLang="zh-CN" dirty="0">
                <a:latin typeface="华文细黑" pitchFamily="2" charset="-122"/>
                <a:ea typeface="华文细黑" pitchFamily="2" charset="-122"/>
              </a:rPr>
              <a:t>,</a:t>
            </a:r>
            <a:r>
              <a:rPr lang="zh-CN" altLang="en-US" dirty="0">
                <a:latin typeface="华文细黑" pitchFamily="2" charset="-122"/>
                <a:ea typeface="华文细黑" pitchFamily="2" charset="-122"/>
              </a:rPr>
              <a:t>按单生产</a:t>
            </a:r>
          </a:p>
        </p:txBody>
      </p:sp>
    </p:spTree>
    <p:extLst>
      <p:ext uri="{BB962C8B-B14F-4D97-AF65-F5344CB8AC3E}">
        <p14:creationId xmlns:p14="http://schemas.microsoft.com/office/powerpoint/2010/main" val="15751192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p:cTn id="7" dur="500" fill="hold"/>
                                        <p:tgtEl>
                                          <p:spTgt spid="196"/>
                                        </p:tgtEl>
                                        <p:attrNameLst>
                                          <p:attrName>ppt_x</p:attrName>
                                        </p:attrNameLst>
                                      </p:cBhvr>
                                      <p:tavLst>
                                        <p:tav tm="0">
                                          <p:val>
                                            <p:strVal val="#ppt_x"/>
                                          </p:val>
                                        </p:tav>
                                        <p:tav tm="100000">
                                          <p:val>
                                            <p:strVal val="#ppt_x"/>
                                          </p:val>
                                        </p:tav>
                                      </p:tavLst>
                                    </p:anim>
                                    <p:anim calcmode="lin" valueType="num">
                                      <p:cBhvr>
                                        <p:cTn id="8" dur="500" fill="hold"/>
                                        <p:tgtEl>
                                          <p:spTgt spid="196"/>
                                        </p:tgtEl>
                                        <p:attrNameLst>
                                          <p:attrName>ppt_y</p:attrName>
                                        </p:attrNameLst>
                                      </p:cBhvr>
                                      <p:tavLst>
                                        <p:tav tm="0">
                                          <p:val>
                                            <p:strVal val="#ppt_y+#ppt_h/2"/>
                                          </p:val>
                                        </p:tav>
                                        <p:tav tm="100000">
                                          <p:val>
                                            <p:strVal val="#ppt_y"/>
                                          </p:val>
                                        </p:tav>
                                      </p:tavLst>
                                    </p:anim>
                                    <p:anim calcmode="lin" valueType="num">
                                      <p:cBhvr>
                                        <p:cTn id="9" dur="500" fill="hold"/>
                                        <p:tgtEl>
                                          <p:spTgt spid="196"/>
                                        </p:tgtEl>
                                        <p:attrNameLst>
                                          <p:attrName>ppt_w</p:attrName>
                                        </p:attrNameLst>
                                      </p:cBhvr>
                                      <p:tavLst>
                                        <p:tav tm="0">
                                          <p:val>
                                            <p:strVal val="#ppt_w"/>
                                          </p:val>
                                        </p:tav>
                                        <p:tav tm="100000">
                                          <p:val>
                                            <p:strVal val="#ppt_w"/>
                                          </p:val>
                                        </p:tav>
                                      </p:tavLst>
                                    </p:anim>
                                    <p:anim calcmode="lin" valueType="num">
                                      <p:cBhvr>
                                        <p:cTn id="10" dur="500" fill="hold"/>
                                        <p:tgtEl>
                                          <p:spTgt spid="196"/>
                                        </p:tgtEl>
                                        <p:attrNameLst>
                                          <p:attrName>ppt_h</p:attrName>
                                        </p:attrNameLst>
                                      </p:cBhvr>
                                      <p:tavLst>
                                        <p:tav tm="0">
                                          <p:val>
                                            <p:fltVal val="0"/>
                                          </p:val>
                                        </p:tav>
                                        <p:tav tm="100000">
                                          <p:val>
                                            <p:strVal val="#ppt_h"/>
                                          </p:val>
                                        </p:tav>
                                      </p:tavLst>
                                    </p:anim>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0"/>
                            </p:stCondLst>
                            <p:childTnLst>
                              <p:par>
                                <p:cTn id="24" presetID="35" presetClass="emph" presetSubtype="0" fill="hold" nodeType="afterEffect">
                                  <p:stCondLst>
                                    <p:cond delay="0"/>
                                  </p:stCondLst>
                                  <p:childTnLst>
                                    <p:anim calcmode="discrete" valueType="str">
                                      <p:cBhvr>
                                        <p:cTn id="25" dur="500" fill="hold"/>
                                        <p:tgtEl>
                                          <p:spTgt spid="16"/>
                                        </p:tgtEl>
                                        <p:attrNameLst>
                                          <p:attrName>style.visibility</p:attrName>
                                        </p:attrNameLst>
                                      </p:cBhvr>
                                      <p:tavLst>
                                        <p:tav tm="0">
                                          <p:val>
                                            <p:strVal val="hidden"/>
                                          </p:val>
                                        </p:tav>
                                        <p:tav tm="50000">
                                          <p:val>
                                            <p:strVal val="visible"/>
                                          </p:val>
                                        </p:tav>
                                      </p:tavLst>
                                    </p:anim>
                                  </p:childTnLst>
                                </p:cTn>
                              </p:par>
                            </p:childTnLst>
                          </p:cTn>
                        </p:par>
                        <p:par>
                          <p:cTn id="26" fill="hold">
                            <p:stCondLst>
                              <p:cond delay="500"/>
                            </p:stCondLst>
                            <p:childTnLst>
                              <p:par>
                                <p:cTn id="27" presetID="35" presetClass="emph" presetSubtype="0" fill="hold" nodeType="afterEffect">
                                  <p:stCondLst>
                                    <p:cond delay="0"/>
                                  </p:stCondLst>
                                  <p:childTnLst>
                                    <p:anim calcmode="discrete" valueType="str">
                                      <p:cBhvr>
                                        <p:cTn id="28" dur="500" fill="hold"/>
                                        <p:tgtEl>
                                          <p:spTgt spid="25"/>
                                        </p:tgtEl>
                                        <p:attrNameLst>
                                          <p:attrName>style.visibility</p:attrName>
                                        </p:attrNameLst>
                                      </p:cBhvr>
                                      <p:tavLst>
                                        <p:tav tm="0">
                                          <p:val>
                                            <p:strVal val="hidden"/>
                                          </p:val>
                                        </p:tav>
                                        <p:tav tm="50000">
                                          <p:val>
                                            <p:strVal val="visible"/>
                                          </p:val>
                                        </p:tav>
                                      </p:tavLst>
                                    </p:anim>
                                  </p:childTnLst>
                                </p:cTn>
                              </p:par>
                            </p:childTnLst>
                          </p:cTn>
                        </p:par>
                        <p:par>
                          <p:cTn id="29" fill="hold">
                            <p:stCondLst>
                              <p:cond delay="1000"/>
                            </p:stCondLst>
                            <p:childTnLst>
                              <p:par>
                                <p:cTn id="30" presetID="35" presetClass="emph" presetSubtype="0" fill="hold" nodeType="afterEffect">
                                  <p:stCondLst>
                                    <p:cond delay="0"/>
                                  </p:stCondLst>
                                  <p:childTnLst>
                                    <p:anim calcmode="discrete" valueType="str">
                                      <p:cBhvr>
                                        <p:cTn id="31" dur="500" fill="hold"/>
                                        <p:tgtEl>
                                          <p:spTgt spid="22"/>
                                        </p:tgtEl>
                                        <p:attrNameLst>
                                          <p:attrName>style.visibility</p:attrName>
                                        </p:attrNameLst>
                                      </p:cBhvr>
                                      <p:tavLst>
                                        <p:tav tm="0">
                                          <p:val>
                                            <p:strVal val="hidden"/>
                                          </p:val>
                                        </p:tav>
                                        <p:tav tm="50000">
                                          <p:val>
                                            <p:strVal val="visible"/>
                                          </p:val>
                                        </p:tav>
                                      </p:tavLst>
                                    </p:anim>
                                  </p:childTnLst>
                                </p:cTn>
                              </p:par>
                            </p:childTnLst>
                          </p:cTn>
                        </p:par>
                        <p:par>
                          <p:cTn id="32" fill="hold">
                            <p:stCondLst>
                              <p:cond delay="1500"/>
                            </p:stCondLst>
                            <p:childTnLst>
                              <p:par>
                                <p:cTn id="33" presetID="35" presetClass="emph" presetSubtype="0" fill="hold" nodeType="afterEffect">
                                  <p:stCondLst>
                                    <p:cond delay="0"/>
                                  </p:stCondLst>
                                  <p:childTnLst>
                                    <p:anim calcmode="discrete" valueType="str">
                                      <p:cBhvr>
                                        <p:cTn id="34"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5" fill="hold">
                            <p:stCondLst>
                              <p:cond delay="2000"/>
                            </p:stCondLst>
                            <p:childTnLst>
                              <p:par>
                                <p:cTn id="36" presetID="35" presetClass="emph" presetSubtype="0" fill="hold" nodeType="afterEffect">
                                  <p:stCondLst>
                                    <p:cond delay="0"/>
                                  </p:stCondLst>
                                  <p:childTnLst>
                                    <p:anim calcmode="discrete" valueType="str">
                                      <p:cBhvr>
                                        <p:cTn id="37" dur="500" fill="hold"/>
                                        <p:tgtEl>
                                          <p:spTgt spid="192"/>
                                        </p:tgtEl>
                                        <p:attrNameLst>
                                          <p:attrName>style.visibility</p:attrName>
                                        </p:attrNameLst>
                                      </p:cBhvr>
                                      <p:tavLst>
                                        <p:tav tm="0">
                                          <p:val>
                                            <p:strVal val="hidden"/>
                                          </p:val>
                                        </p:tav>
                                        <p:tav tm="50000">
                                          <p:val>
                                            <p:strVal val="visible"/>
                                          </p:val>
                                        </p:tav>
                                      </p:tavLst>
                                    </p:anim>
                                  </p:childTnLst>
                                </p:cTn>
                              </p:par>
                            </p:childTnLst>
                          </p:cTn>
                        </p:par>
                        <p:par>
                          <p:cTn id="38" fill="hold">
                            <p:stCondLst>
                              <p:cond delay="2500"/>
                            </p:stCondLst>
                            <p:childTnLst>
                              <p:par>
                                <p:cTn id="39" presetID="35" presetClass="emph" presetSubtype="0" fill="hold" nodeType="afterEffect">
                                  <p:stCondLst>
                                    <p:cond delay="0"/>
                                  </p:stCondLst>
                                  <p:childTnLst>
                                    <p:anim calcmode="discrete" valueType="str">
                                      <p:cBhvr>
                                        <p:cTn id="40" dur="500" fill="hold"/>
                                        <p:tgtEl>
                                          <p:spTgt spid="19"/>
                                        </p:tgtEl>
                                        <p:attrNameLst>
                                          <p:attrName>style.visibility</p:attrName>
                                        </p:attrNameLst>
                                      </p:cBhvr>
                                      <p:tavLst>
                                        <p:tav tm="0">
                                          <p:val>
                                            <p:strVal val="hidden"/>
                                          </p:val>
                                        </p:tav>
                                        <p:tav tm="50000">
                                          <p:val>
                                            <p:strVal val="visible"/>
                                          </p:val>
                                        </p:tav>
                                      </p:tavLst>
                                    </p:anim>
                                  </p:childTnLst>
                                </p:cTn>
                              </p:par>
                            </p:childTnLst>
                          </p:cTn>
                        </p:par>
                        <p:par>
                          <p:cTn id="41" fill="hold">
                            <p:stCondLst>
                              <p:cond delay="3000"/>
                            </p:stCondLst>
                            <p:childTnLst>
                              <p:par>
                                <p:cTn id="42" presetID="35" presetClass="emph" presetSubtype="0" fill="hold" nodeType="afterEffect">
                                  <p:stCondLst>
                                    <p:cond delay="0"/>
                                  </p:stCondLst>
                                  <p:childTnLst>
                                    <p:anim calcmode="discrete" valueType="str">
                                      <p:cBhvr>
                                        <p:cTn id="43" dur="500" fill="hold"/>
                                        <p:tgtEl>
                                          <p:spTgt spid="27"/>
                                        </p:tgtEl>
                                        <p:attrNameLst>
                                          <p:attrName>style.visibility</p:attrName>
                                        </p:attrNameLst>
                                      </p:cBhvr>
                                      <p:tavLst>
                                        <p:tav tm="0">
                                          <p:val>
                                            <p:strVal val="hidden"/>
                                          </p:val>
                                        </p:tav>
                                        <p:tav tm="50000">
                                          <p:val>
                                            <p:strVal val="visible"/>
                                          </p:val>
                                        </p:tav>
                                      </p:tavLst>
                                    </p:anim>
                                  </p:childTnLst>
                                </p:cTn>
                              </p:par>
                            </p:childTnLst>
                          </p:cTn>
                        </p:par>
                        <p:par>
                          <p:cTn id="44" fill="hold">
                            <p:stCondLst>
                              <p:cond delay="3500"/>
                            </p:stCondLst>
                            <p:childTnLst>
                              <p:par>
                                <p:cTn id="45" presetID="35" presetClass="emph" presetSubtype="0" fill="hold" nodeType="afterEffect">
                                  <p:stCondLst>
                                    <p:cond delay="0"/>
                                  </p:stCondLst>
                                  <p:childTnLst>
                                    <p:anim calcmode="discrete" valueType="str">
                                      <p:cBhvr>
                                        <p:cTn id="46" dur="500" fill="hold"/>
                                        <p:tgtEl>
                                          <p:spTgt spid="16"/>
                                        </p:tgtEl>
                                        <p:attrNameLst>
                                          <p:attrName>style.visibility</p:attrName>
                                        </p:attrNameLst>
                                      </p:cBhvr>
                                      <p:tavLst>
                                        <p:tav tm="0">
                                          <p:val>
                                            <p:strVal val="hidden"/>
                                          </p:val>
                                        </p:tav>
                                        <p:tav tm="50000">
                                          <p:val>
                                            <p:strVal val="visible"/>
                                          </p:val>
                                        </p:tav>
                                      </p:tavLst>
                                    </p:anim>
                                  </p:childTnLst>
                                </p:cTn>
                              </p:par>
                            </p:childTnLst>
                          </p:cTn>
                        </p:par>
                        <p:par>
                          <p:cTn id="47" fill="hold">
                            <p:stCondLst>
                              <p:cond delay="4000"/>
                            </p:stCondLst>
                            <p:childTnLst>
                              <p:par>
                                <p:cTn id="48" presetID="35" presetClass="emph" presetSubtype="0" fill="hold" nodeType="afterEffect">
                                  <p:stCondLst>
                                    <p:cond delay="0"/>
                                  </p:stCondLst>
                                  <p:childTnLst>
                                    <p:anim calcmode="discrete" valueType="str">
                                      <p:cBhvr>
                                        <p:cTn id="49" dur="500" fill="hold"/>
                                        <p:tgtEl>
                                          <p:spTgt spid="25"/>
                                        </p:tgtEl>
                                        <p:attrNameLst>
                                          <p:attrName>style.visibility</p:attrName>
                                        </p:attrNameLst>
                                      </p:cBhvr>
                                      <p:tavLst>
                                        <p:tav tm="0">
                                          <p:val>
                                            <p:strVal val="hidden"/>
                                          </p:val>
                                        </p:tav>
                                        <p:tav tm="50000">
                                          <p:val>
                                            <p:strVal val="visible"/>
                                          </p:val>
                                        </p:tav>
                                      </p:tavLst>
                                    </p:anim>
                                  </p:childTnLst>
                                </p:cTn>
                              </p:par>
                            </p:childTnLst>
                          </p:cTn>
                        </p:par>
                        <p:par>
                          <p:cTn id="50" fill="hold">
                            <p:stCondLst>
                              <p:cond delay="4500"/>
                            </p:stCondLst>
                            <p:childTnLst>
                              <p:par>
                                <p:cTn id="51" presetID="35" presetClass="emph" presetSubtype="0" fill="hold" nodeType="afterEffect">
                                  <p:stCondLst>
                                    <p:cond delay="0"/>
                                  </p:stCondLst>
                                  <p:childTnLst>
                                    <p:anim calcmode="discrete" valueType="str">
                                      <p:cBhvr>
                                        <p:cTn id="52" dur="500" fill="hold"/>
                                        <p:tgtEl>
                                          <p:spTgt spid="22"/>
                                        </p:tgtEl>
                                        <p:attrNameLst>
                                          <p:attrName>style.visibility</p:attrName>
                                        </p:attrNameLst>
                                      </p:cBhvr>
                                      <p:tavLst>
                                        <p:tav tm="0">
                                          <p:val>
                                            <p:strVal val="hidden"/>
                                          </p:val>
                                        </p:tav>
                                        <p:tav tm="50000">
                                          <p:val>
                                            <p:strVal val="visible"/>
                                          </p:val>
                                        </p:tav>
                                      </p:tavLst>
                                    </p:anim>
                                  </p:childTnLst>
                                </p:cTn>
                              </p:par>
                            </p:childTnLst>
                          </p:cTn>
                        </p:par>
                        <p:par>
                          <p:cTn id="53" fill="hold">
                            <p:stCondLst>
                              <p:cond delay="5000"/>
                            </p:stCondLst>
                            <p:childTnLst>
                              <p:par>
                                <p:cTn id="54" presetID="35" presetClass="emph" presetSubtype="0" fill="hold" nodeType="afterEffect">
                                  <p:stCondLst>
                                    <p:cond delay="0"/>
                                  </p:stCondLst>
                                  <p:childTnLst>
                                    <p:anim calcmode="discrete" valueType="str">
                                      <p:cBhvr>
                                        <p:cTn id="55" dur="500" fill="hold"/>
                                        <p:tgtEl>
                                          <p:spTgt spid="17"/>
                                        </p:tgtEl>
                                        <p:attrNameLst>
                                          <p:attrName>style.visibility</p:attrName>
                                        </p:attrNameLst>
                                      </p:cBhvr>
                                      <p:tavLst>
                                        <p:tav tm="0">
                                          <p:val>
                                            <p:strVal val="hidden"/>
                                          </p:val>
                                        </p:tav>
                                        <p:tav tm="50000">
                                          <p:val>
                                            <p:strVal val="visible"/>
                                          </p:val>
                                        </p:tav>
                                      </p:tavLst>
                                    </p:anim>
                                  </p:childTnLst>
                                </p:cTn>
                              </p:par>
                            </p:childTnLst>
                          </p:cTn>
                        </p:par>
                        <p:par>
                          <p:cTn id="56" fill="hold">
                            <p:stCondLst>
                              <p:cond delay="5500"/>
                            </p:stCondLst>
                            <p:childTnLst>
                              <p:par>
                                <p:cTn id="57" presetID="35" presetClass="emph" presetSubtype="0" fill="hold" nodeType="afterEffect">
                                  <p:stCondLst>
                                    <p:cond delay="0"/>
                                  </p:stCondLst>
                                  <p:childTnLst>
                                    <p:anim calcmode="discrete" valueType="str">
                                      <p:cBhvr>
                                        <p:cTn id="58" dur="500" fill="hold"/>
                                        <p:tgtEl>
                                          <p:spTgt spid="192"/>
                                        </p:tgtEl>
                                        <p:attrNameLst>
                                          <p:attrName>style.visibility</p:attrName>
                                        </p:attrNameLst>
                                      </p:cBhvr>
                                      <p:tavLst>
                                        <p:tav tm="0">
                                          <p:val>
                                            <p:strVal val="hidden"/>
                                          </p:val>
                                        </p:tav>
                                        <p:tav tm="50000">
                                          <p:val>
                                            <p:strVal val="visible"/>
                                          </p:val>
                                        </p:tav>
                                      </p:tavLst>
                                    </p:anim>
                                  </p:childTnLst>
                                </p:cTn>
                              </p:par>
                            </p:childTnLst>
                          </p:cTn>
                        </p:par>
                        <p:par>
                          <p:cTn id="59" fill="hold">
                            <p:stCondLst>
                              <p:cond delay="6000"/>
                            </p:stCondLst>
                            <p:childTnLst>
                              <p:par>
                                <p:cTn id="60" presetID="35" presetClass="emph" presetSubtype="0" fill="hold" nodeType="afterEffect">
                                  <p:stCondLst>
                                    <p:cond delay="0"/>
                                  </p:stCondLst>
                                  <p:childTnLst>
                                    <p:anim calcmode="discrete" valueType="str">
                                      <p:cBhvr>
                                        <p:cTn id="61" dur="500" fill="hold"/>
                                        <p:tgtEl>
                                          <p:spTgt spid="19"/>
                                        </p:tgtEl>
                                        <p:attrNameLst>
                                          <p:attrName>style.visibility</p:attrName>
                                        </p:attrNameLst>
                                      </p:cBhvr>
                                      <p:tavLst>
                                        <p:tav tm="0">
                                          <p:val>
                                            <p:strVal val="hidden"/>
                                          </p:val>
                                        </p:tav>
                                        <p:tav tm="50000">
                                          <p:val>
                                            <p:strVal val="visible"/>
                                          </p:val>
                                        </p:tav>
                                      </p:tavLst>
                                    </p:anim>
                                  </p:childTnLst>
                                </p:cTn>
                              </p:par>
                            </p:childTnLst>
                          </p:cTn>
                        </p:par>
                        <p:par>
                          <p:cTn id="62" fill="hold">
                            <p:stCondLst>
                              <p:cond delay="6500"/>
                            </p:stCondLst>
                            <p:childTnLst>
                              <p:par>
                                <p:cTn id="63" presetID="35" presetClass="emph" presetSubtype="0" fill="hold" nodeType="afterEffect">
                                  <p:stCondLst>
                                    <p:cond delay="0"/>
                                  </p:stCondLst>
                                  <p:childTnLst>
                                    <p:anim calcmode="discrete" valueType="str">
                                      <p:cBhvr>
                                        <p:cTn id="64" dur="5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68315" y="1040607"/>
            <a:ext cx="7949538" cy="3645694"/>
            <a:chOff x="431" y="618"/>
            <a:chExt cx="4872" cy="3084"/>
          </a:xfrm>
        </p:grpSpPr>
        <p:sp>
          <p:nvSpPr>
            <p:cNvPr id="358405" name="AutoShape 5"/>
            <p:cNvSpPr>
              <a:spLocks noChangeArrowheads="1"/>
            </p:cNvSpPr>
            <p:nvPr/>
          </p:nvSpPr>
          <p:spPr bwMode="auto">
            <a:xfrm>
              <a:off x="1338" y="1117"/>
              <a:ext cx="3039" cy="2449"/>
            </a:xfrm>
            <a:prstGeom prst="roundRect">
              <a:avLst>
                <a:gd name="adj" fmla="val 16667"/>
              </a:avLst>
            </a:prstGeom>
            <a:solidFill>
              <a:srgbClr val="F4F3E0"/>
            </a:solidFill>
            <a:ln w="9525" cap="rnd" algn="ctr">
              <a:noFill/>
              <a:prstDash val="sysDot"/>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grpSp>
          <p:nvGrpSpPr>
            <p:cNvPr id="3" name="Group 6"/>
            <p:cNvGrpSpPr>
              <a:grpSpLocks/>
            </p:cNvGrpSpPr>
            <p:nvPr/>
          </p:nvGrpSpPr>
          <p:grpSpPr bwMode="auto">
            <a:xfrm>
              <a:off x="431" y="1752"/>
              <a:ext cx="771" cy="1089"/>
              <a:chOff x="521" y="1570"/>
              <a:chExt cx="771" cy="1089"/>
            </a:xfrm>
          </p:grpSpPr>
          <p:sp>
            <p:nvSpPr>
              <p:cNvPr id="358407" name="AutoShape 7"/>
              <p:cNvSpPr>
                <a:spLocks noChangeArrowheads="1"/>
              </p:cNvSpPr>
              <p:nvPr/>
            </p:nvSpPr>
            <p:spPr bwMode="auto">
              <a:xfrm>
                <a:off x="521" y="1570"/>
                <a:ext cx="771" cy="1089"/>
              </a:xfrm>
              <a:prstGeom prst="roundRect">
                <a:avLst>
                  <a:gd name="adj" fmla="val 26167"/>
                </a:avLst>
              </a:prstGeom>
              <a:solidFill>
                <a:srgbClr val="EAEAEA">
                  <a:alpha val="80000"/>
                </a:srgbClr>
              </a:solidFill>
              <a:ln w="9525">
                <a:noFill/>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761" name="Text Box 8"/>
              <p:cNvSpPr txBox="1">
                <a:spLocks noChangeArrowheads="1"/>
              </p:cNvSpPr>
              <p:nvPr/>
            </p:nvSpPr>
            <p:spPr bwMode="auto">
              <a:xfrm>
                <a:off x="703" y="2358"/>
                <a:ext cx="377" cy="208"/>
              </a:xfrm>
              <a:prstGeom prst="rect">
                <a:avLst/>
              </a:prstGeom>
              <a:noFill/>
              <a:ln w="9525">
                <a:noFill/>
                <a:miter lim="800000"/>
                <a:headEnd/>
                <a:tailEnd/>
              </a:ln>
            </p:spPr>
            <p:txBody>
              <a:bodyPr wrap="none" lIns="0" tIns="0" rIns="0" bIns="0">
                <a:spAutoFit/>
              </a:bodyPr>
              <a:lstStyle/>
              <a:p>
                <a:r>
                  <a:rPr lang="zh-CN" altLang="en-US" sz="1600">
                    <a:latin typeface="微软雅黑" pitchFamily="34" charset="-122"/>
                    <a:ea typeface="微软雅黑" pitchFamily="34" charset="-122"/>
                  </a:rPr>
                  <a:t>供应商</a:t>
                </a:r>
              </a:p>
            </p:txBody>
          </p:sp>
          <p:pic>
            <p:nvPicPr>
              <p:cNvPr id="25762" name="Picture 9" descr="Ap54307"/>
              <p:cNvPicPr>
                <a:picLocks noChangeAspect="1" noChangeArrowheads="1"/>
              </p:cNvPicPr>
              <p:nvPr/>
            </p:nvPicPr>
            <p:blipFill>
              <a:blip r:embed="rId3"/>
              <a:srcRect/>
              <a:stretch>
                <a:fillRect/>
              </a:stretch>
            </p:blipFill>
            <p:spPr bwMode="auto">
              <a:xfrm>
                <a:off x="564" y="1788"/>
                <a:ext cx="728" cy="543"/>
              </a:xfrm>
              <a:prstGeom prst="rect">
                <a:avLst/>
              </a:prstGeom>
              <a:noFill/>
              <a:ln w="9525">
                <a:noFill/>
                <a:miter lim="800000"/>
                <a:headEnd/>
                <a:tailEnd/>
              </a:ln>
            </p:spPr>
          </p:pic>
        </p:grpSp>
        <p:grpSp>
          <p:nvGrpSpPr>
            <p:cNvPr id="4" name="Group 10"/>
            <p:cNvGrpSpPr>
              <a:grpSpLocks/>
            </p:cNvGrpSpPr>
            <p:nvPr/>
          </p:nvGrpSpPr>
          <p:grpSpPr bwMode="auto">
            <a:xfrm>
              <a:off x="2812" y="2845"/>
              <a:ext cx="922" cy="297"/>
              <a:chOff x="1995" y="3223"/>
              <a:chExt cx="726" cy="202"/>
            </a:xfrm>
          </p:grpSpPr>
          <p:sp>
            <p:nvSpPr>
              <p:cNvPr id="25753" name="Freeform 11"/>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54" name="Rectangle 12"/>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55" name="Freeform 13"/>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56" name="Freeform 14"/>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57" name="Freeform 15"/>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58" name="Rectangle 16"/>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59" name="Freeform 17"/>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418" name="AutoShape 18"/>
            <p:cNvSpPr>
              <a:spLocks noChangeArrowheads="1"/>
            </p:cNvSpPr>
            <p:nvPr/>
          </p:nvSpPr>
          <p:spPr bwMode="auto">
            <a:xfrm>
              <a:off x="3084" y="2751"/>
              <a:ext cx="545"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49" name="Rectangle 19"/>
            <p:cNvSpPr>
              <a:spLocks noChangeArrowheads="1"/>
            </p:cNvSpPr>
            <p:nvPr/>
          </p:nvSpPr>
          <p:spPr bwMode="auto">
            <a:xfrm>
              <a:off x="3107" y="2795"/>
              <a:ext cx="4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库存管理</a:t>
              </a:r>
              <a:endParaRPr kumimoji="1" lang="zh-CN" altLang="en-US" sz="1400">
                <a:solidFill>
                  <a:schemeClr val="tx2"/>
                </a:solidFill>
                <a:latin typeface="微软雅黑" pitchFamily="34" charset="-122"/>
                <a:ea typeface="微软雅黑" pitchFamily="34" charset="-122"/>
              </a:endParaRPr>
            </a:p>
          </p:txBody>
        </p:sp>
        <p:grpSp>
          <p:nvGrpSpPr>
            <p:cNvPr id="5" name="Group 20"/>
            <p:cNvGrpSpPr>
              <a:grpSpLocks/>
            </p:cNvGrpSpPr>
            <p:nvPr/>
          </p:nvGrpSpPr>
          <p:grpSpPr bwMode="auto">
            <a:xfrm rot="5400000">
              <a:off x="408" y="2228"/>
              <a:ext cx="2313" cy="363"/>
              <a:chOff x="1402" y="3294"/>
              <a:chExt cx="3678" cy="227"/>
            </a:xfrm>
          </p:grpSpPr>
          <p:sp>
            <p:nvSpPr>
              <p:cNvPr id="25746" name="Freeform 21"/>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47" name="Rectangle 22"/>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48" name="Freeform 23"/>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49" name="Freeform 24"/>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50" name="Freeform 25"/>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51" name="Rectangle 26"/>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52" name="Freeform 27"/>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5651" name="Text Box 28"/>
            <p:cNvSpPr txBox="1">
              <a:spLocks noChangeArrowheads="1"/>
            </p:cNvSpPr>
            <p:nvPr/>
          </p:nvSpPr>
          <p:spPr bwMode="auto">
            <a:xfrm>
              <a:off x="1504" y="1888"/>
              <a:ext cx="151" cy="1463"/>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原料采购</a:t>
              </a:r>
              <a:r>
                <a:rPr lang="en-US" altLang="zh-CN" sz="1600">
                  <a:latin typeface="微软雅黑" pitchFamily="34" charset="-122"/>
                  <a:ea typeface="微软雅黑" pitchFamily="34" charset="-122"/>
                </a:rPr>
                <a:t>/</a:t>
              </a:r>
              <a:r>
                <a:rPr lang="zh-CN" altLang="en-US" sz="1600">
                  <a:latin typeface="微软雅黑" pitchFamily="34" charset="-122"/>
                  <a:ea typeface="微软雅黑" pitchFamily="34" charset="-122"/>
                </a:rPr>
                <a:t>委外管理</a:t>
              </a:r>
            </a:p>
          </p:txBody>
        </p:sp>
        <p:grpSp>
          <p:nvGrpSpPr>
            <p:cNvPr id="6" name="Group 29"/>
            <p:cNvGrpSpPr>
              <a:grpSpLocks/>
            </p:cNvGrpSpPr>
            <p:nvPr/>
          </p:nvGrpSpPr>
          <p:grpSpPr bwMode="auto">
            <a:xfrm>
              <a:off x="1882" y="3407"/>
              <a:ext cx="1814" cy="295"/>
              <a:chOff x="1402" y="3294"/>
              <a:chExt cx="3678" cy="227"/>
            </a:xfrm>
          </p:grpSpPr>
          <p:sp>
            <p:nvSpPr>
              <p:cNvPr id="25739" name="Freeform 30"/>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40" name="Rectangle 31"/>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41" name="Freeform 32"/>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42" name="Freeform 33"/>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43" name="Freeform 34"/>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44" name="Rectangle 35"/>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45" name="Freeform 36"/>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7" name="Group 37"/>
            <p:cNvGrpSpPr>
              <a:grpSpLocks/>
            </p:cNvGrpSpPr>
            <p:nvPr/>
          </p:nvGrpSpPr>
          <p:grpSpPr bwMode="auto">
            <a:xfrm>
              <a:off x="2449" y="3294"/>
              <a:ext cx="862" cy="320"/>
              <a:chOff x="2449" y="3294"/>
              <a:chExt cx="862" cy="320"/>
            </a:xfrm>
          </p:grpSpPr>
          <p:sp>
            <p:nvSpPr>
              <p:cNvPr id="358438" name="AutoShape 38"/>
              <p:cNvSpPr>
                <a:spLocks noChangeArrowheads="1"/>
              </p:cNvSpPr>
              <p:nvPr/>
            </p:nvSpPr>
            <p:spPr bwMode="auto">
              <a:xfrm>
                <a:off x="2449" y="3294"/>
                <a:ext cx="862" cy="271"/>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738" name="Rectangle 39"/>
              <p:cNvSpPr>
                <a:spLocks noChangeArrowheads="1"/>
              </p:cNvSpPr>
              <p:nvPr/>
            </p:nvSpPr>
            <p:spPr bwMode="auto">
              <a:xfrm>
                <a:off x="2592" y="3350"/>
                <a:ext cx="579" cy="264"/>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sz="1700">
                    <a:solidFill>
                      <a:schemeClr val="tx2"/>
                    </a:solidFill>
                    <a:latin typeface="微软雅黑" pitchFamily="34" charset="-122"/>
                    <a:ea typeface="微软雅黑" pitchFamily="34" charset="-122"/>
                  </a:rPr>
                  <a:t>财务管理</a:t>
                </a:r>
              </a:p>
            </p:txBody>
          </p:sp>
        </p:grpSp>
        <p:grpSp>
          <p:nvGrpSpPr>
            <p:cNvPr id="8" name="Group 40"/>
            <p:cNvGrpSpPr>
              <a:grpSpLocks/>
            </p:cNvGrpSpPr>
            <p:nvPr/>
          </p:nvGrpSpPr>
          <p:grpSpPr bwMode="auto">
            <a:xfrm>
              <a:off x="1837" y="2733"/>
              <a:ext cx="922" cy="297"/>
              <a:chOff x="1995" y="3223"/>
              <a:chExt cx="726" cy="202"/>
            </a:xfrm>
          </p:grpSpPr>
          <p:sp>
            <p:nvSpPr>
              <p:cNvPr id="25730" name="Freeform 41"/>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31" name="Rectangle 42"/>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32" name="Freeform 43"/>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33" name="Freeform 44"/>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34" name="Freeform 45"/>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35" name="Rectangle 46"/>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36" name="Freeform 47"/>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448" name="AutoShape 48"/>
            <p:cNvSpPr>
              <a:spLocks noChangeArrowheads="1"/>
            </p:cNvSpPr>
            <p:nvPr/>
          </p:nvSpPr>
          <p:spPr bwMode="auto">
            <a:xfrm>
              <a:off x="2100" y="2638"/>
              <a:ext cx="547"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56" name="Rectangle 49"/>
            <p:cNvSpPr>
              <a:spLocks noChangeArrowheads="1"/>
            </p:cNvSpPr>
            <p:nvPr/>
          </p:nvSpPr>
          <p:spPr bwMode="auto">
            <a:xfrm>
              <a:off x="2132" y="2682"/>
              <a:ext cx="4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质量监控</a:t>
              </a:r>
              <a:endParaRPr kumimoji="1" lang="zh-CN" altLang="en-US" sz="1400">
                <a:solidFill>
                  <a:schemeClr val="tx2"/>
                </a:solidFill>
                <a:latin typeface="微软雅黑" pitchFamily="34" charset="-122"/>
                <a:ea typeface="微软雅黑" pitchFamily="34" charset="-122"/>
              </a:endParaRPr>
            </a:p>
          </p:txBody>
        </p:sp>
        <p:sp>
          <p:nvSpPr>
            <p:cNvPr id="25657" name="Freeform 50"/>
            <p:cNvSpPr>
              <a:spLocks/>
            </p:cNvSpPr>
            <p:nvPr/>
          </p:nvSpPr>
          <p:spPr bwMode="auto">
            <a:xfrm rot="15433346" flipH="1">
              <a:off x="941" y="1378"/>
              <a:ext cx="214" cy="554"/>
            </a:xfrm>
            <a:custGeom>
              <a:avLst/>
              <a:gdLst>
                <a:gd name="T0" fmla="*/ 212 w 108"/>
                <a:gd name="T1" fmla="*/ 0 h 209"/>
                <a:gd name="T2" fmla="*/ 194 w 108"/>
                <a:gd name="T3" fmla="*/ 11 h 209"/>
                <a:gd name="T4" fmla="*/ 182 w 108"/>
                <a:gd name="T5" fmla="*/ 19 h 209"/>
                <a:gd name="T6" fmla="*/ 170 w 108"/>
                <a:gd name="T7" fmla="*/ 27 h 209"/>
                <a:gd name="T8" fmla="*/ 161 w 108"/>
                <a:gd name="T9" fmla="*/ 37 h 209"/>
                <a:gd name="T10" fmla="*/ 143 w 108"/>
                <a:gd name="T11" fmla="*/ 53 h 209"/>
                <a:gd name="T12" fmla="*/ 129 w 108"/>
                <a:gd name="T13" fmla="*/ 69 h 209"/>
                <a:gd name="T14" fmla="*/ 117 w 108"/>
                <a:gd name="T15" fmla="*/ 87 h 209"/>
                <a:gd name="T16" fmla="*/ 101 w 108"/>
                <a:gd name="T17" fmla="*/ 106 h 209"/>
                <a:gd name="T18" fmla="*/ 93 w 108"/>
                <a:gd name="T19" fmla="*/ 125 h 209"/>
                <a:gd name="T20" fmla="*/ 79 w 108"/>
                <a:gd name="T21" fmla="*/ 148 h 209"/>
                <a:gd name="T22" fmla="*/ 69 w 108"/>
                <a:gd name="T23" fmla="*/ 167 h 209"/>
                <a:gd name="T24" fmla="*/ 61 w 108"/>
                <a:gd name="T25" fmla="*/ 194 h 209"/>
                <a:gd name="T26" fmla="*/ 52 w 108"/>
                <a:gd name="T27" fmla="*/ 220 h 209"/>
                <a:gd name="T28" fmla="*/ 44 w 108"/>
                <a:gd name="T29" fmla="*/ 249 h 209"/>
                <a:gd name="T30" fmla="*/ 40 w 108"/>
                <a:gd name="T31" fmla="*/ 268 h 209"/>
                <a:gd name="T32" fmla="*/ 34 w 108"/>
                <a:gd name="T33" fmla="*/ 297 h 209"/>
                <a:gd name="T34" fmla="*/ 34 w 108"/>
                <a:gd name="T35" fmla="*/ 323 h 209"/>
                <a:gd name="T36" fmla="*/ 34 w 108"/>
                <a:gd name="T37" fmla="*/ 347 h 209"/>
                <a:gd name="T38" fmla="*/ 36 w 108"/>
                <a:gd name="T39" fmla="*/ 374 h 209"/>
                <a:gd name="T40" fmla="*/ 40 w 108"/>
                <a:gd name="T41" fmla="*/ 390 h 209"/>
                <a:gd name="T42" fmla="*/ 44 w 108"/>
                <a:gd name="T43" fmla="*/ 408 h 209"/>
                <a:gd name="T44" fmla="*/ 50 w 108"/>
                <a:gd name="T45" fmla="*/ 421 h 209"/>
                <a:gd name="T46" fmla="*/ 54 w 108"/>
                <a:gd name="T47" fmla="*/ 435 h 209"/>
                <a:gd name="T48" fmla="*/ 61 w 108"/>
                <a:gd name="T49" fmla="*/ 443 h 209"/>
                <a:gd name="T50" fmla="*/ 0 w 108"/>
                <a:gd name="T51" fmla="*/ 453 h 209"/>
                <a:gd name="T52" fmla="*/ 24 w 108"/>
                <a:gd name="T53" fmla="*/ 467 h 209"/>
                <a:gd name="T54" fmla="*/ 46 w 108"/>
                <a:gd name="T55" fmla="*/ 477 h 209"/>
                <a:gd name="T56" fmla="*/ 73 w 108"/>
                <a:gd name="T57" fmla="*/ 493 h 209"/>
                <a:gd name="T58" fmla="*/ 99 w 108"/>
                <a:gd name="T59" fmla="*/ 512 h 209"/>
                <a:gd name="T60" fmla="*/ 119 w 108"/>
                <a:gd name="T61" fmla="*/ 527 h 209"/>
                <a:gd name="T62" fmla="*/ 141 w 108"/>
                <a:gd name="T63" fmla="*/ 551 h 209"/>
                <a:gd name="T64" fmla="*/ 145 w 108"/>
                <a:gd name="T65" fmla="*/ 527 h 209"/>
                <a:gd name="T66" fmla="*/ 151 w 108"/>
                <a:gd name="T67" fmla="*/ 501 h 209"/>
                <a:gd name="T68" fmla="*/ 161 w 108"/>
                <a:gd name="T69" fmla="*/ 472 h 209"/>
                <a:gd name="T70" fmla="*/ 172 w 108"/>
                <a:gd name="T71" fmla="*/ 451 h 209"/>
                <a:gd name="T72" fmla="*/ 180 w 108"/>
                <a:gd name="T73" fmla="*/ 437 h 209"/>
                <a:gd name="T74" fmla="*/ 194 w 108"/>
                <a:gd name="T75" fmla="*/ 421 h 209"/>
                <a:gd name="T76" fmla="*/ 131 w 108"/>
                <a:gd name="T77" fmla="*/ 432 h 209"/>
                <a:gd name="T78" fmla="*/ 123 w 108"/>
                <a:gd name="T79" fmla="*/ 408 h 209"/>
                <a:gd name="T80" fmla="*/ 115 w 108"/>
                <a:gd name="T81" fmla="*/ 390 h 209"/>
                <a:gd name="T82" fmla="*/ 109 w 108"/>
                <a:gd name="T83" fmla="*/ 363 h 209"/>
                <a:gd name="T84" fmla="*/ 107 w 108"/>
                <a:gd name="T85" fmla="*/ 339 h 209"/>
                <a:gd name="T86" fmla="*/ 105 w 108"/>
                <a:gd name="T87" fmla="*/ 313 h 209"/>
                <a:gd name="T88" fmla="*/ 105 w 108"/>
                <a:gd name="T89" fmla="*/ 286 h 209"/>
                <a:gd name="T90" fmla="*/ 107 w 108"/>
                <a:gd name="T91" fmla="*/ 249 h 209"/>
                <a:gd name="T92" fmla="*/ 109 w 108"/>
                <a:gd name="T93" fmla="*/ 217 h 209"/>
                <a:gd name="T94" fmla="*/ 117 w 108"/>
                <a:gd name="T95" fmla="*/ 191 h 209"/>
                <a:gd name="T96" fmla="*/ 123 w 108"/>
                <a:gd name="T97" fmla="*/ 162 h 209"/>
                <a:gd name="T98" fmla="*/ 127 w 108"/>
                <a:gd name="T99" fmla="*/ 146 h 209"/>
                <a:gd name="T100" fmla="*/ 131 w 108"/>
                <a:gd name="T101" fmla="*/ 133 h 209"/>
                <a:gd name="T102" fmla="*/ 135 w 108"/>
                <a:gd name="T103" fmla="*/ 125 h 209"/>
                <a:gd name="T104" fmla="*/ 139 w 108"/>
                <a:gd name="T105" fmla="*/ 114 h 209"/>
                <a:gd name="T106" fmla="*/ 147 w 108"/>
                <a:gd name="T107" fmla="*/ 93 h 209"/>
                <a:gd name="T108" fmla="*/ 155 w 108"/>
                <a:gd name="T109" fmla="*/ 80 h 209"/>
                <a:gd name="T110" fmla="*/ 161 w 108"/>
                <a:gd name="T111" fmla="*/ 69 h 209"/>
                <a:gd name="T112" fmla="*/ 164 w 108"/>
                <a:gd name="T113" fmla="*/ 58 h 209"/>
                <a:gd name="T114" fmla="*/ 172 w 108"/>
                <a:gd name="T115" fmla="*/ 48 h 209"/>
                <a:gd name="T116" fmla="*/ 178 w 108"/>
                <a:gd name="T117" fmla="*/ 40 h 209"/>
                <a:gd name="T118" fmla="*/ 184 w 108"/>
                <a:gd name="T119" fmla="*/ 29 h 209"/>
                <a:gd name="T120" fmla="*/ 192 w 108"/>
                <a:gd name="T121" fmla="*/ 19 h 209"/>
                <a:gd name="T122" fmla="*/ 200 w 108"/>
                <a:gd name="T123" fmla="*/ 11 h 209"/>
                <a:gd name="T124" fmla="*/ 212 w 108"/>
                <a:gd name="T125" fmla="*/ 0 h 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09"/>
                <a:gd name="T191" fmla="*/ 108 w 108"/>
                <a:gd name="T192" fmla="*/ 209 h 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09">
                  <a:moveTo>
                    <a:pt x="107" y="0"/>
                  </a:moveTo>
                  <a:lnTo>
                    <a:pt x="98" y="4"/>
                  </a:lnTo>
                  <a:lnTo>
                    <a:pt x="92" y="7"/>
                  </a:lnTo>
                  <a:lnTo>
                    <a:pt x="86" y="10"/>
                  </a:lnTo>
                  <a:lnTo>
                    <a:pt x="81" y="14"/>
                  </a:lnTo>
                  <a:lnTo>
                    <a:pt x="72" y="20"/>
                  </a:lnTo>
                  <a:lnTo>
                    <a:pt x="65" y="26"/>
                  </a:lnTo>
                  <a:lnTo>
                    <a:pt x="59" y="33"/>
                  </a:lnTo>
                  <a:lnTo>
                    <a:pt x="51" y="40"/>
                  </a:lnTo>
                  <a:lnTo>
                    <a:pt x="47" y="47"/>
                  </a:lnTo>
                  <a:lnTo>
                    <a:pt x="40" y="56"/>
                  </a:lnTo>
                  <a:lnTo>
                    <a:pt x="35" y="63"/>
                  </a:lnTo>
                  <a:lnTo>
                    <a:pt x="31" y="73"/>
                  </a:lnTo>
                  <a:lnTo>
                    <a:pt x="26" y="83"/>
                  </a:lnTo>
                  <a:lnTo>
                    <a:pt x="22" y="94"/>
                  </a:lnTo>
                  <a:lnTo>
                    <a:pt x="20" y="101"/>
                  </a:lnTo>
                  <a:lnTo>
                    <a:pt x="17" y="112"/>
                  </a:lnTo>
                  <a:lnTo>
                    <a:pt x="17" y="122"/>
                  </a:lnTo>
                  <a:lnTo>
                    <a:pt x="17" y="131"/>
                  </a:lnTo>
                  <a:lnTo>
                    <a:pt x="18" y="141"/>
                  </a:lnTo>
                  <a:lnTo>
                    <a:pt x="20" y="147"/>
                  </a:lnTo>
                  <a:lnTo>
                    <a:pt x="22" y="154"/>
                  </a:lnTo>
                  <a:lnTo>
                    <a:pt x="25" y="159"/>
                  </a:lnTo>
                  <a:lnTo>
                    <a:pt x="27" y="164"/>
                  </a:lnTo>
                  <a:lnTo>
                    <a:pt x="31" y="167"/>
                  </a:lnTo>
                  <a:lnTo>
                    <a:pt x="0" y="171"/>
                  </a:lnTo>
                  <a:lnTo>
                    <a:pt x="12" y="176"/>
                  </a:lnTo>
                  <a:lnTo>
                    <a:pt x="23" y="180"/>
                  </a:lnTo>
                  <a:lnTo>
                    <a:pt x="37" y="186"/>
                  </a:lnTo>
                  <a:lnTo>
                    <a:pt x="50" y="193"/>
                  </a:lnTo>
                  <a:lnTo>
                    <a:pt x="60" y="199"/>
                  </a:lnTo>
                  <a:lnTo>
                    <a:pt x="71" y="208"/>
                  </a:lnTo>
                  <a:lnTo>
                    <a:pt x="73" y="199"/>
                  </a:lnTo>
                  <a:lnTo>
                    <a:pt x="76" y="189"/>
                  </a:lnTo>
                  <a:lnTo>
                    <a:pt x="81" y="178"/>
                  </a:lnTo>
                  <a:lnTo>
                    <a:pt x="87" y="170"/>
                  </a:lnTo>
                  <a:lnTo>
                    <a:pt x="91" y="165"/>
                  </a:lnTo>
                  <a:lnTo>
                    <a:pt x="98" y="159"/>
                  </a:lnTo>
                  <a:lnTo>
                    <a:pt x="66" y="163"/>
                  </a:lnTo>
                  <a:lnTo>
                    <a:pt x="62" y="154"/>
                  </a:lnTo>
                  <a:lnTo>
                    <a:pt x="58" y="147"/>
                  </a:lnTo>
                  <a:lnTo>
                    <a:pt x="55" y="137"/>
                  </a:lnTo>
                  <a:lnTo>
                    <a:pt x="54" y="128"/>
                  </a:lnTo>
                  <a:lnTo>
                    <a:pt x="53" y="118"/>
                  </a:lnTo>
                  <a:lnTo>
                    <a:pt x="53" y="108"/>
                  </a:lnTo>
                  <a:lnTo>
                    <a:pt x="54" y="94"/>
                  </a:lnTo>
                  <a:lnTo>
                    <a:pt x="55" y="82"/>
                  </a:lnTo>
                  <a:lnTo>
                    <a:pt x="59" y="72"/>
                  </a:lnTo>
                  <a:lnTo>
                    <a:pt x="62" y="61"/>
                  </a:lnTo>
                  <a:lnTo>
                    <a:pt x="64" y="55"/>
                  </a:lnTo>
                  <a:lnTo>
                    <a:pt x="66" y="50"/>
                  </a:lnTo>
                  <a:lnTo>
                    <a:pt x="68" y="47"/>
                  </a:lnTo>
                  <a:lnTo>
                    <a:pt x="70" y="43"/>
                  </a:lnTo>
                  <a:lnTo>
                    <a:pt x="74" y="35"/>
                  </a:lnTo>
                  <a:lnTo>
                    <a:pt x="78" y="30"/>
                  </a:lnTo>
                  <a:lnTo>
                    <a:pt x="81" y="26"/>
                  </a:lnTo>
                  <a:lnTo>
                    <a:pt x="83" y="22"/>
                  </a:lnTo>
                  <a:lnTo>
                    <a:pt x="87" y="18"/>
                  </a:lnTo>
                  <a:lnTo>
                    <a:pt x="90" y="15"/>
                  </a:lnTo>
                  <a:lnTo>
                    <a:pt x="93" y="11"/>
                  </a:lnTo>
                  <a:lnTo>
                    <a:pt x="97" y="7"/>
                  </a:lnTo>
                  <a:lnTo>
                    <a:pt x="101" y="4"/>
                  </a:lnTo>
                  <a:lnTo>
                    <a:pt x="107" y="0"/>
                  </a:lnTo>
                </a:path>
              </a:pathLst>
            </a:custGeom>
            <a:solidFill>
              <a:schemeClr val="bg2"/>
            </a:solidFill>
            <a:ln w="12700" cap="rnd">
              <a:noFill/>
              <a:round/>
              <a:headEnd/>
              <a:tailEnd/>
            </a:ln>
          </p:spPr>
          <p:txBody>
            <a:bodyPr/>
            <a:lstStyle/>
            <a:p>
              <a:endParaRPr lang="zh-CN" altLang="en-US">
                <a:latin typeface="微软雅黑" pitchFamily="34" charset="-122"/>
                <a:ea typeface="微软雅黑" pitchFamily="34" charset="-122"/>
              </a:endParaRPr>
            </a:p>
          </p:txBody>
        </p:sp>
        <p:sp>
          <p:nvSpPr>
            <p:cNvPr id="25658" name="Line 51"/>
            <p:cNvSpPr>
              <a:spLocks noChangeShapeType="1"/>
            </p:cNvSpPr>
            <p:nvPr/>
          </p:nvSpPr>
          <p:spPr bwMode="auto">
            <a:xfrm flipH="1">
              <a:off x="3628" y="1525"/>
              <a:ext cx="341" cy="0"/>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59" name="Line 52"/>
            <p:cNvSpPr>
              <a:spLocks noChangeShapeType="1"/>
            </p:cNvSpPr>
            <p:nvPr/>
          </p:nvSpPr>
          <p:spPr bwMode="auto">
            <a:xfrm flipH="1">
              <a:off x="1791" y="1525"/>
              <a:ext cx="318" cy="0"/>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60" name="Line 53"/>
            <p:cNvSpPr>
              <a:spLocks noChangeShapeType="1"/>
            </p:cNvSpPr>
            <p:nvPr/>
          </p:nvSpPr>
          <p:spPr bwMode="auto">
            <a:xfrm flipH="1">
              <a:off x="1791" y="2024"/>
              <a:ext cx="522" cy="0"/>
            </a:xfrm>
            <a:prstGeom prst="line">
              <a:avLst/>
            </a:prstGeom>
            <a:noFill/>
            <a:ln w="28575">
              <a:solidFill>
                <a:schemeClr val="tx1"/>
              </a:solidFill>
              <a:prstDash val="sysDot"/>
              <a:round/>
              <a:headEnd type="triangle" w="med" len="med"/>
              <a:tailEnd/>
            </a:ln>
          </p:spPr>
          <p:txBody>
            <a:bodyPr/>
            <a:lstStyle/>
            <a:p>
              <a:endParaRPr lang="zh-CN" altLang="en-US"/>
            </a:p>
          </p:txBody>
        </p:sp>
        <p:sp>
          <p:nvSpPr>
            <p:cNvPr id="25661" name="Line 54"/>
            <p:cNvSpPr>
              <a:spLocks noChangeShapeType="1"/>
            </p:cNvSpPr>
            <p:nvPr/>
          </p:nvSpPr>
          <p:spPr bwMode="auto">
            <a:xfrm flipH="1">
              <a:off x="3673" y="2818"/>
              <a:ext cx="273" cy="0"/>
            </a:xfrm>
            <a:prstGeom prst="line">
              <a:avLst/>
            </a:prstGeom>
            <a:noFill/>
            <a:ln w="28575">
              <a:solidFill>
                <a:schemeClr val="tx1"/>
              </a:solidFill>
              <a:prstDash val="sysDot"/>
              <a:round/>
              <a:headEnd type="triangle" w="med" len="med"/>
              <a:tailEnd/>
            </a:ln>
          </p:spPr>
          <p:txBody>
            <a:bodyPr/>
            <a:lstStyle/>
            <a:p>
              <a:endParaRPr lang="zh-CN" altLang="en-US"/>
            </a:p>
          </p:txBody>
        </p:sp>
        <p:sp>
          <p:nvSpPr>
            <p:cNvPr id="25662" name="Line 55"/>
            <p:cNvSpPr>
              <a:spLocks noChangeShapeType="1"/>
            </p:cNvSpPr>
            <p:nvPr/>
          </p:nvSpPr>
          <p:spPr bwMode="auto">
            <a:xfrm>
              <a:off x="3266" y="1207"/>
              <a:ext cx="0" cy="273"/>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63" name="Line 56"/>
            <p:cNvSpPr>
              <a:spLocks noChangeShapeType="1"/>
            </p:cNvSpPr>
            <p:nvPr/>
          </p:nvSpPr>
          <p:spPr bwMode="auto">
            <a:xfrm>
              <a:off x="2767" y="1253"/>
              <a:ext cx="0" cy="227"/>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5664" name="Line 57"/>
            <p:cNvSpPr>
              <a:spLocks noChangeShapeType="1"/>
            </p:cNvSpPr>
            <p:nvPr/>
          </p:nvSpPr>
          <p:spPr bwMode="auto">
            <a:xfrm>
              <a:off x="3107" y="1842"/>
              <a:ext cx="0" cy="183"/>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65" name="Line 58"/>
            <p:cNvSpPr>
              <a:spLocks noChangeShapeType="1"/>
            </p:cNvSpPr>
            <p:nvPr/>
          </p:nvSpPr>
          <p:spPr bwMode="auto">
            <a:xfrm>
              <a:off x="2472" y="2409"/>
              <a:ext cx="0" cy="205"/>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5666" name="Line 59"/>
            <p:cNvSpPr>
              <a:spLocks noChangeShapeType="1"/>
            </p:cNvSpPr>
            <p:nvPr/>
          </p:nvSpPr>
          <p:spPr bwMode="auto">
            <a:xfrm>
              <a:off x="3402" y="2432"/>
              <a:ext cx="0" cy="295"/>
            </a:xfrm>
            <a:prstGeom prst="line">
              <a:avLst/>
            </a:prstGeom>
            <a:noFill/>
            <a:ln w="28575">
              <a:solidFill>
                <a:schemeClr val="tx1"/>
              </a:solidFill>
              <a:prstDash val="sysDot"/>
              <a:round/>
              <a:headEnd type="triangle" w="med" len="med"/>
              <a:tailEnd type="triangle" w="med" len="med"/>
            </a:ln>
          </p:spPr>
          <p:txBody>
            <a:bodyPr/>
            <a:lstStyle/>
            <a:p>
              <a:endParaRPr lang="zh-CN" altLang="en-US"/>
            </a:p>
          </p:txBody>
        </p:sp>
        <p:sp>
          <p:nvSpPr>
            <p:cNvPr id="25667" name="Line 60"/>
            <p:cNvSpPr>
              <a:spLocks noChangeShapeType="1"/>
            </p:cNvSpPr>
            <p:nvPr/>
          </p:nvSpPr>
          <p:spPr bwMode="auto">
            <a:xfrm>
              <a:off x="2517" y="2976"/>
              <a:ext cx="0" cy="295"/>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68" name="Line 61"/>
            <p:cNvSpPr>
              <a:spLocks noChangeShapeType="1"/>
            </p:cNvSpPr>
            <p:nvPr/>
          </p:nvSpPr>
          <p:spPr bwMode="auto">
            <a:xfrm>
              <a:off x="3129" y="3113"/>
              <a:ext cx="0" cy="227"/>
            </a:xfrm>
            <a:prstGeom prst="line">
              <a:avLst/>
            </a:prstGeom>
            <a:noFill/>
            <a:ln w="28575">
              <a:solidFill>
                <a:schemeClr val="tx1"/>
              </a:solidFill>
              <a:prstDash val="sysDot"/>
              <a:round/>
              <a:headEnd/>
              <a:tailEnd type="triangle" w="med" len="med"/>
            </a:ln>
          </p:spPr>
          <p:txBody>
            <a:bodyPr/>
            <a:lstStyle/>
            <a:p>
              <a:endParaRPr lang="zh-CN" altLang="en-US"/>
            </a:p>
          </p:txBody>
        </p:sp>
        <p:sp>
          <p:nvSpPr>
            <p:cNvPr id="25669" name="AutoShape 62"/>
            <p:cNvSpPr>
              <a:spLocks noChangeArrowheads="1"/>
            </p:cNvSpPr>
            <p:nvPr/>
          </p:nvSpPr>
          <p:spPr bwMode="auto">
            <a:xfrm>
              <a:off x="3424" y="618"/>
              <a:ext cx="1769" cy="545"/>
            </a:xfrm>
            <a:prstGeom prst="roundRect">
              <a:avLst>
                <a:gd name="adj" fmla="val 16667"/>
              </a:avLst>
            </a:prstGeom>
            <a:noFill/>
            <a:ln w="9525">
              <a:solidFill>
                <a:schemeClr val="tx1"/>
              </a:solidFill>
              <a:prstDash val="sysDot"/>
              <a:round/>
              <a:headEnd/>
              <a:tailEnd/>
            </a:ln>
          </p:spPr>
          <p:txBody>
            <a:bodyPr wrap="none" anchor="ctr"/>
            <a:lstStyle/>
            <a:p>
              <a:endParaRPr lang="zh-CN" altLang="en-US">
                <a:latin typeface="微软雅黑" pitchFamily="34" charset="-122"/>
                <a:ea typeface="微软雅黑" pitchFamily="34" charset="-122"/>
              </a:endParaRPr>
            </a:p>
          </p:txBody>
        </p:sp>
        <p:sp>
          <p:nvSpPr>
            <p:cNvPr id="358463" name="AutoShape 63"/>
            <p:cNvSpPr>
              <a:spLocks noChangeArrowheads="1"/>
            </p:cNvSpPr>
            <p:nvPr/>
          </p:nvSpPr>
          <p:spPr bwMode="auto">
            <a:xfrm>
              <a:off x="4376" y="781"/>
              <a:ext cx="680"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71" name="Rectangle 64"/>
            <p:cNvSpPr>
              <a:spLocks noChangeArrowheads="1"/>
            </p:cNvSpPr>
            <p:nvPr/>
          </p:nvSpPr>
          <p:spPr bwMode="auto">
            <a:xfrm>
              <a:off x="4445" y="836"/>
              <a:ext cx="5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en-GB" altLang="zh-CN" sz="1400">
                  <a:solidFill>
                    <a:schemeClr val="tx2"/>
                  </a:solidFill>
                  <a:latin typeface="微软雅黑" pitchFamily="34" charset="-122"/>
                  <a:ea typeface="微软雅黑" pitchFamily="34" charset="-122"/>
                </a:rPr>
                <a:t>PDM/CAD</a:t>
              </a:r>
              <a:endParaRPr kumimoji="1" lang="en-US" altLang="zh-CN" sz="1400">
                <a:solidFill>
                  <a:schemeClr val="tx2"/>
                </a:solidFill>
                <a:latin typeface="微软雅黑" pitchFamily="34" charset="-122"/>
                <a:ea typeface="微软雅黑" pitchFamily="34" charset="-122"/>
              </a:endParaRPr>
            </a:p>
          </p:txBody>
        </p:sp>
        <p:grpSp>
          <p:nvGrpSpPr>
            <p:cNvPr id="9" name="Group 65"/>
            <p:cNvGrpSpPr>
              <a:grpSpLocks/>
            </p:cNvGrpSpPr>
            <p:nvPr/>
          </p:nvGrpSpPr>
          <p:grpSpPr bwMode="auto">
            <a:xfrm>
              <a:off x="3514" y="769"/>
              <a:ext cx="545" cy="258"/>
              <a:chOff x="3334" y="641"/>
              <a:chExt cx="545" cy="258"/>
            </a:xfrm>
          </p:grpSpPr>
          <p:sp>
            <p:nvSpPr>
              <p:cNvPr id="358466" name="AutoShape 66"/>
              <p:cNvSpPr>
                <a:spLocks noChangeArrowheads="1"/>
              </p:cNvSpPr>
              <p:nvPr/>
            </p:nvSpPr>
            <p:spPr bwMode="auto">
              <a:xfrm>
                <a:off x="3334" y="641"/>
                <a:ext cx="545" cy="258"/>
              </a:xfrm>
              <a:prstGeom prst="roundRect">
                <a:avLst>
                  <a:gd name="adj" fmla="val 16667"/>
                </a:avLst>
              </a:prstGeom>
              <a:solidFill>
                <a:srgbClr val="B2B2B2"/>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729" name="Rectangle 67"/>
              <p:cNvSpPr>
                <a:spLocks noChangeArrowheads="1"/>
              </p:cNvSpPr>
              <p:nvPr/>
            </p:nvSpPr>
            <p:spPr bwMode="auto">
              <a:xfrm>
                <a:off x="3379" y="655"/>
                <a:ext cx="4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数据接口</a:t>
                </a:r>
                <a:endParaRPr kumimoji="1" lang="zh-CN" altLang="en-US" sz="1400">
                  <a:solidFill>
                    <a:schemeClr val="tx2"/>
                  </a:solidFill>
                  <a:latin typeface="微软雅黑" pitchFamily="34" charset="-122"/>
                  <a:ea typeface="微软雅黑" pitchFamily="34" charset="-122"/>
                </a:endParaRPr>
              </a:p>
            </p:txBody>
          </p:sp>
        </p:grpSp>
        <p:sp>
          <p:nvSpPr>
            <p:cNvPr id="25673" name="Line 68"/>
            <p:cNvSpPr>
              <a:spLocks noChangeShapeType="1"/>
            </p:cNvSpPr>
            <p:nvPr/>
          </p:nvSpPr>
          <p:spPr bwMode="auto">
            <a:xfrm flipH="1">
              <a:off x="4105" y="913"/>
              <a:ext cx="227" cy="0"/>
            </a:xfrm>
            <a:prstGeom prst="line">
              <a:avLst/>
            </a:prstGeom>
            <a:noFill/>
            <a:ln w="28575">
              <a:solidFill>
                <a:schemeClr val="tx1"/>
              </a:solidFill>
              <a:prstDash val="sysDot"/>
              <a:round/>
              <a:headEnd/>
              <a:tailEnd type="triangle" w="med" len="med"/>
            </a:ln>
          </p:spPr>
          <p:txBody>
            <a:bodyPr/>
            <a:lstStyle/>
            <a:p>
              <a:endParaRPr lang="zh-CN" altLang="en-US"/>
            </a:p>
          </p:txBody>
        </p:sp>
        <p:grpSp>
          <p:nvGrpSpPr>
            <p:cNvPr id="10" name="Group 69"/>
            <p:cNvGrpSpPr>
              <a:grpSpLocks/>
            </p:cNvGrpSpPr>
            <p:nvPr/>
          </p:nvGrpSpPr>
          <p:grpSpPr bwMode="auto">
            <a:xfrm>
              <a:off x="4490" y="1842"/>
              <a:ext cx="813" cy="1091"/>
              <a:chOff x="4513" y="1661"/>
              <a:chExt cx="813" cy="1091"/>
            </a:xfrm>
          </p:grpSpPr>
          <p:sp>
            <p:nvSpPr>
              <p:cNvPr id="358470" name="AutoShape 70"/>
              <p:cNvSpPr>
                <a:spLocks noChangeArrowheads="1"/>
              </p:cNvSpPr>
              <p:nvPr/>
            </p:nvSpPr>
            <p:spPr bwMode="auto">
              <a:xfrm>
                <a:off x="4513" y="1661"/>
                <a:ext cx="771" cy="1091"/>
              </a:xfrm>
              <a:prstGeom prst="roundRect">
                <a:avLst>
                  <a:gd name="adj" fmla="val 26167"/>
                </a:avLst>
              </a:prstGeom>
              <a:solidFill>
                <a:srgbClr val="EAEAEA">
                  <a:alpha val="80000"/>
                </a:srgbClr>
              </a:solidFill>
              <a:ln w="9525">
                <a:noFill/>
                <a:round/>
                <a:headEnd/>
                <a:tailEnd/>
              </a:ln>
              <a:effectLst>
                <a:outerShdw dist="35921" dir="2700000" algn="ctr" rotWithShape="0">
                  <a:srgbClr val="C0C0C0"/>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726" name="Text Box 71"/>
              <p:cNvSpPr txBox="1">
                <a:spLocks noChangeArrowheads="1"/>
              </p:cNvSpPr>
              <p:nvPr/>
            </p:nvSpPr>
            <p:spPr bwMode="auto">
              <a:xfrm>
                <a:off x="4785" y="2413"/>
                <a:ext cx="541" cy="208"/>
              </a:xfrm>
              <a:prstGeom prst="rect">
                <a:avLst/>
              </a:prstGeom>
              <a:noFill/>
              <a:ln w="9525">
                <a:noFill/>
                <a:miter lim="800000"/>
                <a:headEnd/>
                <a:tailEnd/>
              </a:ln>
            </p:spPr>
            <p:txBody>
              <a:bodyPr wrap="none" lIns="0" tIns="0" rIns="0" bIns="0">
                <a:spAutoFit/>
              </a:bodyPr>
              <a:lstStyle/>
              <a:p>
                <a:r>
                  <a:rPr lang="zh-CN" altLang="en-US" sz="1600">
                    <a:latin typeface="微软雅黑" pitchFamily="34" charset="-122"/>
                    <a:ea typeface="微软雅黑" pitchFamily="34" charset="-122"/>
                  </a:rPr>
                  <a:t>客户</a:t>
                </a:r>
                <a:r>
                  <a:rPr lang="en-US" altLang="zh-CN" sz="1600">
                    <a:latin typeface="微软雅黑" pitchFamily="34" charset="-122"/>
                    <a:ea typeface="微软雅黑" pitchFamily="34" charset="-122"/>
                  </a:rPr>
                  <a:t>CRM</a:t>
                </a:r>
                <a:endParaRPr lang="zh-CN" altLang="en-US" sz="1600">
                  <a:latin typeface="微软雅黑" pitchFamily="34" charset="-122"/>
                  <a:ea typeface="微软雅黑" pitchFamily="34" charset="-122"/>
                </a:endParaRPr>
              </a:p>
            </p:txBody>
          </p:sp>
          <p:pic>
            <p:nvPicPr>
              <p:cNvPr id="25727" name="Picture 72" descr="PK58084"/>
              <p:cNvPicPr>
                <a:picLocks noChangeArrowheads="1"/>
              </p:cNvPicPr>
              <p:nvPr/>
            </p:nvPicPr>
            <p:blipFill>
              <a:blip r:embed="rId4"/>
              <a:srcRect r="7768"/>
              <a:stretch>
                <a:fillRect/>
              </a:stretch>
            </p:blipFill>
            <p:spPr bwMode="auto">
              <a:xfrm>
                <a:off x="4538" y="1879"/>
                <a:ext cx="746" cy="498"/>
              </a:xfrm>
              <a:prstGeom prst="rect">
                <a:avLst/>
              </a:prstGeom>
              <a:noFill/>
              <a:ln w="9525">
                <a:noFill/>
                <a:miter lim="800000"/>
                <a:headEnd/>
                <a:tailEnd/>
              </a:ln>
            </p:spPr>
          </p:pic>
        </p:grpSp>
        <p:grpSp>
          <p:nvGrpSpPr>
            <p:cNvPr id="11" name="Group 73"/>
            <p:cNvGrpSpPr>
              <a:grpSpLocks/>
            </p:cNvGrpSpPr>
            <p:nvPr/>
          </p:nvGrpSpPr>
          <p:grpSpPr bwMode="auto">
            <a:xfrm rot="16200000" flipH="1">
              <a:off x="2994" y="2228"/>
              <a:ext cx="2313" cy="363"/>
              <a:chOff x="1402" y="3294"/>
              <a:chExt cx="3678" cy="227"/>
            </a:xfrm>
          </p:grpSpPr>
          <p:sp>
            <p:nvSpPr>
              <p:cNvPr id="25718" name="Freeform 74"/>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19" name="Rectangle 75"/>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20" name="Freeform 76"/>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21" name="Freeform 77"/>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22" name="Freeform 78"/>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23" name="Rectangle 79"/>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24" name="Freeform 80"/>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25676" name="Text Box 81"/>
            <p:cNvSpPr txBox="1">
              <a:spLocks noChangeArrowheads="1"/>
            </p:cNvSpPr>
            <p:nvPr/>
          </p:nvSpPr>
          <p:spPr bwMode="auto">
            <a:xfrm>
              <a:off x="4062" y="1842"/>
              <a:ext cx="151" cy="1002"/>
            </a:xfrm>
            <a:prstGeom prst="rect">
              <a:avLst/>
            </a:prstGeom>
            <a:noFill/>
            <a:ln w="9525">
              <a:noFill/>
              <a:miter lim="800000"/>
              <a:headEnd/>
              <a:tailEnd/>
            </a:ln>
          </p:spPr>
          <p:txBody>
            <a:bodyPr vert="eaVert" wrap="none" lIns="0" tIns="0" rIns="0" bIns="0">
              <a:spAutoFit/>
            </a:bodyPr>
            <a:lstStyle/>
            <a:p>
              <a:r>
                <a:rPr lang="zh-CN" altLang="en-US" sz="1600">
                  <a:latin typeface="微软雅黑" pitchFamily="34" charset="-122"/>
                  <a:ea typeface="微软雅黑" pitchFamily="34" charset="-122"/>
                </a:rPr>
                <a:t>营  销  管  理</a:t>
              </a:r>
            </a:p>
          </p:txBody>
        </p:sp>
        <p:grpSp>
          <p:nvGrpSpPr>
            <p:cNvPr id="12" name="Group 82"/>
            <p:cNvGrpSpPr>
              <a:grpSpLocks/>
            </p:cNvGrpSpPr>
            <p:nvPr/>
          </p:nvGrpSpPr>
          <p:grpSpPr bwMode="auto">
            <a:xfrm>
              <a:off x="1950" y="2118"/>
              <a:ext cx="1814" cy="294"/>
              <a:chOff x="1402" y="3294"/>
              <a:chExt cx="3678" cy="227"/>
            </a:xfrm>
          </p:grpSpPr>
          <p:sp>
            <p:nvSpPr>
              <p:cNvPr id="25711" name="Freeform 83"/>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12" name="Rectangle 84"/>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13" name="Freeform 85"/>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14" name="Freeform 86"/>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15" name="Freeform 87"/>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16" name="Rectangle 88"/>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17" name="Freeform 89"/>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490" name="AutoShape 90"/>
            <p:cNvSpPr>
              <a:spLocks noChangeArrowheads="1"/>
            </p:cNvSpPr>
            <p:nvPr/>
          </p:nvSpPr>
          <p:spPr bwMode="auto">
            <a:xfrm>
              <a:off x="2444" y="2033"/>
              <a:ext cx="1094" cy="254"/>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79" name="Rectangle 91"/>
            <p:cNvSpPr>
              <a:spLocks noChangeArrowheads="1"/>
            </p:cNvSpPr>
            <p:nvPr/>
          </p:nvSpPr>
          <p:spPr bwMode="auto">
            <a:xfrm>
              <a:off x="2631" y="2078"/>
              <a:ext cx="579" cy="264"/>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700">
                  <a:solidFill>
                    <a:schemeClr val="tx2"/>
                  </a:solidFill>
                  <a:latin typeface="微软雅黑" pitchFamily="34" charset="-122"/>
                  <a:ea typeface="微软雅黑" pitchFamily="34" charset="-122"/>
                </a:rPr>
                <a:t>生产控制</a:t>
              </a:r>
              <a:endParaRPr kumimoji="1" lang="zh-CN" altLang="en-US" sz="1700">
                <a:solidFill>
                  <a:schemeClr val="tx2"/>
                </a:solidFill>
                <a:latin typeface="微软雅黑" pitchFamily="34" charset="-122"/>
                <a:ea typeface="微软雅黑" pitchFamily="34" charset="-122"/>
              </a:endParaRPr>
            </a:p>
          </p:txBody>
        </p:sp>
        <p:grpSp>
          <p:nvGrpSpPr>
            <p:cNvPr id="13" name="Group 92"/>
            <p:cNvGrpSpPr>
              <a:grpSpLocks/>
            </p:cNvGrpSpPr>
            <p:nvPr/>
          </p:nvGrpSpPr>
          <p:grpSpPr bwMode="auto">
            <a:xfrm>
              <a:off x="1973" y="1581"/>
              <a:ext cx="1882" cy="305"/>
              <a:chOff x="1402" y="3294"/>
              <a:chExt cx="3678" cy="227"/>
            </a:xfrm>
          </p:grpSpPr>
          <p:sp>
            <p:nvSpPr>
              <p:cNvPr id="25704" name="Freeform 93"/>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05" name="Rectangle 94"/>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06" name="Freeform 95"/>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07" name="Freeform 96"/>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08" name="Freeform 97"/>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09" name="Rectangle 98"/>
              <p:cNvSpPr>
                <a:spLocks noChangeArrowheads="1"/>
              </p:cNvSpPr>
              <p:nvPr/>
            </p:nvSpPr>
            <p:spPr bwMode="auto">
              <a:xfrm>
                <a:off x="1474" y="3453"/>
                <a:ext cx="3334" cy="68"/>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10" name="Freeform 99"/>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500" name="AutoShape 100"/>
            <p:cNvSpPr>
              <a:spLocks noChangeArrowheads="1"/>
            </p:cNvSpPr>
            <p:nvPr/>
          </p:nvSpPr>
          <p:spPr bwMode="auto">
            <a:xfrm>
              <a:off x="2290" y="1487"/>
              <a:ext cx="1314" cy="227"/>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82" name="Rectangle 101"/>
            <p:cNvSpPr>
              <a:spLocks noChangeArrowheads="1"/>
            </p:cNvSpPr>
            <p:nvPr/>
          </p:nvSpPr>
          <p:spPr bwMode="auto">
            <a:xfrm>
              <a:off x="2653" y="1525"/>
              <a:ext cx="610" cy="276"/>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a:latin typeface="微软雅黑" pitchFamily="34" charset="-122"/>
                  <a:ea typeface="微软雅黑" pitchFamily="34" charset="-122"/>
                </a:rPr>
                <a:t>需求规划</a:t>
              </a:r>
            </a:p>
          </p:txBody>
        </p:sp>
        <p:grpSp>
          <p:nvGrpSpPr>
            <p:cNvPr id="14" name="Group 102"/>
            <p:cNvGrpSpPr>
              <a:grpSpLocks/>
            </p:cNvGrpSpPr>
            <p:nvPr/>
          </p:nvGrpSpPr>
          <p:grpSpPr bwMode="auto">
            <a:xfrm>
              <a:off x="2071" y="963"/>
              <a:ext cx="922" cy="297"/>
              <a:chOff x="1995" y="3223"/>
              <a:chExt cx="726" cy="202"/>
            </a:xfrm>
          </p:grpSpPr>
          <p:sp>
            <p:nvSpPr>
              <p:cNvPr id="25697" name="Freeform 103"/>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98" name="Rectangle 104"/>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99" name="Freeform 105"/>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700" name="Freeform 106"/>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01" name="Freeform 107"/>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702" name="Rectangle 108"/>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703" name="Freeform 109"/>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510" name="AutoShape 110"/>
            <p:cNvSpPr>
              <a:spLocks noChangeArrowheads="1"/>
            </p:cNvSpPr>
            <p:nvPr/>
          </p:nvSpPr>
          <p:spPr bwMode="auto">
            <a:xfrm>
              <a:off x="2311" y="845"/>
              <a:ext cx="545" cy="260"/>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85" name="Rectangle 111"/>
            <p:cNvSpPr>
              <a:spLocks noChangeArrowheads="1"/>
            </p:cNvSpPr>
            <p:nvPr/>
          </p:nvSpPr>
          <p:spPr bwMode="auto">
            <a:xfrm>
              <a:off x="2336" y="897"/>
              <a:ext cx="4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产能管理</a:t>
              </a:r>
              <a:endParaRPr kumimoji="1" lang="zh-CN" altLang="en-US" sz="1400">
                <a:solidFill>
                  <a:schemeClr val="tx2"/>
                </a:solidFill>
                <a:latin typeface="微软雅黑" pitchFamily="34" charset="-122"/>
                <a:ea typeface="微软雅黑" pitchFamily="34" charset="-122"/>
              </a:endParaRPr>
            </a:p>
          </p:txBody>
        </p:sp>
        <p:grpSp>
          <p:nvGrpSpPr>
            <p:cNvPr id="15" name="Group 112"/>
            <p:cNvGrpSpPr>
              <a:grpSpLocks/>
            </p:cNvGrpSpPr>
            <p:nvPr/>
          </p:nvGrpSpPr>
          <p:grpSpPr bwMode="auto">
            <a:xfrm>
              <a:off x="3105" y="1047"/>
              <a:ext cx="922" cy="297"/>
              <a:chOff x="1995" y="3223"/>
              <a:chExt cx="726" cy="202"/>
            </a:xfrm>
          </p:grpSpPr>
          <p:sp>
            <p:nvSpPr>
              <p:cNvPr id="25690" name="Freeform 113"/>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91" name="Rectangle 114"/>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92" name="Freeform 115"/>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693" name="Freeform 116"/>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B2B2B2">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94" name="Freeform 117"/>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5F5F5F">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95" name="Rectangle 118"/>
              <p:cNvSpPr>
                <a:spLocks noChangeArrowheads="1"/>
              </p:cNvSpPr>
              <p:nvPr/>
            </p:nvSpPr>
            <p:spPr bwMode="auto">
              <a:xfrm>
                <a:off x="2041" y="3365"/>
                <a:ext cx="567" cy="60"/>
              </a:xfrm>
              <a:prstGeom prst="rect">
                <a:avLst/>
              </a:prstGeom>
              <a:solidFill>
                <a:srgbClr val="808080">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96" name="Freeform 119"/>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777777">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sp>
          <p:nvSpPr>
            <p:cNvPr id="358520" name="AutoShape 120"/>
            <p:cNvSpPr>
              <a:spLocks noChangeArrowheads="1"/>
            </p:cNvSpPr>
            <p:nvPr/>
          </p:nvSpPr>
          <p:spPr bwMode="auto">
            <a:xfrm>
              <a:off x="3354" y="929"/>
              <a:ext cx="547" cy="258"/>
            </a:xfrm>
            <a:prstGeom prst="roundRect">
              <a:avLst>
                <a:gd name="adj" fmla="val 16667"/>
              </a:avLst>
            </a:prstGeom>
            <a:solidFill>
              <a:srgbClr val="D7D7CD"/>
            </a:solidFill>
            <a:ln w="9525" cap="rnd" algn="ctr">
              <a:solidFill>
                <a:schemeClr val="bg1"/>
              </a:solid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88" name="Rectangle 121"/>
            <p:cNvSpPr>
              <a:spLocks noChangeArrowheads="1"/>
            </p:cNvSpPr>
            <p:nvPr/>
          </p:nvSpPr>
          <p:spPr bwMode="auto">
            <a:xfrm>
              <a:off x="3379" y="981"/>
              <a:ext cx="485" cy="229"/>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产品管理</a:t>
              </a:r>
              <a:endParaRPr kumimoji="1" lang="zh-CN" altLang="en-US" sz="1400">
                <a:solidFill>
                  <a:schemeClr val="tx2"/>
                </a:solidFill>
                <a:latin typeface="微软雅黑" pitchFamily="34" charset="-122"/>
                <a:ea typeface="微软雅黑" pitchFamily="34" charset="-122"/>
              </a:endParaRPr>
            </a:p>
          </p:txBody>
        </p:sp>
        <p:sp>
          <p:nvSpPr>
            <p:cNvPr id="25689" name="Freeform 122"/>
            <p:cNvSpPr>
              <a:spLocks/>
            </p:cNvSpPr>
            <p:nvPr/>
          </p:nvSpPr>
          <p:spPr bwMode="auto">
            <a:xfrm rot="3565486">
              <a:off x="4604" y="2818"/>
              <a:ext cx="204" cy="658"/>
            </a:xfrm>
            <a:custGeom>
              <a:avLst/>
              <a:gdLst>
                <a:gd name="T0" fmla="*/ 0 w 109"/>
                <a:gd name="T1" fmla="*/ 655 h 210"/>
                <a:gd name="T2" fmla="*/ 17 w 109"/>
                <a:gd name="T3" fmla="*/ 642 h 210"/>
                <a:gd name="T4" fmla="*/ 28 w 109"/>
                <a:gd name="T5" fmla="*/ 633 h 210"/>
                <a:gd name="T6" fmla="*/ 39 w 109"/>
                <a:gd name="T7" fmla="*/ 624 h 210"/>
                <a:gd name="T8" fmla="*/ 51 w 109"/>
                <a:gd name="T9" fmla="*/ 611 h 210"/>
                <a:gd name="T10" fmla="*/ 66 w 109"/>
                <a:gd name="T11" fmla="*/ 592 h 210"/>
                <a:gd name="T12" fmla="*/ 80 w 109"/>
                <a:gd name="T13" fmla="*/ 573 h 210"/>
                <a:gd name="T14" fmla="*/ 92 w 109"/>
                <a:gd name="T15" fmla="*/ 551 h 210"/>
                <a:gd name="T16" fmla="*/ 105 w 109"/>
                <a:gd name="T17" fmla="*/ 530 h 210"/>
                <a:gd name="T18" fmla="*/ 112 w 109"/>
                <a:gd name="T19" fmla="*/ 508 h 210"/>
                <a:gd name="T20" fmla="*/ 127 w 109"/>
                <a:gd name="T21" fmla="*/ 479 h 210"/>
                <a:gd name="T22" fmla="*/ 135 w 109"/>
                <a:gd name="T23" fmla="*/ 454 h 210"/>
                <a:gd name="T24" fmla="*/ 144 w 109"/>
                <a:gd name="T25" fmla="*/ 426 h 210"/>
                <a:gd name="T26" fmla="*/ 152 w 109"/>
                <a:gd name="T27" fmla="*/ 395 h 210"/>
                <a:gd name="T28" fmla="*/ 161 w 109"/>
                <a:gd name="T29" fmla="*/ 360 h 210"/>
                <a:gd name="T30" fmla="*/ 165 w 109"/>
                <a:gd name="T31" fmla="*/ 335 h 210"/>
                <a:gd name="T32" fmla="*/ 170 w 109"/>
                <a:gd name="T33" fmla="*/ 301 h 210"/>
                <a:gd name="T34" fmla="*/ 170 w 109"/>
                <a:gd name="T35" fmla="*/ 269 h 210"/>
                <a:gd name="T36" fmla="*/ 170 w 109"/>
                <a:gd name="T37" fmla="*/ 241 h 210"/>
                <a:gd name="T38" fmla="*/ 168 w 109"/>
                <a:gd name="T39" fmla="*/ 210 h 210"/>
                <a:gd name="T40" fmla="*/ 165 w 109"/>
                <a:gd name="T41" fmla="*/ 191 h 210"/>
                <a:gd name="T42" fmla="*/ 161 w 109"/>
                <a:gd name="T43" fmla="*/ 169 h 210"/>
                <a:gd name="T44" fmla="*/ 155 w 109"/>
                <a:gd name="T45" fmla="*/ 157 h 210"/>
                <a:gd name="T46" fmla="*/ 152 w 109"/>
                <a:gd name="T47" fmla="*/ 138 h 210"/>
                <a:gd name="T48" fmla="*/ 144 w 109"/>
                <a:gd name="T49" fmla="*/ 128 h 210"/>
                <a:gd name="T50" fmla="*/ 202 w 109"/>
                <a:gd name="T51" fmla="*/ 116 h 210"/>
                <a:gd name="T52" fmla="*/ 180 w 109"/>
                <a:gd name="T53" fmla="*/ 100 h 210"/>
                <a:gd name="T54" fmla="*/ 159 w 109"/>
                <a:gd name="T55" fmla="*/ 88 h 210"/>
                <a:gd name="T56" fmla="*/ 133 w 109"/>
                <a:gd name="T57" fmla="*/ 69 h 210"/>
                <a:gd name="T58" fmla="*/ 107 w 109"/>
                <a:gd name="T59" fmla="*/ 47 h 210"/>
                <a:gd name="T60" fmla="*/ 88 w 109"/>
                <a:gd name="T61" fmla="*/ 28 h 210"/>
                <a:gd name="T62" fmla="*/ 69 w 109"/>
                <a:gd name="T63" fmla="*/ 0 h 210"/>
                <a:gd name="T64" fmla="*/ 64 w 109"/>
                <a:gd name="T65" fmla="*/ 28 h 210"/>
                <a:gd name="T66" fmla="*/ 58 w 109"/>
                <a:gd name="T67" fmla="*/ 60 h 210"/>
                <a:gd name="T68" fmla="*/ 49 w 109"/>
                <a:gd name="T69" fmla="*/ 94 h 210"/>
                <a:gd name="T70" fmla="*/ 39 w 109"/>
                <a:gd name="T71" fmla="*/ 119 h 210"/>
                <a:gd name="T72" fmla="*/ 30 w 109"/>
                <a:gd name="T73" fmla="*/ 135 h 210"/>
                <a:gd name="T74" fmla="*/ 17 w 109"/>
                <a:gd name="T75" fmla="*/ 154 h 210"/>
                <a:gd name="T76" fmla="*/ 77 w 109"/>
                <a:gd name="T77" fmla="*/ 144 h 210"/>
                <a:gd name="T78" fmla="*/ 86 w 109"/>
                <a:gd name="T79" fmla="*/ 169 h 210"/>
                <a:gd name="T80" fmla="*/ 92 w 109"/>
                <a:gd name="T81" fmla="*/ 191 h 210"/>
                <a:gd name="T82" fmla="*/ 97 w 109"/>
                <a:gd name="T83" fmla="*/ 222 h 210"/>
                <a:gd name="T84" fmla="*/ 101 w 109"/>
                <a:gd name="T85" fmla="*/ 251 h 210"/>
                <a:gd name="T86" fmla="*/ 103 w 109"/>
                <a:gd name="T87" fmla="*/ 285 h 210"/>
                <a:gd name="T88" fmla="*/ 103 w 109"/>
                <a:gd name="T89" fmla="*/ 316 h 210"/>
                <a:gd name="T90" fmla="*/ 101 w 109"/>
                <a:gd name="T91" fmla="*/ 360 h 210"/>
                <a:gd name="T92" fmla="*/ 97 w 109"/>
                <a:gd name="T93" fmla="*/ 395 h 210"/>
                <a:gd name="T94" fmla="*/ 92 w 109"/>
                <a:gd name="T95" fmla="*/ 429 h 210"/>
                <a:gd name="T96" fmla="*/ 86 w 109"/>
                <a:gd name="T97" fmla="*/ 464 h 210"/>
                <a:gd name="T98" fmla="*/ 80 w 109"/>
                <a:gd name="T99" fmla="*/ 479 h 210"/>
                <a:gd name="T100" fmla="*/ 77 w 109"/>
                <a:gd name="T101" fmla="*/ 498 h 210"/>
                <a:gd name="T102" fmla="*/ 75 w 109"/>
                <a:gd name="T103" fmla="*/ 508 h 210"/>
                <a:gd name="T104" fmla="*/ 69 w 109"/>
                <a:gd name="T105" fmla="*/ 520 h 210"/>
                <a:gd name="T106" fmla="*/ 62 w 109"/>
                <a:gd name="T107" fmla="*/ 542 h 210"/>
                <a:gd name="T108" fmla="*/ 56 w 109"/>
                <a:gd name="T109" fmla="*/ 561 h 210"/>
                <a:gd name="T110" fmla="*/ 49 w 109"/>
                <a:gd name="T111" fmla="*/ 573 h 210"/>
                <a:gd name="T112" fmla="*/ 45 w 109"/>
                <a:gd name="T113" fmla="*/ 586 h 210"/>
                <a:gd name="T114" fmla="*/ 39 w 109"/>
                <a:gd name="T115" fmla="*/ 598 h 210"/>
                <a:gd name="T116" fmla="*/ 32 w 109"/>
                <a:gd name="T117" fmla="*/ 608 h 210"/>
                <a:gd name="T118" fmla="*/ 26 w 109"/>
                <a:gd name="T119" fmla="*/ 620 h 210"/>
                <a:gd name="T120" fmla="*/ 19 w 109"/>
                <a:gd name="T121" fmla="*/ 633 h 210"/>
                <a:gd name="T122" fmla="*/ 11 w 109"/>
                <a:gd name="T123" fmla="*/ 642 h 210"/>
                <a:gd name="T124" fmla="*/ 0 w 109"/>
                <a:gd name="T125" fmla="*/ 655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210"/>
                <a:gd name="T191" fmla="*/ 109 w 109"/>
                <a:gd name="T192" fmla="*/ 210 h 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210">
                  <a:moveTo>
                    <a:pt x="0" y="209"/>
                  </a:moveTo>
                  <a:lnTo>
                    <a:pt x="9" y="205"/>
                  </a:lnTo>
                  <a:lnTo>
                    <a:pt x="15" y="202"/>
                  </a:lnTo>
                  <a:lnTo>
                    <a:pt x="21" y="199"/>
                  </a:lnTo>
                  <a:lnTo>
                    <a:pt x="27" y="195"/>
                  </a:lnTo>
                  <a:lnTo>
                    <a:pt x="35" y="189"/>
                  </a:lnTo>
                  <a:lnTo>
                    <a:pt x="43" y="183"/>
                  </a:lnTo>
                  <a:lnTo>
                    <a:pt x="49" y="176"/>
                  </a:lnTo>
                  <a:lnTo>
                    <a:pt x="56" y="169"/>
                  </a:lnTo>
                  <a:lnTo>
                    <a:pt x="60" y="162"/>
                  </a:lnTo>
                  <a:lnTo>
                    <a:pt x="68" y="153"/>
                  </a:lnTo>
                  <a:lnTo>
                    <a:pt x="72" y="145"/>
                  </a:lnTo>
                  <a:lnTo>
                    <a:pt x="77" y="136"/>
                  </a:lnTo>
                  <a:lnTo>
                    <a:pt x="81" y="126"/>
                  </a:lnTo>
                  <a:lnTo>
                    <a:pt x="86" y="115"/>
                  </a:lnTo>
                  <a:lnTo>
                    <a:pt x="88" y="107"/>
                  </a:lnTo>
                  <a:lnTo>
                    <a:pt x="91" y="96"/>
                  </a:lnTo>
                  <a:lnTo>
                    <a:pt x="91" y="86"/>
                  </a:lnTo>
                  <a:lnTo>
                    <a:pt x="91" y="77"/>
                  </a:lnTo>
                  <a:lnTo>
                    <a:pt x="90" y="67"/>
                  </a:lnTo>
                  <a:lnTo>
                    <a:pt x="88" y="61"/>
                  </a:lnTo>
                  <a:lnTo>
                    <a:pt x="86" y="54"/>
                  </a:lnTo>
                  <a:lnTo>
                    <a:pt x="83" y="50"/>
                  </a:lnTo>
                  <a:lnTo>
                    <a:pt x="81" y="44"/>
                  </a:lnTo>
                  <a:lnTo>
                    <a:pt x="77" y="41"/>
                  </a:lnTo>
                  <a:lnTo>
                    <a:pt x="108" y="37"/>
                  </a:lnTo>
                  <a:lnTo>
                    <a:pt x="96" y="32"/>
                  </a:lnTo>
                  <a:lnTo>
                    <a:pt x="85" y="28"/>
                  </a:lnTo>
                  <a:lnTo>
                    <a:pt x="71" y="22"/>
                  </a:lnTo>
                  <a:lnTo>
                    <a:pt x="57" y="15"/>
                  </a:lnTo>
                  <a:lnTo>
                    <a:pt x="47" y="9"/>
                  </a:lnTo>
                  <a:lnTo>
                    <a:pt x="37" y="0"/>
                  </a:lnTo>
                  <a:lnTo>
                    <a:pt x="34" y="9"/>
                  </a:lnTo>
                  <a:lnTo>
                    <a:pt x="31" y="19"/>
                  </a:lnTo>
                  <a:lnTo>
                    <a:pt x="26" y="30"/>
                  </a:lnTo>
                  <a:lnTo>
                    <a:pt x="21" y="38"/>
                  </a:lnTo>
                  <a:lnTo>
                    <a:pt x="16" y="43"/>
                  </a:lnTo>
                  <a:lnTo>
                    <a:pt x="9" y="49"/>
                  </a:lnTo>
                  <a:lnTo>
                    <a:pt x="41" y="46"/>
                  </a:lnTo>
                  <a:lnTo>
                    <a:pt x="46" y="54"/>
                  </a:lnTo>
                  <a:lnTo>
                    <a:pt x="49" y="61"/>
                  </a:lnTo>
                  <a:lnTo>
                    <a:pt x="52" y="71"/>
                  </a:lnTo>
                  <a:lnTo>
                    <a:pt x="54" y="80"/>
                  </a:lnTo>
                  <a:lnTo>
                    <a:pt x="55" y="91"/>
                  </a:lnTo>
                  <a:lnTo>
                    <a:pt x="55" y="101"/>
                  </a:lnTo>
                  <a:lnTo>
                    <a:pt x="54" y="115"/>
                  </a:lnTo>
                  <a:lnTo>
                    <a:pt x="52" y="126"/>
                  </a:lnTo>
                  <a:lnTo>
                    <a:pt x="49" y="137"/>
                  </a:lnTo>
                  <a:lnTo>
                    <a:pt x="46" y="148"/>
                  </a:lnTo>
                  <a:lnTo>
                    <a:pt x="43" y="153"/>
                  </a:lnTo>
                  <a:lnTo>
                    <a:pt x="41" y="159"/>
                  </a:lnTo>
                  <a:lnTo>
                    <a:pt x="40" y="162"/>
                  </a:lnTo>
                  <a:lnTo>
                    <a:pt x="37" y="166"/>
                  </a:lnTo>
                  <a:lnTo>
                    <a:pt x="33" y="173"/>
                  </a:lnTo>
                  <a:lnTo>
                    <a:pt x="30" y="179"/>
                  </a:lnTo>
                  <a:lnTo>
                    <a:pt x="26" y="183"/>
                  </a:lnTo>
                  <a:lnTo>
                    <a:pt x="24" y="187"/>
                  </a:lnTo>
                  <a:lnTo>
                    <a:pt x="21" y="191"/>
                  </a:lnTo>
                  <a:lnTo>
                    <a:pt x="17" y="194"/>
                  </a:lnTo>
                  <a:lnTo>
                    <a:pt x="14" y="198"/>
                  </a:lnTo>
                  <a:lnTo>
                    <a:pt x="10" y="202"/>
                  </a:lnTo>
                  <a:lnTo>
                    <a:pt x="6" y="205"/>
                  </a:lnTo>
                  <a:lnTo>
                    <a:pt x="0" y="209"/>
                  </a:lnTo>
                </a:path>
              </a:pathLst>
            </a:custGeom>
            <a:solidFill>
              <a:schemeClr val="bg2"/>
            </a:solidFill>
            <a:ln w="12700" cap="rnd">
              <a:noFill/>
              <a:round/>
              <a:headEnd/>
              <a:tailEnd/>
            </a:ln>
          </p:spPr>
          <p:txBody>
            <a:bodyPr/>
            <a:lstStyle/>
            <a:p>
              <a:endParaRPr lang="zh-CN" altLang="en-US">
                <a:latin typeface="微软雅黑" pitchFamily="34" charset="-122"/>
                <a:ea typeface="微软雅黑" pitchFamily="34" charset="-122"/>
              </a:endParaRPr>
            </a:p>
          </p:txBody>
        </p:sp>
      </p:grpSp>
      <p:grpSp>
        <p:nvGrpSpPr>
          <p:cNvPr id="16" name="Group 123"/>
          <p:cNvGrpSpPr>
            <a:grpSpLocks/>
          </p:cNvGrpSpPr>
          <p:nvPr/>
        </p:nvGrpSpPr>
        <p:grpSpPr bwMode="auto">
          <a:xfrm>
            <a:off x="6910388" y="1041798"/>
            <a:ext cx="1116012" cy="629840"/>
            <a:chOff x="4218" y="433"/>
            <a:chExt cx="703" cy="529"/>
          </a:xfrm>
        </p:grpSpPr>
        <p:sp>
          <p:nvSpPr>
            <p:cNvPr id="358524" name="AutoShape 124"/>
            <p:cNvSpPr>
              <a:spLocks noChangeArrowheads="1"/>
            </p:cNvSpPr>
            <p:nvPr/>
          </p:nvSpPr>
          <p:spPr bwMode="auto">
            <a:xfrm>
              <a:off x="4241" y="573"/>
              <a:ext cx="680" cy="258"/>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43" name="Rectangle 125"/>
            <p:cNvSpPr>
              <a:spLocks noChangeArrowheads="1"/>
            </p:cNvSpPr>
            <p:nvPr/>
          </p:nvSpPr>
          <p:spPr bwMode="auto">
            <a:xfrm>
              <a:off x="4581" y="572"/>
              <a:ext cx="312" cy="390"/>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en-GB" altLang="zh-CN" sz="1400">
                  <a:solidFill>
                    <a:schemeClr val="tx2"/>
                  </a:solidFill>
                  <a:latin typeface="微软雅黑" pitchFamily="34" charset="-122"/>
                  <a:ea typeface="微软雅黑" pitchFamily="34" charset="-122"/>
                </a:rPr>
                <a:t>PDM</a:t>
              </a:r>
            </a:p>
            <a:p>
              <a:pPr defTabSz="673074" eaLnBrk="0" hangingPunct="0">
                <a:lnSpc>
                  <a:spcPct val="90000"/>
                </a:lnSpc>
              </a:pPr>
              <a:r>
                <a:rPr kumimoji="1" lang="en-GB" altLang="zh-CN" sz="1400">
                  <a:solidFill>
                    <a:schemeClr val="tx2"/>
                  </a:solidFill>
                  <a:latin typeface="微软雅黑" pitchFamily="34" charset="-122"/>
                  <a:ea typeface="微软雅黑" pitchFamily="34" charset="-122"/>
                </a:rPr>
                <a:t>CAD</a:t>
              </a:r>
              <a:endParaRPr kumimoji="1" lang="en-US" altLang="zh-CN" sz="1400">
                <a:solidFill>
                  <a:schemeClr val="tx2"/>
                </a:solidFill>
                <a:latin typeface="微软雅黑" pitchFamily="34" charset="-122"/>
                <a:ea typeface="微软雅黑" pitchFamily="34" charset="-122"/>
              </a:endParaRPr>
            </a:p>
          </p:txBody>
        </p:sp>
        <p:pic>
          <p:nvPicPr>
            <p:cNvPr id="25644" name="Picture 126" descr="销售机会"/>
            <p:cNvPicPr>
              <a:picLocks noChangeAspect="1" noChangeArrowheads="1"/>
            </p:cNvPicPr>
            <p:nvPr/>
          </p:nvPicPr>
          <p:blipFill>
            <a:blip r:embed="rId5">
              <a:clrChange>
                <a:clrFrom>
                  <a:srgbClr val="FFFFFF"/>
                </a:clrFrom>
                <a:clrTo>
                  <a:srgbClr val="FFFFFF">
                    <a:alpha val="0"/>
                  </a:srgbClr>
                </a:clrTo>
              </a:clrChange>
            </a:blip>
            <a:srcRect l="54430" t="4121" r="16893" b="49150"/>
            <a:stretch>
              <a:fillRect/>
            </a:stretch>
          </p:blipFill>
          <p:spPr bwMode="auto">
            <a:xfrm>
              <a:off x="4218" y="433"/>
              <a:ext cx="387" cy="434"/>
            </a:xfrm>
            <a:prstGeom prst="rect">
              <a:avLst/>
            </a:prstGeom>
            <a:noFill/>
            <a:ln w="9525">
              <a:noFill/>
              <a:miter lim="800000"/>
              <a:headEnd/>
              <a:tailEnd/>
            </a:ln>
          </p:spPr>
        </p:pic>
      </p:grpSp>
      <p:grpSp>
        <p:nvGrpSpPr>
          <p:cNvPr id="17" name="Group 127"/>
          <p:cNvGrpSpPr>
            <a:grpSpLocks/>
          </p:cNvGrpSpPr>
          <p:nvPr/>
        </p:nvGrpSpPr>
        <p:grpSpPr bwMode="auto">
          <a:xfrm>
            <a:off x="5578476" y="1194200"/>
            <a:ext cx="865188" cy="307181"/>
            <a:chOff x="3334" y="641"/>
            <a:chExt cx="545" cy="258"/>
          </a:xfrm>
        </p:grpSpPr>
        <p:sp>
          <p:nvSpPr>
            <p:cNvPr id="358528" name="AutoShape 128"/>
            <p:cNvSpPr>
              <a:spLocks noChangeArrowheads="1"/>
            </p:cNvSpPr>
            <p:nvPr/>
          </p:nvSpPr>
          <p:spPr bwMode="auto">
            <a:xfrm>
              <a:off x="3334" y="641"/>
              <a:ext cx="545" cy="258"/>
            </a:xfrm>
            <a:prstGeom prst="roundRect">
              <a:avLst>
                <a:gd name="adj" fmla="val 16667"/>
              </a:avLst>
            </a:prstGeom>
            <a:solidFill>
              <a:srgbClr val="B7DAE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41" name="Rectangle 129"/>
            <p:cNvSpPr>
              <a:spLocks noChangeArrowheads="1"/>
            </p:cNvSpPr>
            <p:nvPr/>
          </p:nvSpPr>
          <p:spPr bwMode="auto">
            <a:xfrm>
              <a:off x="3379" y="655"/>
              <a:ext cx="498" cy="227"/>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数据</a:t>
              </a:r>
              <a:r>
                <a:rPr kumimoji="1" lang="zh-CN" altLang="en-US" sz="1400">
                  <a:solidFill>
                    <a:schemeClr val="tx2"/>
                  </a:solidFill>
                  <a:latin typeface="微软雅黑" pitchFamily="34" charset="-122"/>
                  <a:ea typeface="微软雅黑" pitchFamily="34" charset="-122"/>
                </a:rPr>
                <a:t>集成</a:t>
              </a:r>
            </a:p>
          </p:txBody>
        </p:sp>
      </p:grpSp>
      <p:grpSp>
        <p:nvGrpSpPr>
          <p:cNvPr id="18" name="Group 130"/>
          <p:cNvGrpSpPr>
            <a:grpSpLocks/>
          </p:cNvGrpSpPr>
          <p:nvPr/>
        </p:nvGrpSpPr>
        <p:grpSpPr bwMode="auto">
          <a:xfrm>
            <a:off x="3132142" y="1722836"/>
            <a:ext cx="2987675" cy="801290"/>
            <a:chOff x="1973" y="1213"/>
            <a:chExt cx="1882" cy="673"/>
          </a:xfrm>
        </p:grpSpPr>
        <p:grpSp>
          <p:nvGrpSpPr>
            <p:cNvPr id="19" name="Group 131"/>
            <p:cNvGrpSpPr>
              <a:grpSpLocks/>
            </p:cNvGrpSpPr>
            <p:nvPr/>
          </p:nvGrpSpPr>
          <p:grpSpPr bwMode="auto">
            <a:xfrm>
              <a:off x="1973" y="1581"/>
              <a:ext cx="1882" cy="305"/>
              <a:chOff x="1402" y="3294"/>
              <a:chExt cx="3678" cy="227"/>
            </a:xfrm>
          </p:grpSpPr>
          <p:sp>
            <p:nvSpPr>
              <p:cNvPr id="25633" name="Freeform 132"/>
              <p:cNvSpPr>
                <a:spLocks/>
              </p:cNvSpPr>
              <p:nvPr/>
            </p:nvSpPr>
            <p:spPr bwMode="auto">
              <a:xfrm>
                <a:off x="1406" y="3294"/>
                <a:ext cx="249" cy="186"/>
              </a:xfrm>
              <a:custGeom>
                <a:avLst/>
                <a:gdLst>
                  <a:gd name="T0" fmla="*/ 0 w 249"/>
                  <a:gd name="T1" fmla="*/ 186 h 186"/>
                  <a:gd name="T2" fmla="*/ 4 w 249"/>
                  <a:gd name="T3" fmla="*/ 116 h 186"/>
                  <a:gd name="T4" fmla="*/ 249 w 249"/>
                  <a:gd name="T5" fmla="*/ 0 h 186"/>
                  <a:gd name="T6" fmla="*/ 249 w 249"/>
                  <a:gd name="T7" fmla="*/ 66 h 186"/>
                  <a:gd name="T8" fmla="*/ 0 w 249"/>
                  <a:gd name="T9" fmla="*/ 186 h 186"/>
                  <a:gd name="T10" fmla="*/ 0 60000 65536"/>
                  <a:gd name="T11" fmla="*/ 0 60000 65536"/>
                  <a:gd name="T12" fmla="*/ 0 60000 65536"/>
                  <a:gd name="T13" fmla="*/ 0 60000 65536"/>
                  <a:gd name="T14" fmla="*/ 0 60000 65536"/>
                  <a:gd name="T15" fmla="*/ 0 w 249"/>
                  <a:gd name="T16" fmla="*/ 0 h 186"/>
                  <a:gd name="T17" fmla="*/ 249 w 249"/>
                  <a:gd name="T18" fmla="*/ 186 h 186"/>
                </a:gdLst>
                <a:ahLst/>
                <a:cxnLst>
                  <a:cxn ang="T10">
                    <a:pos x="T0" y="T1"/>
                  </a:cxn>
                  <a:cxn ang="T11">
                    <a:pos x="T2" y="T3"/>
                  </a:cxn>
                  <a:cxn ang="T12">
                    <a:pos x="T4" y="T5"/>
                  </a:cxn>
                  <a:cxn ang="T13">
                    <a:pos x="T6" y="T7"/>
                  </a:cxn>
                  <a:cxn ang="T14">
                    <a:pos x="T8" y="T9"/>
                  </a:cxn>
                </a:cxnLst>
                <a:rect l="T15" t="T16" r="T17" b="T18"/>
                <a:pathLst>
                  <a:path w="249" h="186">
                    <a:moveTo>
                      <a:pt x="0" y="186"/>
                    </a:moveTo>
                    <a:lnTo>
                      <a:pt x="4" y="116"/>
                    </a:lnTo>
                    <a:lnTo>
                      <a:pt x="249" y="0"/>
                    </a:lnTo>
                    <a:lnTo>
                      <a:pt x="249" y="66"/>
                    </a:lnTo>
                    <a:lnTo>
                      <a:pt x="0" y="18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34" name="Rectangle 133"/>
              <p:cNvSpPr>
                <a:spLocks noChangeArrowheads="1"/>
              </p:cNvSpPr>
              <p:nvPr/>
            </p:nvSpPr>
            <p:spPr bwMode="auto">
              <a:xfrm>
                <a:off x="1655" y="3294"/>
                <a:ext cx="3425" cy="68"/>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35" name="Freeform 134"/>
              <p:cNvSpPr>
                <a:spLocks/>
              </p:cNvSpPr>
              <p:nvPr/>
            </p:nvSpPr>
            <p:spPr bwMode="auto">
              <a:xfrm>
                <a:off x="1404" y="3362"/>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636" name="Freeform 135"/>
              <p:cNvSpPr>
                <a:spLocks/>
              </p:cNvSpPr>
              <p:nvPr/>
            </p:nvSpPr>
            <p:spPr bwMode="auto">
              <a:xfrm>
                <a:off x="1404" y="3294"/>
                <a:ext cx="3676" cy="159"/>
              </a:xfrm>
              <a:custGeom>
                <a:avLst/>
                <a:gdLst>
                  <a:gd name="T0" fmla="*/ 0 w 3676"/>
                  <a:gd name="T1" fmla="*/ 118 h 159"/>
                  <a:gd name="T2" fmla="*/ 274 w 3676"/>
                  <a:gd name="T3" fmla="*/ 0 h 159"/>
                  <a:gd name="T4" fmla="*/ 3676 w 3676"/>
                  <a:gd name="T5" fmla="*/ 0 h 159"/>
                  <a:gd name="T6" fmla="*/ 3403 w 3676"/>
                  <a:gd name="T7" fmla="*/ 159 h 159"/>
                  <a:gd name="T8" fmla="*/ 70 w 3676"/>
                  <a:gd name="T9" fmla="*/ 159 h 159"/>
                  <a:gd name="T10" fmla="*/ 0 w 3676"/>
                  <a:gd name="T11" fmla="*/ 118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solidFill>
                <a:srgbClr val="E0AF4C">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37" name="Freeform 136"/>
              <p:cNvSpPr>
                <a:spLocks/>
              </p:cNvSpPr>
              <p:nvPr/>
            </p:nvSpPr>
            <p:spPr bwMode="auto">
              <a:xfrm>
                <a:off x="1402" y="3414"/>
                <a:ext cx="72" cy="107"/>
              </a:xfrm>
              <a:custGeom>
                <a:avLst/>
                <a:gdLst>
                  <a:gd name="T0" fmla="*/ 72 w 72"/>
                  <a:gd name="T1" fmla="*/ 39 h 107"/>
                  <a:gd name="T2" fmla="*/ 72 w 72"/>
                  <a:gd name="T3" fmla="*/ 107 h 107"/>
                  <a:gd name="T4" fmla="*/ 0 w 72"/>
                  <a:gd name="T5" fmla="*/ 66 h 107"/>
                  <a:gd name="T6" fmla="*/ 2 w 72"/>
                  <a:gd name="T7" fmla="*/ 0 h 107"/>
                  <a:gd name="T8" fmla="*/ 72 w 72"/>
                  <a:gd name="T9" fmla="*/ 39 h 107"/>
                  <a:gd name="T10" fmla="*/ 0 60000 65536"/>
                  <a:gd name="T11" fmla="*/ 0 60000 65536"/>
                  <a:gd name="T12" fmla="*/ 0 60000 65536"/>
                  <a:gd name="T13" fmla="*/ 0 60000 65536"/>
                  <a:gd name="T14" fmla="*/ 0 60000 65536"/>
                  <a:gd name="T15" fmla="*/ 0 w 72"/>
                  <a:gd name="T16" fmla="*/ 0 h 107"/>
                  <a:gd name="T17" fmla="*/ 72 w 72"/>
                  <a:gd name="T18" fmla="*/ 107 h 107"/>
                </a:gdLst>
                <a:ahLst/>
                <a:cxnLst>
                  <a:cxn ang="T10">
                    <a:pos x="T0" y="T1"/>
                  </a:cxn>
                  <a:cxn ang="T11">
                    <a:pos x="T2" y="T3"/>
                  </a:cxn>
                  <a:cxn ang="T12">
                    <a:pos x="T4" y="T5"/>
                  </a:cxn>
                  <a:cxn ang="T13">
                    <a:pos x="T6" y="T7"/>
                  </a:cxn>
                  <a:cxn ang="T14">
                    <a:pos x="T8" y="T9"/>
                  </a:cxn>
                </a:cxnLst>
                <a:rect l="T15" t="T16" r="T17" b="T18"/>
                <a:pathLst>
                  <a:path w="72" h="107">
                    <a:moveTo>
                      <a:pt x="72" y="39"/>
                    </a:moveTo>
                    <a:lnTo>
                      <a:pt x="72" y="107"/>
                    </a:lnTo>
                    <a:lnTo>
                      <a:pt x="0" y="66"/>
                    </a:lnTo>
                    <a:lnTo>
                      <a:pt x="2" y="0"/>
                    </a:lnTo>
                    <a:lnTo>
                      <a:pt x="72" y="39"/>
                    </a:lnTo>
                    <a:close/>
                  </a:path>
                </a:pathLst>
              </a:custGeom>
              <a:solidFill>
                <a:srgbClr val="976809">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38" name="Rectangle 137"/>
              <p:cNvSpPr>
                <a:spLocks noChangeArrowheads="1"/>
              </p:cNvSpPr>
              <p:nvPr/>
            </p:nvSpPr>
            <p:spPr bwMode="auto">
              <a:xfrm>
                <a:off x="1474" y="3453"/>
                <a:ext cx="3334" cy="68"/>
              </a:xfrm>
              <a:prstGeom prst="rect">
                <a:avLst/>
              </a:prstGeom>
              <a:solidFill>
                <a:srgbClr val="BD820B">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39" name="Freeform 138"/>
              <p:cNvSpPr>
                <a:spLocks/>
              </p:cNvSpPr>
              <p:nvPr/>
            </p:nvSpPr>
            <p:spPr bwMode="auto">
              <a:xfrm>
                <a:off x="4808" y="3296"/>
                <a:ext cx="272" cy="225"/>
              </a:xfrm>
              <a:custGeom>
                <a:avLst/>
                <a:gdLst>
                  <a:gd name="T0" fmla="*/ 0 w 272"/>
                  <a:gd name="T1" fmla="*/ 225 h 225"/>
                  <a:gd name="T2" fmla="*/ 0 w 272"/>
                  <a:gd name="T3" fmla="*/ 157 h 225"/>
                  <a:gd name="T4" fmla="*/ 272 w 272"/>
                  <a:gd name="T5" fmla="*/ 0 h 225"/>
                  <a:gd name="T6" fmla="*/ 272 w 272"/>
                  <a:gd name="T7" fmla="*/ 66 h 225"/>
                  <a:gd name="T8" fmla="*/ 0 w 272"/>
                  <a:gd name="T9" fmla="*/ 225 h 225"/>
                  <a:gd name="T10" fmla="*/ 0 60000 65536"/>
                  <a:gd name="T11" fmla="*/ 0 60000 65536"/>
                  <a:gd name="T12" fmla="*/ 0 60000 65536"/>
                  <a:gd name="T13" fmla="*/ 0 60000 65536"/>
                  <a:gd name="T14" fmla="*/ 0 60000 65536"/>
                  <a:gd name="T15" fmla="*/ 0 w 272"/>
                  <a:gd name="T16" fmla="*/ 0 h 225"/>
                  <a:gd name="T17" fmla="*/ 272 w 272"/>
                  <a:gd name="T18" fmla="*/ 225 h 225"/>
                </a:gdLst>
                <a:ahLst/>
                <a:cxnLst>
                  <a:cxn ang="T10">
                    <a:pos x="T0" y="T1"/>
                  </a:cxn>
                  <a:cxn ang="T11">
                    <a:pos x="T2" y="T3"/>
                  </a:cxn>
                  <a:cxn ang="T12">
                    <a:pos x="T4" y="T5"/>
                  </a:cxn>
                  <a:cxn ang="T13">
                    <a:pos x="T6" y="T7"/>
                  </a:cxn>
                  <a:cxn ang="T14">
                    <a:pos x="T8" y="T9"/>
                  </a:cxn>
                </a:cxnLst>
                <a:rect l="T15" t="T16" r="T17" b="T18"/>
                <a:pathLst>
                  <a:path w="272" h="225">
                    <a:moveTo>
                      <a:pt x="0" y="225"/>
                    </a:moveTo>
                    <a:lnTo>
                      <a:pt x="0" y="157"/>
                    </a:lnTo>
                    <a:lnTo>
                      <a:pt x="272" y="0"/>
                    </a:lnTo>
                    <a:lnTo>
                      <a:pt x="272" y="66"/>
                    </a:lnTo>
                    <a:lnTo>
                      <a:pt x="0" y="225"/>
                    </a:lnTo>
                    <a:close/>
                  </a:path>
                </a:pathLst>
              </a:custGeom>
              <a:solidFill>
                <a:srgbClr val="D08F0C">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20" name="Group 139"/>
            <p:cNvGrpSpPr>
              <a:grpSpLocks/>
            </p:cNvGrpSpPr>
            <p:nvPr/>
          </p:nvGrpSpPr>
          <p:grpSpPr bwMode="auto">
            <a:xfrm>
              <a:off x="2569" y="1480"/>
              <a:ext cx="1037" cy="274"/>
              <a:chOff x="2569" y="1480"/>
              <a:chExt cx="1037" cy="274"/>
            </a:xfrm>
          </p:grpSpPr>
          <p:sp>
            <p:nvSpPr>
              <p:cNvPr id="358540" name="AutoShape 140"/>
              <p:cNvSpPr>
                <a:spLocks noChangeArrowheads="1"/>
              </p:cNvSpPr>
              <p:nvPr/>
            </p:nvSpPr>
            <p:spPr bwMode="auto">
              <a:xfrm>
                <a:off x="2569" y="1487"/>
                <a:ext cx="1037" cy="227"/>
              </a:xfrm>
              <a:prstGeom prst="roundRect">
                <a:avLst>
                  <a:gd name="adj" fmla="val 16667"/>
                </a:avLst>
              </a:prstGeom>
              <a:solidFill>
                <a:srgbClr val="D7D7CD"/>
              </a:solidFill>
              <a:ln w="9525" cap="rnd" algn="ctr">
                <a:no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32" name="Rectangle 141"/>
              <p:cNvSpPr>
                <a:spLocks noChangeArrowheads="1"/>
              </p:cNvSpPr>
              <p:nvPr/>
            </p:nvSpPr>
            <p:spPr bwMode="auto">
              <a:xfrm>
                <a:off x="2784" y="1480"/>
                <a:ext cx="627" cy="274"/>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US">
                    <a:solidFill>
                      <a:srgbClr val="515A9F"/>
                    </a:solidFill>
                    <a:latin typeface="微软雅黑" pitchFamily="34" charset="-122"/>
                    <a:ea typeface="微软雅黑" pitchFamily="34" charset="-122"/>
                  </a:rPr>
                  <a:t>需求规划</a:t>
                </a:r>
              </a:p>
            </p:txBody>
          </p:sp>
        </p:grpSp>
        <p:grpSp>
          <p:nvGrpSpPr>
            <p:cNvPr id="21" name="Group 142"/>
            <p:cNvGrpSpPr>
              <a:grpSpLocks/>
            </p:cNvGrpSpPr>
            <p:nvPr/>
          </p:nvGrpSpPr>
          <p:grpSpPr bwMode="auto">
            <a:xfrm>
              <a:off x="2132" y="1213"/>
              <a:ext cx="600" cy="600"/>
              <a:chOff x="2562" y="1525"/>
              <a:chExt cx="464" cy="499"/>
            </a:xfrm>
          </p:grpSpPr>
          <p:sp>
            <p:nvSpPr>
              <p:cNvPr id="25629" name="Freeform 143"/>
              <p:cNvSpPr>
                <a:spLocks/>
              </p:cNvSpPr>
              <p:nvPr/>
            </p:nvSpPr>
            <p:spPr bwMode="auto">
              <a:xfrm>
                <a:off x="2589" y="1566"/>
                <a:ext cx="336" cy="426"/>
              </a:xfrm>
              <a:custGeom>
                <a:avLst/>
                <a:gdLst>
                  <a:gd name="T0" fmla="*/ 0 w 336"/>
                  <a:gd name="T1" fmla="*/ 348 h 426"/>
                  <a:gd name="T2" fmla="*/ 6 w 336"/>
                  <a:gd name="T3" fmla="*/ 0 h 426"/>
                  <a:gd name="T4" fmla="*/ 336 w 336"/>
                  <a:gd name="T5" fmla="*/ 95 h 426"/>
                  <a:gd name="T6" fmla="*/ 327 w 336"/>
                  <a:gd name="T7" fmla="*/ 426 h 426"/>
                  <a:gd name="T8" fmla="*/ 0 w 336"/>
                  <a:gd name="T9" fmla="*/ 348 h 426"/>
                  <a:gd name="T10" fmla="*/ 0 60000 65536"/>
                  <a:gd name="T11" fmla="*/ 0 60000 65536"/>
                  <a:gd name="T12" fmla="*/ 0 60000 65536"/>
                  <a:gd name="T13" fmla="*/ 0 60000 65536"/>
                  <a:gd name="T14" fmla="*/ 0 60000 65536"/>
                  <a:gd name="T15" fmla="*/ 0 w 336"/>
                  <a:gd name="T16" fmla="*/ 0 h 426"/>
                  <a:gd name="T17" fmla="*/ 336 w 336"/>
                  <a:gd name="T18" fmla="*/ 426 h 426"/>
                </a:gdLst>
                <a:ahLst/>
                <a:cxnLst>
                  <a:cxn ang="T10">
                    <a:pos x="T0" y="T1"/>
                  </a:cxn>
                  <a:cxn ang="T11">
                    <a:pos x="T2" y="T3"/>
                  </a:cxn>
                  <a:cxn ang="T12">
                    <a:pos x="T4" y="T5"/>
                  </a:cxn>
                  <a:cxn ang="T13">
                    <a:pos x="T6" y="T7"/>
                  </a:cxn>
                  <a:cxn ang="T14">
                    <a:pos x="T8" y="T9"/>
                  </a:cxn>
                </a:cxnLst>
                <a:rect l="T15" t="T16" r="T17" b="T18"/>
                <a:pathLst>
                  <a:path w="336" h="426">
                    <a:moveTo>
                      <a:pt x="0" y="348"/>
                    </a:moveTo>
                    <a:lnTo>
                      <a:pt x="6" y="0"/>
                    </a:lnTo>
                    <a:lnTo>
                      <a:pt x="336" y="95"/>
                    </a:lnTo>
                    <a:lnTo>
                      <a:pt x="327" y="426"/>
                    </a:lnTo>
                    <a:lnTo>
                      <a:pt x="0" y="348"/>
                    </a:lnTo>
                    <a:close/>
                  </a:path>
                </a:pathLst>
              </a:custGeom>
              <a:solidFill>
                <a:schemeClr val="bg1"/>
              </a:solidFill>
              <a:ln w="9525">
                <a:noFill/>
                <a:round/>
                <a:headEnd/>
                <a:tailEnd/>
              </a:ln>
            </p:spPr>
            <p:txBody>
              <a:bodyPr/>
              <a:lstStyle/>
              <a:p>
                <a:endParaRPr lang="zh-CN" altLang="en-US">
                  <a:latin typeface="微软雅黑" pitchFamily="34" charset="-122"/>
                  <a:ea typeface="微软雅黑" pitchFamily="34" charset="-122"/>
                </a:endParaRPr>
              </a:p>
            </p:txBody>
          </p:sp>
          <p:pic>
            <p:nvPicPr>
              <p:cNvPr id="25630" name="Picture 144" descr="传统订单"/>
              <p:cNvPicPr>
                <a:picLocks noChangeAspect="1" noChangeArrowheads="1"/>
              </p:cNvPicPr>
              <p:nvPr/>
            </p:nvPicPr>
            <p:blipFill>
              <a:blip r:embed="rId6">
                <a:clrChange>
                  <a:clrFrom>
                    <a:srgbClr val="FFFFFF"/>
                  </a:clrFrom>
                  <a:clrTo>
                    <a:srgbClr val="FFFFFF">
                      <a:alpha val="0"/>
                    </a:srgbClr>
                  </a:clrTo>
                </a:clrChange>
              </a:blip>
              <a:srcRect l="52583" t="1514" r="-3119" b="49178"/>
              <a:stretch>
                <a:fillRect/>
              </a:stretch>
            </p:blipFill>
            <p:spPr bwMode="auto">
              <a:xfrm>
                <a:off x="2562" y="1525"/>
                <a:ext cx="464" cy="499"/>
              </a:xfrm>
              <a:prstGeom prst="rect">
                <a:avLst/>
              </a:prstGeom>
              <a:noFill/>
              <a:ln w="9525">
                <a:noFill/>
                <a:miter lim="800000"/>
                <a:headEnd/>
                <a:tailEnd/>
              </a:ln>
            </p:spPr>
          </p:pic>
        </p:grpSp>
      </p:grpSp>
      <p:grpSp>
        <p:nvGrpSpPr>
          <p:cNvPr id="22" name="Group 145"/>
          <p:cNvGrpSpPr>
            <a:grpSpLocks/>
          </p:cNvGrpSpPr>
          <p:nvPr/>
        </p:nvGrpSpPr>
        <p:grpSpPr bwMode="auto">
          <a:xfrm>
            <a:off x="4929189" y="1248967"/>
            <a:ext cx="1463675" cy="629840"/>
            <a:chOff x="2879" y="731"/>
            <a:chExt cx="922" cy="529"/>
          </a:xfrm>
        </p:grpSpPr>
        <p:grpSp>
          <p:nvGrpSpPr>
            <p:cNvPr id="23" name="Group 146"/>
            <p:cNvGrpSpPr>
              <a:grpSpLocks/>
            </p:cNvGrpSpPr>
            <p:nvPr/>
          </p:nvGrpSpPr>
          <p:grpSpPr bwMode="auto">
            <a:xfrm>
              <a:off x="2879" y="963"/>
              <a:ext cx="922" cy="297"/>
              <a:chOff x="1995" y="3223"/>
              <a:chExt cx="726" cy="202"/>
            </a:xfrm>
          </p:grpSpPr>
          <p:sp>
            <p:nvSpPr>
              <p:cNvPr id="25619" name="Freeform 147"/>
              <p:cNvSpPr>
                <a:spLocks/>
              </p:cNvSpPr>
              <p:nvPr/>
            </p:nvSpPr>
            <p:spPr bwMode="auto">
              <a:xfrm>
                <a:off x="1996" y="3223"/>
                <a:ext cx="118" cy="166"/>
              </a:xfrm>
              <a:custGeom>
                <a:avLst/>
                <a:gdLst>
                  <a:gd name="T0" fmla="*/ 0 w 118"/>
                  <a:gd name="T1" fmla="*/ 166 h 166"/>
                  <a:gd name="T2" fmla="*/ 1 w 118"/>
                  <a:gd name="T3" fmla="*/ 105 h 166"/>
                  <a:gd name="T4" fmla="*/ 118 w 118"/>
                  <a:gd name="T5" fmla="*/ 0 h 166"/>
                  <a:gd name="T6" fmla="*/ 114 w 118"/>
                  <a:gd name="T7" fmla="*/ 58 h 166"/>
                  <a:gd name="T8" fmla="*/ 0 w 118"/>
                  <a:gd name="T9" fmla="*/ 166 h 166"/>
                  <a:gd name="T10" fmla="*/ 0 60000 65536"/>
                  <a:gd name="T11" fmla="*/ 0 60000 65536"/>
                  <a:gd name="T12" fmla="*/ 0 60000 65536"/>
                  <a:gd name="T13" fmla="*/ 0 60000 65536"/>
                  <a:gd name="T14" fmla="*/ 0 60000 65536"/>
                  <a:gd name="T15" fmla="*/ 0 w 118"/>
                  <a:gd name="T16" fmla="*/ 0 h 166"/>
                  <a:gd name="T17" fmla="*/ 118 w 118"/>
                  <a:gd name="T18" fmla="*/ 166 h 166"/>
                </a:gdLst>
                <a:ahLst/>
                <a:cxnLst>
                  <a:cxn ang="T10">
                    <a:pos x="T0" y="T1"/>
                  </a:cxn>
                  <a:cxn ang="T11">
                    <a:pos x="T2" y="T3"/>
                  </a:cxn>
                  <a:cxn ang="T12">
                    <a:pos x="T4" y="T5"/>
                  </a:cxn>
                  <a:cxn ang="T13">
                    <a:pos x="T6" y="T7"/>
                  </a:cxn>
                  <a:cxn ang="T14">
                    <a:pos x="T8" y="T9"/>
                  </a:cxn>
                </a:cxnLst>
                <a:rect l="T15" t="T16" r="T17" b="T18"/>
                <a:pathLst>
                  <a:path w="118" h="166">
                    <a:moveTo>
                      <a:pt x="0" y="166"/>
                    </a:moveTo>
                    <a:lnTo>
                      <a:pt x="1" y="105"/>
                    </a:lnTo>
                    <a:lnTo>
                      <a:pt x="118" y="0"/>
                    </a:lnTo>
                    <a:lnTo>
                      <a:pt x="114" y="58"/>
                    </a:lnTo>
                    <a:lnTo>
                      <a:pt x="0" y="166"/>
                    </a:lnTo>
                    <a:close/>
                  </a:path>
                </a:pathLst>
              </a:custGeom>
              <a:solidFill>
                <a:schemeClr val="bg2">
                  <a:alpha val="70195"/>
                </a:scheme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20" name="Rectangle 148"/>
              <p:cNvSpPr>
                <a:spLocks noChangeArrowheads="1"/>
              </p:cNvSpPr>
              <p:nvPr/>
            </p:nvSpPr>
            <p:spPr bwMode="auto">
              <a:xfrm>
                <a:off x="2109" y="3226"/>
                <a:ext cx="612" cy="60"/>
              </a:xfrm>
              <a:prstGeom prst="rect">
                <a:avLst/>
              </a:prstGeom>
              <a:solidFill>
                <a:srgbClr val="969696">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21" name="Freeform 149"/>
              <p:cNvSpPr>
                <a:spLocks/>
              </p:cNvSpPr>
              <p:nvPr/>
            </p:nvSpPr>
            <p:spPr bwMode="auto">
              <a:xfrm>
                <a:off x="1995" y="3286"/>
                <a:ext cx="726" cy="139"/>
              </a:xfrm>
              <a:custGeom>
                <a:avLst/>
                <a:gdLst>
                  <a:gd name="T0" fmla="*/ 0 w 3676"/>
                  <a:gd name="T1" fmla="*/ 103 h 159"/>
                  <a:gd name="T2" fmla="*/ 54 w 3676"/>
                  <a:gd name="T3" fmla="*/ 0 h 159"/>
                  <a:gd name="T4" fmla="*/ 726 w 3676"/>
                  <a:gd name="T5" fmla="*/ 0 h 159"/>
                  <a:gd name="T6" fmla="*/ 672 w 3676"/>
                  <a:gd name="T7" fmla="*/ 139 h 159"/>
                  <a:gd name="T8" fmla="*/ 14 w 3676"/>
                  <a:gd name="T9" fmla="*/ 139 h 159"/>
                  <a:gd name="T10" fmla="*/ 0 w 3676"/>
                  <a:gd name="T11" fmla="*/ 103 h 159"/>
                  <a:gd name="T12" fmla="*/ 0 60000 65536"/>
                  <a:gd name="T13" fmla="*/ 0 60000 65536"/>
                  <a:gd name="T14" fmla="*/ 0 60000 65536"/>
                  <a:gd name="T15" fmla="*/ 0 60000 65536"/>
                  <a:gd name="T16" fmla="*/ 0 60000 65536"/>
                  <a:gd name="T17" fmla="*/ 0 60000 65536"/>
                  <a:gd name="T18" fmla="*/ 0 w 3676"/>
                  <a:gd name="T19" fmla="*/ 0 h 159"/>
                  <a:gd name="T20" fmla="*/ 3676 w 367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3676" h="159">
                    <a:moveTo>
                      <a:pt x="0" y="118"/>
                    </a:moveTo>
                    <a:lnTo>
                      <a:pt x="274" y="0"/>
                    </a:lnTo>
                    <a:lnTo>
                      <a:pt x="3676" y="0"/>
                    </a:lnTo>
                    <a:lnTo>
                      <a:pt x="3403" y="159"/>
                    </a:lnTo>
                    <a:lnTo>
                      <a:pt x="70" y="159"/>
                    </a:lnTo>
                    <a:lnTo>
                      <a:pt x="0" y="118"/>
                    </a:lnTo>
                    <a:close/>
                  </a:path>
                </a:pathLst>
              </a:custGeom>
              <a:noFill/>
              <a:ln w="9525">
                <a:noFill/>
                <a:round/>
                <a:headEnd/>
                <a:tailEnd/>
              </a:ln>
            </p:spPr>
            <p:txBody>
              <a:bodyPr/>
              <a:lstStyle/>
              <a:p>
                <a:endParaRPr lang="zh-CN" altLang="en-US">
                  <a:latin typeface="微软雅黑" pitchFamily="34" charset="-122"/>
                  <a:ea typeface="微软雅黑" pitchFamily="34" charset="-122"/>
                </a:endParaRPr>
              </a:p>
            </p:txBody>
          </p:sp>
          <p:sp>
            <p:nvSpPr>
              <p:cNvPr id="25622" name="Freeform 150"/>
              <p:cNvSpPr>
                <a:spLocks/>
              </p:cNvSpPr>
              <p:nvPr/>
            </p:nvSpPr>
            <p:spPr bwMode="auto">
              <a:xfrm>
                <a:off x="1995" y="3226"/>
                <a:ext cx="726" cy="141"/>
              </a:xfrm>
              <a:custGeom>
                <a:avLst/>
                <a:gdLst>
                  <a:gd name="T0" fmla="*/ 0 w 726"/>
                  <a:gd name="T1" fmla="*/ 103 h 141"/>
                  <a:gd name="T2" fmla="*/ 115 w 726"/>
                  <a:gd name="T3" fmla="*/ 1 h 141"/>
                  <a:gd name="T4" fmla="*/ 726 w 726"/>
                  <a:gd name="T5" fmla="*/ 0 h 141"/>
                  <a:gd name="T6" fmla="*/ 615 w 726"/>
                  <a:gd name="T7" fmla="*/ 139 h 141"/>
                  <a:gd name="T8" fmla="*/ 49 w 726"/>
                  <a:gd name="T9" fmla="*/ 141 h 141"/>
                  <a:gd name="T10" fmla="*/ 0 w 726"/>
                  <a:gd name="T11" fmla="*/ 103 h 141"/>
                  <a:gd name="T12" fmla="*/ 0 60000 65536"/>
                  <a:gd name="T13" fmla="*/ 0 60000 65536"/>
                  <a:gd name="T14" fmla="*/ 0 60000 65536"/>
                  <a:gd name="T15" fmla="*/ 0 60000 65536"/>
                  <a:gd name="T16" fmla="*/ 0 60000 65536"/>
                  <a:gd name="T17" fmla="*/ 0 60000 65536"/>
                  <a:gd name="T18" fmla="*/ 0 w 726"/>
                  <a:gd name="T19" fmla="*/ 0 h 141"/>
                  <a:gd name="T20" fmla="*/ 726 w 72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726" h="141">
                    <a:moveTo>
                      <a:pt x="0" y="103"/>
                    </a:moveTo>
                    <a:lnTo>
                      <a:pt x="115" y="1"/>
                    </a:lnTo>
                    <a:lnTo>
                      <a:pt x="726" y="0"/>
                    </a:lnTo>
                    <a:lnTo>
                      <a:pt x="615" y="139"/>
                    </a:lnTo>
                    <a:lnTo>
                      <a:pt x="49" y="141"/>
                    </a:lnTo>
                    <a:lnTo>
                      <a:pt x="0" y="103"/>
                    </a:lnTo>
                    <a:close/>
                  </a:path>
                </a:pathLst>
              </a:custGeom>
              <a:solidFill>
                <a:srgbClr val="87C1E1">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23" name="Freeform 151"/>
              <p:cNvSpPr>
                <a:spLocks/>
              </p:cNvSpPr>
              <p:nvPr/>
            </p:nvSpPr>
            <p:spPr bwMode="auto">
              <a:xfrm>
                <a:off x="1995" y="3331"/>
                <a:ext cx="49" cy="92"/>
              </a:xfrm>
              <a:custGeom>
                <a:avLst/>
                <a:gdLst>
                  <a:gd name="T0" fmla="*/ 49 w 49"/>
                  <a:gd name="T1" fmla="*/ 32 h 92"/>
                  <a:gd name="T2" fmla="*/ 47 w 49"/>
                  <a:gd name="T3" fmla="*/ 92 h 92"/>
                  <a:gd name="T4" fmla="*/ 0 w 49"/>
                  <a:gd name="T5" fmla="*/ 58 h 92"/>
                  <a:gd name="T6" fmla="*/ 0 w 49"/>
                  <a:gd name="T7" fmla="*/ 0 h 92"/>
                  <a:gd name="T8" fmla="*/ 49 w 49"/>
                  <a:gd name="T9" fmla="*/ 32 h 92"/>
                  <a:gd name="T10" fmla="*/ 0 60000 65536"/>
                  <a:gd name="T11" fmla="*/ 0 60000 65536"/>
                  <a:gd name="T12" fmla="*/ 0 60000 65536"/>
                  <a:gd name="T13" fmla="*/ 0 60000 65536"/>
                  <a:gd name="T14" fmla="*/ 0 60000 65536"/>
                  <a:gd name="T15" fmla="*/ 0 w 49"/>
                  <a:gd name="T16" fmla="*/ 0 h 92"/>
                  <a:gd name="T17" fmla="*/ 49 w 49"/>
                  <a:gd name="T18" fmla="*/ 92 h 92"/>
                </a:gdLst>
                <a:ahLst/>
                <a:cxnLst>
                  <a:cxn ang="T10">
                    <a:pos x="T0" y="T1"/>
                  </a:cxn>
                  <a:cxn ang="T11">
                    <a:pos x="T2" y="T3"/>
                  </a:cxn>
                  <a:cxn ang="T12">
                    <a:pos x="T4" y="T5"/>
                  </a:cxn>
                  <a:cxn ang="T13">
                    <a:pos x="T6" y="T7"/>
                  </a:cxn>
                  <a:cxn ang="T14">
                    <a:pos x="T8" y="T9"/>
                  </a:cxn>
                </a:cxnLst>
                <a:rect l="T15" t="T16" r="T17" b="T18"/>
                <a:pathLst>
                  <a:path w="49" h="92">
                    <a:moveTo>
                      <a:pt x="49" y="32"/>
                    </a:moveTo>
                    <a:lnTo>
                      <a:pt x="47" y="92"/>
                    </a:lnTo>
                    <a:lnTo>
                      <a:pt x="0" y="58"/>
                    </a:lnTo>
                    <a:lnTo>
                      <a:pt x="0" y="0"/>
                    </a:lnTo>
                    <a:lnTo>
                      <a:pt x="49" y="32"/>
                    </a:lnTo>
                    <a:close/>
                  </a:path>
                </a:pathLst>
              </a:custGeom>
              <a:solidFill>
                <a:srgbClr val="2875A0">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sp>
            <p:nvSpPr>
              <p:cNvPr id="25624" name="Rectangle 152"/>
              <p:cNvSpPr>
                <a:spLocks noChangeArrowheads="1"/>
              </p:cNvSpPr>
              <p:nvPr/>
            </p:nvSpPr>
            <p:spPr bwMode="auto">
              <a:xfrm>
                <a:off x="2041" y="3365"/>
                <a:ext cx="567" cy="60"/>
              </a:xfrm>
              <a:prstGeom prst="rect">
                <a:avLst/>
              </a:prstGeom>
              <a:solidFill>
                <a:srgbClr val="3797CD">
                  <a:alpha val="70195"/>
                </a:srgbClr>
              </a:solidFill>
              <a:ln w="9525">
                <a:no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25625" name="Freeform 153"/>
              <p:cNvSpPr>
                <a:spLocks/>
              </p:cNvSpPr>
              <p:nvPr/>
            </p:nvSpPr>
            <p:spPr bwMode="auto">
              <a:xfrm>
                <a:off x="2604" y="3228"/>
                <a:ext cx="117" cy="195"/>
              </a:xfrm>
              <a:custGeom>
                <a:avLst/>
                <a:gdLst>
                  <a:gd name="T0" fmla="*/ 2 w 117"/>
                  <a:gd name="T1" fmla="*/ 195 h 195"/>
                  <a:gd name="T2" fmla="*/ 0 w 117"/>
                  <a:gd name="T3" fmla="*/ 143 h 195"/>
                  <a:gd name="T4" fmla="*/ 117 w 117"/>
                  <a:gd name="T5" fmla="*/ 0 h 195"/>
                  <a:gd name="T6" fmla="*/ 117 w 117"/>
                  <a:gd name="T7" fmla="*/ 58 h 195"/>
                  <a:gd name="T8" fmla="*/ 2 w 117"/>
                  <a:gd name="T9" fmla="*/ 195 h 195"/>
                  <a:gd name="T10" fmla="*/ 0 60000 65536"/>
                  <a:gd name="T11" fmla="*/ 0 60000 65536"/>
                  <a:gd name="T12" fmla="*/ 0 60000 65536"/>
                  <a:gd name="T13" fmla="*/ 0 60000 65536"/>
                  <a:gd name="T14" fmla="*/ 0 60000 65536"/>
                  <a:gd name="T15" fmla="*/ 0 w 117"/>
                  <a:gd name="T16" fmla="*/ 0 h 195"/>
                  <a:gd name="T17" fmla="*/ 117 w 117"/>
                  <a:gd name="T18" fmla="*/ 195 h 195"/>
                </a:gdLst>
                <a:ahLst/>
                <a:cxnLst>
                  <a:cxn ang="T10">
                    <a:pos x="T0" y="T1"/>
                  </a:cxn>
                  <a:cxn ang="T11">
                    <a:pos x="T2" y="T3"/>
                  </a:cxn>
                  <a:cxn ang="T12">
                    <a:pos x="T4" y="T5"/>
                  </a:cxn>
                  <a:cxn ang="T13">
                    <a:pos x="T6" y="T7"/>
                  </a:cxn>
                  <a:cxn ang="T14">
                    <a:pos x="T8" y="T9"/>
                  </a:cxn>
                </a:cxnLst>
                <a:rect l="T15" t="T16" r="T17" b="T18"/>
                <a:pathLst>
                  <a:path w="117" h="195">
                    <a:moveTo>
                      <a:pt x="2" y="195"/>
                    </a:moveTo>
                    <a:lnTo>
                      <a:pt x="0" y="143"/>
                    </a:lnTo>
                    <a:lnTo>
                      <a:pt x="117" y="0"/>
                    </a:lnTo>
                    <a:lnTo>
                      <a:pt x="117" y="58"/>
                    </a:lnTo>
                    <a:lnTo>
                      <a:pt x="2" y="195"/>
                    </a:lnTo>
                    <a:close/>
                  </a:path>
                </a:pathLst>
              </a:custGeom>
              <a:solidFill>
                <a:srgbClr val="57A8D5">
                  <a:alpha val="70195"/>
                </a:srgbClr>
              </a:solidFill>
              <a:ln w="9525">
                <a:noFill/>
                <a:round/>
                <a:headEnd/>
                <a:tailEnd/>
              </a:ln>
            </p:spPr>
            <p:txBody>
              <a:bodyPr/>
              <a:lstStyle/>
              <a:p>
                <a:endParaRPr lang="zh-CN" altLang="en-US">
                  <a:latin typeface="微软雅黑" pitchFamily="34" charset="-122"/>
                  <a:ea typeface="微软雅黑" pitchFamily="34" charset="-122"/>
                </a:endParaRPr>
              </a:p>
            </p:txBody>
          </p:sp>
        </p:grpSp>
        <p:grpSp>
          <p:nvGrpSpPr>
            <p:cNvPr id="24" name="Group 154"/>
            <p:cNvGrpSpPr>
              <a:grpSpLocks/>
            </p:cNvGrpSpPr>
            <p:nvPr/>
          </p:nvGrpSpPr>
          <p:grpSpPr bwMode="auto">
            <a:xfrm>
              <a:off x="3128" y="822"/>
              <a:ext cx="546" cy="390"/>
              <a:chOff x="3107" y="822"/>
              <a:chExt cx="546" cy="390"/>
            </a:xfrm>
          </p:grpSpPr>
          <p:sp>
            <p:nvSpPr>
              <p:cNvPr id="358555" name="AutoShape 155"/>
              <p:cNvSpPr>
                <a:spLocks noChangeArrowheads="1"/>
              </p:cNvSpPr>
              <p:nvPr/>
            </p:nvSpPr>
            <p:spPr bwMode="auto">
              <a:xfrm>
                <a:off x="3107" y="845"/>
                <a:ext cx="545" cy="258"/>
              </a:xfrm>
              <a:prstGeom prst="roundRect">
                <a:avLst>
                  <a:gd name="adj" fmla="val 16667"/>
                </a:avLst>
              </a:prstGeom>
              <a:solidFill>
                <a:srgbClr val="D7D7CD"/>
              </a:solidFill>
              <a:ln w="9525" cap="rnd" algn="ctr">
                <a:solidFill>
                  <a:schemeClr val="bg1"/>
                </a:solidFill>
                <a:prstDash val="sysDot"/>
                <a:round/>
                <a:headEnd/>
                <a:tailEnd/>
              </a:ln>
              <a:effectLst>
                <a:outerShdw dist="35921" dir="2700000" algn="ctr" rotWithShape="0">
                  <a:schemeClr val="bg2"/>
                </a:outerShdw>
              </a:effectLst>
            </p:spPr>
            <p:txBody>
              <a:bodyPr wrap="none" anchor="ctr"/>
              <a:lstStyle/>
              <a:p>
                <a:pPr>
                  <a:defRPr/>
                </a:pPr>
                <a:endParaRPr lang="zh-CN" altLang="en-US">
                  <a:latin typeface="微软雅黑" pitchFamily="34" charset="-122"/>
                  <a:ea typeface="微软雅黑" pitchFamily="34" charset="-122"/>
                </a:endParaRPr>
              </a:p>
            </p:txBody>
          </p:sp>
          <p:sp>
            <p:nvSpPr>
              <p:cNvPr id="25618" name="Rectangle 156"/>
              <p:cNvSpPr>
                <a:spLocks noChangeArrowheads="1"/>
              </p:cNvSpPr>
              <p:nvPr/>
            </p:nvSpPr>
            <p:spPr bwMode="auto">
              <a:xfrm>
                <a:off x="3381" y="822"/>
                <a:ext cx="272" cy="390"/>
              </a:xfrm>
              <a:prstGeom prst="rect">
                <a:avLst/>
              </a:prstGeom>
              <a:noFill/>
              <a:ln w="9525">
                <a:noFill/>
                <a:miter lim="800000"/>
                <a:headEnd/>
                <a:tailEnd/>
              </a:ln>
            </p:spPr>
            <p:txBody>
              <a:bodyPr wrap="none" lIns="36000" tIns="36000" rIns="36000" bIns="36000">
                <a:spAutoFit/>
              </a:bodyPr>
              <a:lstStyle/>
              <a:p>
                <a:pPr defTabSz="673074" eaLnBrk="0" hangingPunct="0">
                  <a:lnSpc>
                    <a:spcPct val="90000"/>
                  </a:lnSpc>
                </a:pPr>
                <a:r>
                  <a:rPr kumimoji="1" lang="zh-CN" altLang="en-GB" sz="1400">
                    <a:solidFill>
                      <a:schemeClr val="tx2"/>
                    </a:solidFill>
                    <a:latin typeface="微软雅黑" pitchFamily="34" charset="-122"/>
                    <a:ea typeface="微软雅黑" pitchFamily="34" charset="-122"/>
                  </a:rPr>
                  <a:t>产品</a:t>
                </a:r>
              </a:p>
              <a:p>
                <a:pPr defTabSz="673074" eaLnBrk="0" hangingPunct="0">
                  <a:lnSpc>
                    <a:spcPct val="90000"/>
                  </a:lnSpc>
                </a:pPr>
                <a:r>
                  <a:rPr kumimoji="1" lang="zh-CN" altLang="en-GB" sz="1400">
                    <a:solidFill>
                      <a:schemeClr val="tx2"/>
                    </a:solidFill>
                    <a:latin typeface="微软雅黑" pitchFamily="34" charset="-122"/>
                    <a:ea typeface="微软雅黑" pitchFamily="34" charset="-122"/>
                  </a:rPr>
                  <a:t>管理</a:t>
                </a:r>
                <a:endParaRPr kumimoji="1" lang="zh-CN" altLang="en-US" sz="1400">
                  <a:solidFill>
                    <a:schemeClr val="tx2"/>
                  </a:solidFill>
                  <a:latin typeface="微软雅黑" pitchFamily="34" charset="-122"/>
                  <a:ea typeface="微软雅黑" pitchFamily="34" charset="-122"/>
                </a:endParaRPr>
              </a:p>
            </p:txBody>
          </p:sp>
        </p:grpSp>
        <p:pic>
          <p:nvPicPr>
            <p:cNvPr id="25616" name="Picture 157" descr="订单全程"/>
            <p:cNvPicPr>
              <a:picLocks noChangeAspect="1" noChangeArrowheads="1"/>
            </p:cNvPicPr>
            <p:nvPr/>
          </p:nvPicPr>
          <p:blipFill>
            <a:blip r:embed="rId7">
              <a:clrChange>
                <a:clrFrom>
                  <a:srgbClr val="FFFFFF"/>
                </a:clrFrom>
                <a:clrTo>
                  <a:srgbClr val="FFFFFF">
                    <a:alpha val="0"/>
                  </a:srgbClr>
                </a:clrTo>
              </a:clrChange>
            </a:blip>
            <a:srcRect t="50046" r="-7936" b="25435"/>
            <a:stretch>
              <a:fillRect/>
            </a:stretch>
          </p:blipFill>
          <p:spPr bwMode="auto">
            <a:xfrm>
              <a:off x="3017" y="731"/>
              <a:ext cx="407" cy="431"/>
            </a:xfrm>
            <a:prstGeom prst="rect">
              <a:avLst/>
            </a:prstGeom>
            <a:noFill/>
            <a:ln w="9525">
              <a:noFill/>
              <a:miter lim="800000"/>
              <a:headEnd/>
              <a:tailEnd/>
            </a:ln>
          </p:spPr>
        </p:pic>
      </p:grpSp>
      <p:grpSp>
        <p:nvGrpSpPr>
          <p:cNvPr id="25" name="Group 158"/>
          <p:cNvGrpSpPr>
            <a:grpSpLocks/>
          </p:cNvGrpSpPr>
          <p:nvPr/>
        </p:nvGrpSpPr>
        <p:grpSpPr bwMode="auto">
          <a:xfrm>
            <a:off x="1692278" y="1040609"/>
            <a:ext cx="7235825" cy="3564731"/>
            <a:chOff x="1585" y="550"/>
            <a:chExt cx="4039" cy="1429"/>
          </a:xfrm>
        </p:grpSpPr>
        <p:sp>
          <p:nvSpPr>
            <p:cNvPr id="25612" name="Freeform 159"/>
            <p:cNvSpPr>
              <a:spLocks/>
            </p:cNvSpPr>
            <p:nvPr/>
          </p:nvSpPr>
          <p:spPr bwMode="auto">
            <a:xfrm>
              <a:off x="1585" y="550"/>
              <a:ext cx="4039" cy="1429"/>
            </a:xfrm>
            <a:custGeom>
              <a:avLst/>
              <a:gdLst>
                <a:gd name="T0" fmla="*/ 0 w 4039"/>
                <a:gd name="T1" fmla="*/ 1429 h 1429"/>
                <a:gd name="T2" fmla="*/ 1206 w 4039"/>
                <a:gd name="T3" fmla="*/ 8 h 1429"/>
                <a:gd name="T4" fmla="*/ 4039 w 4039"/>
                <a:gd name="T5" fmla="*/ 0 h 1429"/>
                <a:gd name="T6" fmla="*/ 2979 w 4039"/>
                <a:gd name="T7" fmla="*/ 1426 h 1429"/>
                <a:gd name="T8" fmla="*/ 0 w 4039"/>
                <a:gd name="T9" fmla="*/ 1429 h 1429"/>
                <a:gd name="T10" fmla="*/ 0 60000 65536"/>
                <a:gd name="T11" fmla="*/ 0 60000 65536"/>
                <a:gd name="T12" fmla="*/ 0 60000 65536"/>
                <a:gd name="T13" fmla="*/ 0 60000 65536"/>
                <a:gd name="T14" fmla="*/ 0 60000 65536"/>
                <a:gd name="T15" fmla="*/ 0 w 4039"/>
                <a:gd name="T16" fmla="*/ 0 h 1429"/>
                <a:gd name="T17" fmla="*/ 4039 w 4039"/>
                <a:gd name="T18" fmla="*/ 1429 h 1429"/>
              </a:gdLst>
              <a:ahLst/>
              <a:cxnLst>
                <a:cxn ang="T10">
                  <a:pos x="T0" y="T1"/>
                </a:cxn>
                <a:cxn ang="T11">
                  <a:pos x="T2" y="T3"/>
                </a:cxn>
                <a:cxn ang="T12">
                  <a:pos x="T4" y="T5"/>
                </a:cxn>
                <a:cxn ang="T13">
                  <a:pos x="T6" y="T7"/>
                </a:cxn>
                <a:cxn ang="T14">
                  <a:pos x="T8" y="T9"/>
                </a:cxn>
              </a:cxnLst>
              <a:rect l="T15" t="T16" r="T17" b="T18"/>
              <a:pathLst>
                <a:path w="4039" h="1429">
                  <a:moveTo>
                    <a:pt x="0" y="1429"/>
                  </a:moveTo>
                  <a:lnTo>
                    <a:pt x="1206" y="8"/>
                  </a:lnTo>
                  <a:lnTo>
                    <a:pt x="4039" y="0"/>
                  </a:lnTo>
                  <a:lnTo>
                    <a:pt x="2979" y="1426"/>
                  </a:lnTo>
                  <a:lnTo>
                    <a:pt x="0" y="1429"/>
                  </a:lnTo>
                  <a:close/>
                </a:path>
              </a:pathLst>
            </a:custGeom>
            <a:noFill/>
            <a:ln w="57150">
              <a:solidFill>
                <a:srgbClr val="99CC00"/>
              </a:solidFill>
              <a:round/>
              <a:headEnd/>
              <a:tailEnd/>
            </a:ln>
          </p:spPr>
          <p:txBody>
            <a:bodyPr/>
            <a:lstStyle/>
            <a:p>
              <a:endParaRPr lang="zh-CN" altLang="en-US">
                <a:latin typeface="微软雅黑" pitchFamily="34" charset="-122"/>
                <a:ea typeface="微软雅黑" pitchFamily="34" charset="-122"/>
              </a:endParaRPr>
            </a:p>
          </p:txBody>
        </p:sp>
        <p:sp>
          <p:nvSpPr>
            <p:cNvPr id="25613" name="Text Box 160"/>
            <p:cNvSpPr txBox="1">
              <a:spLocks noChangeArrowheads="1"/>
            </p:cNvSpPr>
            <p:nvPr/>
          </p:nvSpPr>
          <p:spPr bwMode="auto">
            <a:xfrm>
              <a:off x="4117" y="928"/>
              <a:ext cx="1202" cy="153"/>
            </a:xfrm>
            <a:prstGeom prst="rect">
              <a:avLst/>
            </a:prstGeom>
            <a:noFill/>
            <a:ln w="9525">
              <a:noFill/>
              <a:miter lim="800000"/>
              <a:headEnd/>
              <a:tailEnd/>
            </a:ln>
          </p:spPr>
          <p:txBody>
            <a:bodyPr>
              <a:spAutoFit/>
            </a:bodyPr>
            <a:lstStyle/>
            <a:p>
              <a:r>
                <a:rPr lang="zh-CN" altLang="en-US" b="1">
                  <a:solidFill>
                    <a:srgbClr val="FF0000"/>
                  </a:solidFill>
                  <a:latin typeface="微软雅黑" pitchFamily="34" charset="-122"/>
                  <a:ea typeface="微软雅黑" pitchFamily="34" charset="-122"/>
                </a:rPr>
                <a:t>设计制造一体化</a:t>
              </a:r>
            </a:p>
          </p:txBody>
        </p:sp>
      </p:grpSp>
      <p:sp>
        <p:nvSpPr>
          <p:cNvPr id="25608" name="Rectangle 2"/>
          <p:cNvSpPr>
            <a:spLocks noGrp="1" noChangeArrowheads="1"/>
          </p:cNvSpPr>
          <p:nvPr>
            <p:ph type="title" idx="4294967295"/>
          </p:nvPr>
        </p:nvSpPr>
        <p:spPr>
          <a:xfrm>
            <a:off x="6989" y="2"/>
            <a:ext cx="6096000" cy="479425"/>
          </a:xfrm>
          <a:prstGeom prst="rect">
            <a:avLst/>
          </a:prstGeom>
        </p:spPr>
        <p:txBody>
          <a:bodyPr lIns="91436" tIns="45718" rIns="91436" bIns="45718"/>
          <a:lstStyle/>
          <a:p>
            <a:r>
              <a:rPr kumimoji="1" lang="zh-CN" altLang="en-US" sz="3200" dirty="0">
                <a:solidFill>
                  <a:srgbClr val="FFFFFF"/>
                </a:solidFill>
                <a:latin typeface="微软雅黑" pitchFamily="34" charset="-122"/>
                <a:ea typeface="微软雅黑" pitchFamily="34" charset="-122"/>
              </a:rPr>
              <a:t>用友</a:t>
            </a:r>
            <a:r>
              <a:rPr kumimoji="1" lang="en-US" altLang="zh-CN" sz="3200" dirty="0">
                <a:solidFill>
                  <a:srgbClr val="FFFFFF"/>
                </a:solidFill>
                <a:latin typeface="微软雅黑" pitchFamily="34" charset="-122"/>
                <a:ea typeface="微软雅黑" pitchFamily="34" charset="-122"/>
              </a:rPr>
              <a:t>All in One</a:t>
            </a:r>
            <a:r>
              <a:rPr kumimoji="1" lang="zh-CN" altLang="en-US" sz="3200" dirty="0">
                <a:solidFill>
                  <a:srgbClr val="FFFFFF"/>
                </a:solidFill>
                <a:latin typeface="微软雅黑" pitchFamily="34" charset="-122"/>
                <a:ea typeface="微软雅黑" pitchFamily="34" charset="-122"/>
              </a:rPr>
              <a:t>制造业解决方案</a:t>
            </a:r>
          </a:p>
        </p:txBody>
      </p:sp>
      <p:sp>
        <p:nvSpPr>
          <p:cNvPr id="160" name="圆角矩形 159"/>
          <p:cNvSpPr/>
          <p:nvPr/>
        </p:nvSpPr>
        <p:spPr>
          <a:xfrm>
            <a:off x="457200" y="1000125"/>
            <a:ext cx="2286000" cy="514350"/>
          </a:xfrm>
          <a:prstGeom prst="roundRect">
            <a:avLst/>
          </a:prstGeom>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a:defRPr/>
            </a:pPr>
            <a:r>
              <a:rPr lang="zh-CN" altLang="en-US" dirty="0">
                <a:latin typeface="华文细黑" pitchFamily="2" charset="-122"/>
                <a:ea typeface="华文细黑" pitchFamily="2" charset="-122"/>
              </a:rPr>
              <a:t>项</a:t>
            </a:r>
            <a:r>
              <a:rPr lang="zh-CN" altLang="en-US" dirty="0" smtClean="0">
                <a:latin typeface="华文细黑" pitchFamily="2" charset="-122"/>
                <a:ea typeface="华文细黑" pitchFamily="2" charset="-122"/>
              </a:rPr>
              <a:t>目产品研发生产</a:t>
            </a:r>
            <a:endParaRPr lang="zh-CN" altLang="en-US" dirty="0">
              <a:latin typeface="华文细黑" pitchFamily="2" charset="-122"/>
              <a:ea typeface="华文细黑" pitchFamily="2" charset="-122"/>
            </a:endParaRPr>
          </a:p>
        </p:txBody>
      </p:sp>
    </p:spTree>
    <p:extLst>
      <p:ext uri="{BB962C8B-B14F-4D97-AF65-F5344CB8AC3E}">
        <p14:creationId xmlns:p14="http://schemas.microsoft.com/office/powerpoint/2010/main" val="11695221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100000">
                                          <p:val>
                                            <p:strVal val="#ppt_x"/>
                                          </p:val>
                                        </p:tav>
                                      </p:tavLst>
                                    </p:anim>
                                    <p:anim calcmode="lin" valueType="num">
                                      <p:cBhvr>
                                        <p:cTn id="8" dur="500" fill="hold"/>
                                        <p:tgtEl>
                                          <p:spTgt spid="25"/>
                                        </p:tgtEl>
                                        <p:attrNameLst>
                                          <p:attrName>ppt_y</p:attrName>
                                        </p:attrNameLst>
                                      </p:cBhvr>
                                      <p:tavLst>
                                        <p:tav tm="0">
                                          <p:val>
                                            <p:strVal val="#ppt_y-#ppt_h/2"/>
                                          </p:val>
                                        </p:tav>
                                        <p:tav tm="100000">
                                          <p:val>
                                            <p:strVal val="#ppt_y"/>
                                          </p:val>
                                        </p:tav>
                                      </p:tavLst>
                                    </p:anim>
                                    <p:anim calcmode="lin" valueType="num">
                                      <p:cBhvr>
                                        <p:cTn id="9" dur="500" fill="hold"/>
                                        <p:tgtEl>
                                          <p:spTgt spid="25"/>
                                        </p:tgtEl>
                                        <p:attrNameLst>
                                          <p:attrName>ppt_w</p:attrName>
                                        </p:attrNameLst>
                                      </p:cBhvr>
                                      <p:tavLst>
                                        <p:tav tm="0">
                                          <p:val>
                                            <p:strVal val="#ppt_w"/>
                                          </p:val>
                                        </p:tav>
                                        <p:tav tm="100000">
                                          <p:val>
                                            <p:strVal val="#ppt_w"/>
                                          </p:val>
                                        </p:tav>
                                      </p:tavLst>
                                    </p:anim>
                                    <p:anim calcmode="lin" valueType="num">
                                      <p:cBhvr>
                                        <p:cTn id="10" dur="500" fill="hold"/>
                                        <p:tgtEl>
                                          <p:spTgt spid="25"/>
                                        </p:tgtEl>
                                        <p:attrNameLst>
                                          <p:attrName>ppt_h</p:attrName>
                                        </p:attrNameLst>
                                      </p:cBhvr>
                                      <p:tavLst>
                                        <p:tav tm="0">
                                          <p:val>
                                            <p:fltVal val="0"/>
                                          </p:val>
                                        </p:tav>
                                        <p:tav tm="100000">
                                          <p:val>
                                            <p:strVal val="#ppt_h"/>
                                          </p:val>
                                        </p:tav>
                                      </p:tavLst>
                                    </p:anim>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500"/>
                            </p:stCondLst>
                            <p:childTnLst>
                              <p:par>
                                <p:cTn id="20" presetID="35" presetClass="emph" presetSubtype="0" fill="hold" nodeType="afterEffect">
                                  <p:stCondLst>
                                    <p:cond delay="0"/>
                                  </p:stCondLst>
                                  <p:childTnLst>
                                    <p:anim calcmode="discrete" valueType="str">
                                      <p:cBhvr>
                                        <p:cTn id="21" dur="500" fill="hold"/>
                                        <p:tgtEl>
                                          <p:spTgt spid="16"/>
                                        </p:tgtEl>
                                        <p:attrNameLst>
                                          <p:attrName>style.visibility</p:attrName>
                                        </p:attrNameLst>
                                      </p:cBhvr>
                                      <p:tavLst>
                                        <p:tav tm="0">
                                          <p:val>
                                            <p:strVal val="hidden"/>
                                          </p:val>
                                        </p:tav>
                                        <p:tav tm="50000">
                                          <p:val>
                                            <p:strVal val="visible"/>
                                          </p:val>
                                        </p:tav>
                                      </p:tavLst>
                                    </p:anim>
                                  </p:childTnLst>
                                </p:cTn>
                              </p:par>
                            </p:childTnLst>
                          </p:cTn>
                        </p:par>
                        <p:par>
                          <p:cTn id="22" fill="hold">
                            <p:stCondLst>
                              <p:cond delay="1000"/>
                            </p:stCondLst>
                            <p:childTnLst>
                              <p:par>
                                <p:cTn id="23" presetID="35" presetClass="emph" presetSubtype="0" fill="hold" nodeType="afterEffect">
                                  <p:stCondLst>
                                    <p:cond delay="0"/>
                                  </p:stCondLst>
                                  <p:childTnLst>
                                    <p:anim calcmode="discrete" valueType="str">
                                      <p:cBhvr>
                                        <p:cTn id="24" dur="500" fill="hold"/>
                                        <p:tgtEl>
                                          <p:spTgt spid="17"/>
                                        </p:tgtEl>
                                        <p:attrNameLst>
                                          <p:attrName>style.visibility</p:attrName>
                                        </p:attrNameLst>
                                      </p:cBhvr>
                                      <p:tavLst>
                                        <p:tav tm="0">
                                          <p:val>
                                            <p:strVal val="hidden"/>
                                          </p:val>
                                        </p:tav>
                                        <p:tav tm="50000">
                                          <p:val>
                                            <p:strVal val="visible"/>
                                          </p:val>
                                        </p:tav>
                                      </p:tavLst>
                                    </p:anim>
                                  </p:childTnLst>
                                </p:cTn>
                              </p:par>
                            </p:childTnLst>
                          </p:cTn>
                        </p:par>
                        <p:par>
                          <p:cTn id="25" fill="hold">
                            <p:stCondLst>
                              <p:cond delay="1500"/>
                            </p:stCondLst>
                            <p:childTnLst>
                              <p:par>
                                <p:cTn id="26" presetID="35" presetClass="emph" presetSubtype="0" fill="hold" nodeType="afterEffect">
                                  <p:stCondLst>
                                    <p:cond delay="0"/>
                                  </p:stCondLst>
                                  <p:childTnLst>
                                    <p:anim calcmode="discrete" valueType="str">
                                      <p:cBhvr>
                                        <p:cTn id="27" dur="500" fill="hold"/>
                                        <p:tgtEl>
                                          <p:spTgt spid="22"/>
                                        </p:tgtEl>
                                        <p:attrNameLst>
                                          <p:attrName>style.visibility</p:attrName>
                                        </p:attrNameLst>
                                      </p:cBhvr>
                                      <p:tavLst>
                                        <p:tav tm="0">
                                          <p:val>
                                            <p:strVal val="hidden"/>
                                          </p:val>
                                        </p:tav>
                                        <p:tav tm="50000">
                                          <p:val>
                                            <p:strVal val="visible"/>
                                          </p:val>
                                        </p:tav>
                                      </p:tavLst>
                                    </p:anim>
                                  </p:childTnLst>
                                </p:cTn>
                              </p:par>
                            </p:childTnLst>
                          </p:cTn>
                        </p:par>
                        <p:par>
                          <p:cTn id="28" fill="hold">
                            <p:stCondLst>
                              <p:cond delay="2000"/>
                            </p:stCondLst>
                            <p:childTnLst>
                              <p:par>
                                <p:cTn id="29" presetID="35" presetClass="emph" presetSubtype="0" fill="hold" nodeType="afterEffect">
                                  <p:stCondLst>
                                    <p:cond delay="0"/>
                                  </p:stCondLst>
                                  <p:childTnLst>
                                    <p:anim calcmode="discrete" valueType="str">
                                      <p:cBhvr>
                                        <p:cTn id="30" dur="500" fill="hold"/>
                                        <p:tgtEl>
                                          <p:spTgt spid="18"/>
                                        </p:tgtEl>
                                        <p:attrNameLst>
                                          <p:attrName>style.visibility</p:attrName>
                                        </p:attrNameLst>
                                      </p:cBhvr>
                                      <p:tavLst>
                                        <p:tav tm="0">
                                          <p:val>
                                            <p:strVal val="hidden"/>
                                          </p:val>
                                        </p:tav>
                                        <p:tav tm="50000">
                                          <p:val>
                                            <p:strVal val="visible"/>
                                          </p:val>
                                        </p:tav>
                                      </p:tavLst>
                                    </p:anim>
                                  </p:childTnLst>
                                </p:cTn>
                              </p:par>
                            </p:childTnLst>
                          </p:cTn>
                        </p:par>
                        <p:par>
                          <p:cTn id="31" fill="hold">
                            <p:stCondLst>
                              <p:cond delay="2500"/>
                            </p:stCondLst>
                            <p:childTnLst>
                              <p:par>
                                <p:cTn id="32" presetID="35" presetClass="emph" presetSubtype="0" fill="hold" nodeType="afterEffect">
                                  <p:stCondLst>
                                    <p:cond delay="0"/>
                                  </p:stCondLst>
                                  <p:childTnLst>
                                    <p:anim calcmode="discrete" valueType="str">
                                      <p:cBhvr>
                                        <p:cTn id="33" dur="500" fill="hold"/>
                                        <p:tgtEl>
                                          <p:spTgt spid="16"/>
                                        </p:tgtEl>
                                        <p:attrNameLst>
                                          <p:attrName>style.visibility</p:attrName>
                                        </p:attrNameLst>
                                      </p:cBhvr>
                                      <p:tavLst>
                                        <p:tav tm="0">
                                          <p:val>
                                            <p:strVal val="hidden"/>
                                          </p:val>
                                        </p:tav>
                                        <p:tav tm="50000">
                                          <p:val>
                                            <p:strVal val="visible"/>
                                          </p:val>
                                        </p:tav>
                                      </p:tavLst>
                                    </p:anim>
                                  </p:childTnLst>
                                </p:cTn>
                              </p:par>
                            </p:childTnLst>
                          </p:cTn>
                        </p:par>
                        <p:par>
                          <p:cTn id="34" fill="hold">
                            <p:stCondLst>
                              <p:cond delay="3000"/>
                            </p:stCondLst>
                            <p:childTnLst>
                              <p:par>
                                <p:cTn id="35" presetID="35" presetClass="emph" presetSubtype="0" fill="hold" nodeType="afterEffect">
                                  <p:stCondLst>
                                    <p:cond delay="0"/>
                                  </p:stCondLst>
                                  <p:childTnLst>
                                    <p:anim calcmode="discrete" valueType="str">
                                      <p:cBhvr>
                                        <p:cTn id="36"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7" fill="hold">
                            <p:stCondLst>
                              <p:cond delay="3500"/>
                            </p:stCondLst>
                            <p:childTnLst>
                              <p:par>
                                <p:cTn id="38" presetID="35" presetClass="emph" presetSubtype="0" fill="hold" nodeType="afterEffect">
                                  <p:stCondLst>
                                    <p:cond delay="0"/>
                                  </p:stCondLst>
                                  <p:childTnLst>
                                    <p:anim calcmode="discrete" valueType="str">
                                      <p:cBhvr>
                                        <p:cTn id="39" dur="500" fill="hold"/>
                                        <p:tgtEl>
                                          <p:spTgt spid="22"/>
                                        </p:tgtEl>
                                        <p:attrNameLst>
                                          <p:attrName>style.visibility</p:attrName>
                                        </p:attrNameLst>
                                      </p:cBhvr>
                                      <p:tavLst>
                                        <p:tav tm="0">
                                          <p:val>
                                            <p:strVal val="hidden"/>
                                          </p:val>
                                        </p:tav>
                                        <p:tav tm="50000">
                                          <p:val>
                                            <p:strVal val="visible"/>
                                          </p:val>
                                        </p:tav>
                                      </p:tavLst>
                                    </p:anim>
                                  </p:childTnLst>
                                </p:cTn>
                              </p:par>
                            </p:childTnLst>
                          </p:cTn>
                        </p:par>
                        <p:par>
                          <p:cTn id="40" fill="hold">
                            <p:stCondLst>
                              <p:cond delay="4000"/>
                            </p:stCondLst>
                            <p:childTnLst>
                              <p:par>
                                <p:cTn id="41" presetID="35" presetClass="emph" presetSubtype="0" fill="hold" nodeType="afterEffect">
                                  <p:stCondLst>
                                    <p:cond delay="0"/>
                                  </p:stCondLst>
                                  <p:childTnLst>
                                    <p:anim calcmode="discrete" valueType="str">
                                      <p:cBhvr>
                                        <p:cTn id="42"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idx="4294967295"/>
          </p:nvPr>
        </p:nvSpPr>
        <p:spPr>
          <a:xfrm>
            <a:off x="0" y="114300"/>
            <a:ext cx="7391400" cy="319088"/>
          </a:xfrm>
          <a:prstGeom prst="rect">
            <a:avLst/>
          </a:prstGeom>
        </p:spPr>
        <p:txBody>
          <a:bodyPr lIns="91436" tIns="45718" rIns="91436" bIns="45718"/>
          <a:lstStyle/>
          <a:p>
            <a:pPr algn="l">
              <a:defRPr/>
            </a:pPr>
            <a:r>
              <a:rPr lang="en-US" altLang="zh-CN" sz="2400" b="1" dirty="0">
                <a:solidFill>
                  <a:srgbClr val="FF0000"/>
                </a:solidFill>
                <a:latin typeface="微软雅黑" pitchFamily="34" charset="-122"/>
                <a:ea typeface="微软雅黑" pitchFamily="34" charset="-122"/>
              </a:rPr>
              <a:t>C2M</a:t>
            </a:r>
            <a:endParaRPr lang="en-US" sz="2400" b="1" dirty="0">
              <a:solidFill>
                <a:srgbClr val="FF0000"/>
              </a:solidFill>
              <a:latin typeface="微软雅黑" pitchFamily="34" charset="-122"/>
              <a:ea typeface="微软雅黑" pitchFamily="34" charset="-122"/>
            </a:endParaRPr>
          </a:p>
        </p:txBody>
      </p:sp>
      <p:sp>
        <p:nvSpPr>
          <p:cNvPr id="67" name="圆角矩形 66"/>
          <p:cNvSpPr/>
          <p:nvPr/>
        </p:nvSpPr>
        <p:spPr>
          <a:xfrm>
            <a:off x="642911" y="642924"/>
            <a:ext cx="7858180" cy="2428892"/>
          </a:xfrm>
          <a:prstGeom prst="round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68" name="圆角矩形 67"/>
          <p:cNvSpPr/>
          <p:nvPr/>
        </p:nvSpPr>
        <p:spPr>
          <a:xfrm>
            <a:off x="714349" y="3143255"/>
            <a:ext cx="7786742" cy="642942"/>
          </a:xfrm>
          <a:prstGeom prst="round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endParaRPr lang="zh-CN" altLang="en-US" dirty="0">
              <a:latin typeface="微软雅黑" pitchFamily="34" charset="-122"/>
              <a:ea typeface="微软雅黑" pitchFamily="34" charset="-122"/>
            </a:endParaRPr>
          </a:p>
        </p:txBody>
      </p:sp>
      <p:pic>
        <p:nvPicPr>
          <p:cNvPr id="69"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928926" y="642924"/>
            <a:ext cx="4289452" cy="2499866"/>
          </a:xfrm>
          <a:prstGeom prst="rect">
            <a:avLst/>
          </a:prstGeom>
          <a:ln>
            <a:noFill/>
          </a:ln>
          <a:effectLst>
            <a:softEdge rad="112500"/>
          </a:effectLst>
        </p:spPr>
      </p:pic>
      <p:sp>
        <p:nvSpPr>
          <p:cNvPr id="70" name="流程图: 联系 69"/>
          <p:cNvSpPr/>
          <p:nvPr/>
        </p:nvSpPr>
        <p:spPr>
          <a:xfrm>
            <a:off x="3786183" y="1000115"/>
            <a:ext cx="642942" cy="714380"/>
          </a:xfrm>
          <a:prstGeom prst="flowChartConnector">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71" name="TextBox 70"/>
          <p:cNvSpPr txBox="1"/>
          <p:nvPr/>
        </p:nvSpPr>
        <p:spPr>
          <a:xfrm>
            <a:off x="3857621" y="1119837"/>
            <a:ext cx="543731" cy="523216"/>
          </a:xfrm>
          <a:prstGeom prst="rect">
            <a:avLst/>
          </a:prstGeom>
          <a:noFill/>
        </p:spPr>
        <p:txBody>
          <a:bodyPr wrap="none" lIns="91436" tIns="45718" rIns="91436" bIns="45718" rtlCol="0">
            <a:spAutoFit/>
          </a:bodyPr>
          <a:lstStyle/>
          <a:p>
            <a:r>
              <a:rPr lang="zh-CN" altLang="en-US" sz="1400" dirty="0">
                <a:latin typeface="微软雅黑" pitchFamily="34" charset="-122"/>
                <a:ea typeface="微软雅黑" pitchFamily="34" charset="-122"/>
              </a:rPr>
              <a:t>虚拟</a:t>
            </a:r>
            <a:endParaRPr lang="en-US" altLang="zh-CN" sz="1400" dirty="0">
              <a:latin typeface="微软雅黑" pitchFamily="34" charset="-122"/>
              <a:ea typeface="微软雅黑" pitchFamily="34" charset="-122"/>
            </a:endParaRPr>
          </a:p>
          <a:p>
            <a:r>
              <a:rPr lang="zh-CN" altLang="en-US" sz="1400" dirty="0">
                <a:latin typeface="微软雅黑" pitchFamily="34" charset="-122"/>
                <a:ea typeface="微软雅黑" pitchFamily="34" charset="-122"/>
              </a:rPr>
              <a:t>展厅</a:t>
            </a:r>
          </a:p>
        </p:txBody>
      </p:sp>
      <p:sp>
        <p:nvSpPr>
          <p:cNvPr id="72" name="流程图: 联系 71"/>
          <p:cNvSpPr/>
          <p:nvPr/>
        </p:nvSpPr>
        <p:spPr>
          <a:xfrm>
            <a:off x="3157657" y="1928808"/>
            <a:ext cx="642942" cy="714380"/>
          </a:xfrm>
          <a:prstGeom prst="flowChartConnector">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73" name="TextBox 72"/>
          <p:cNvSpPr txBox="1"/>
          <p:nvPr/>
        </p:nvSpPr>
        <p:spPr>
          <a:xfrm>
            <a:off x="3185422" y="2048531"/>
            <a:ext cx="608690" cy="523216"/>
          </a:xfrm>
          <a:prstGeom prst="rect">
            <a:avLst/>
          </a:prstGeom>
          <a:noFill/>
        </p:spPr>
        <p:txBody>
          <a:bodyPr wrap="none" lIns="91436" tIns="45718" rIns="91436" bIns="45718" rtlCol="0">
            <a:spAutoFit/>
          </a:bodyPr>
          <a:lstStyle/>
          <a:p>
            <a:r>
              <a:rPr lang="en-US" altLang="zh-CN" sz="1400" dirty="0">
                <a:latin typeface="微软雅黑" pitchFamily="34" charset="-122"/>
                <a:ea typeface="微软雅黑" pitchFamily="34" charset="-122"/>
              </a:rPr>
              <a:t>2/3D</a:t>
            </a:r>
          </a:p>
          <a:p>
            <a:r>
              <a:rPr lang="zh-CN" altLang="en-US" sz="1400" dirty="0">
                <a:latin typeface="微软雅黑" pitchFamily="34" charset="-122"/>
                <a:ea typeface="微软雅黑" pitchFamily="34" charset="-122"/>
              </a:rPr>
              <a:t>渲染</a:t>
            </a:r>
            <a:endParaRPr lang="en-US" altLang="zh-CN" sz="1400" dirty="0">
              <a:latin typeface="微软雅黑" pitchFamily="34" charset="-122"/>
              <a:ea typeface="微软雅黑" pitchFamily="34" charset="-122"/>
            </a:endParaRPr>
          </a:p>
        </p:txBody>
      </p:sp>
      <p:sp>
        <p:nvSpPr>
          <p:cNvPr id="74" name="流程图: 联系 73"/>
          <p:cNvSpPr/>
          <p:nvPr/>
        </p:nvSpPr>
        <p:spPr>
          <a:xfrm>
            <a:off x="4014913" y="2000246"/>
            <a:ext cx="642942" cy="714380"/>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75" name="TextBox 74"/>
          <p:cNvSpPr txBox="1"/>
          <p:nvPr/>
        </p:nvSpPr>
        <p:spPr>
          <a:xfrm>
            <a:off x="4086352" y="2119968"/>
            <a:ext cx="543731" cy="523216"/>
          </a:xfrm>
          <a:prstGeom prst="rect">
            <a:avLst/>
          </a:prstGeom>
          <a:noFill/>
        </p:spPr>
        <p:txBody>
          <a:bodyPr wrap="none" lIns="91436" tIns="45718" rIns="91436" bIns="45718" rtlCol="0">
            <a:spAutoFit/>
          </a:bodyPr>
          <a:lstStyle/>
          <a:p>
            <a:r>
              <a:rPr lang="zh-CN" altLang="en-US" sz="1400">
                <a:latin typeface="微软雅黑" pitchFamily="34" charset="-122"/>
                <a:ea typeface="微软雅黑" pitchFamily="34" charset="-122"/>
              </a:rPr>
              <a:t>产品</a:t>
            </a:r>
            <a:endParaRPr lang="en-US" altLang="zh-CN" sz="1400">
              <a:latin typeface="微软雅黑" pitchFamily="34" charset="-122"/>
              <a:ea typeface="微软雅黑" pitchFamily="34" charset="-122"/>
            </a:endParaRPr>
          </a:p>
          <a:p>
            <a:r>
              <a:rPr lang="zh-CN" altLang="en-US" sz="1400">
                <a:latin typeface="微软雅黑" pitchFamily="34" charset="-122"/>
                <a:ea typeface="微软雅黑" pitchFamily="34" charset="-122"/>
              </a:rPr>
              <a:t>选配</a:t>
            </a:r>
            <a:endParaRPr lang="en-US" altLang="zh-CN" sz="1400" dirty="0">
              <a:latin typeface="微软雅黑" pitchFamily="34" charset="-122"/>
              <a:ea typeface="微软雅黑" pitchFamily="34" charset="-122"/>
            </a:endParaRPr>
          </a:p>
        </p:txBody>
      </p:sp>
      <p:sp>
        <p:nvSpPr>
          <p:cNvPr id="76" name="流程图: 联系 75"/>
          <p:cNvSpPr/>
          <p:nvPr/>
        </p:nvSpPr>
        <p:spPr>
          <a:xfrm>
            <a:off x="4872170" y="2000246"/>
            <a:ext cx="642942" cy="714380"/>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77" name="TextBox 76"/>
          <p:cNvSpPr txBox="1"/>
          <p:nvPr/>
        </p:nvSpPr>
        <p:spPr>
          <a:xfrm>
            <a:off x="4943607" y="2119968"/>
            <a:ext cx="543731" cy="523216"/>
          </a:xfrm>
          <a:prstGeom prst="rect">
            <a:avLst/>
          </a:prstGeom>
          <a:noFill/>
        </p:spPr>
        <p:txBody>
          <a:bodyPr wrap="none" lIns="91436" tIns="45718" rIns="91436" bIns="45718" rtlCol="0">
            <a:spAutoFit/>
          </a:bodyPr>
          <a:lstStyle/>
          <a:p>
            <a:r>
              <a:rPr lang="zh-CN" altLang="en-US" sz="1400" dirty="0">
                <a:latin typeface="微软雅黑" pitchFamily="34" charset="-122"/>
                <a:ea typeface="微软雅黑" pitchFamily="34" charset="-122"/>
              </a:rPr>
              <a:t>订单</a:t>
            </a:r>
            <a:endParaRPr lang="en-US" altLang="zh-CN" sz="1400" dirty="0">
              <a:latin typeface="微软雅黑" pitchFamily="34" charset="-122"/>
              <a:ea typeface="微软雅黑" pitchFamily="34" charset="-122"/>
            </a:endParaRPr>
          </a:p>
          <a:p>
            <a:r>
              <a:rPr lang="zh-CN" altLang="en-US" sz="1400" dirty="0">
                <a:latin typeface="微软雅黑" pitchFamily="34" charset="-122"/>
                <a:ea typeface="微软雅黑" pitchFamily="34" charset="-122"/>
              </a:rPr>
              <a:t>管理</a:t>
            </a:r>
          </a:p>
        </p:txBody>
      </p:sp>
      <p:sp>
        <p:nvSpPr>
          <p:cNvPr id="78" name="流程图: 联系 77"/>
          <p:cNvSpPr/>
          <p:nvPr/>
        </p:nvSpPr>
        <p:spPr>
          <a:xfrm>
            <a:off x="5729425" y="2000246"/>
            <a:ext cx="642942" cy="714380"/>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79" name="TextBox 78"/>
          <p:cNvSpPr txBox="1"/>
          <p:nvPr/>
        </p:nvSpPr>
        <p:spPr>
          <a:xfrm>
            <a:off x="5800864" y="2119968"/>
            <a:ext cx="543731" cy="523216"/>
          </a:xfrm>
          <a:prstGeom prst="rect">
            <a:avLst/>
          </a:prstGeom>
          <a:noFill/>
        </p:spPr>
        <p:txBody>
          <a:bodyPr wrap="none" lIns="91436" tIns="45718" rIns="91436" bIns="45718" rtlCol="0">
            <a:spAutoFit/>
          </a:bodyPr>
          <a:lstStyle/>
          <a:p>
            <a:r>
              <a:rPr lang="zh-CN" altLang="en-US" sz="1400" dirty="0">
                <a:latin typeface="微软雅黑" pitchFamily="34" charset="-122"/>
                <a:ea typeface="微软雅黑" pitchFamily="34" charset="-122"/>
              </a:rPr>
              <a:t>交易</a:t>
            </a:r>
            <a:endParaRPr lang="en-US" altLang="zh-CN" sz="1400" dirty="0">
              <a:latin typeface="微软雅黑" pitchFamily="34" charset="-122"/>
              <a:ea typeface="微软雅黑" pitchFamily="34" charset="-122"/>
            </a:endParaRPr>
          </a:p>
          <a:p>
            <a:r>
              <a:rPr lang="zh-CN" altLang="en-US" sz="1400" dirty="0">
                <a:latin typeface="微软雅黑" pitchFamily="34" charset="-122"/>
                <a:ea typeface="微软雅黑" pitchFamily="34" charset="-122"/>
              </a:rPr>
              <a:t>支付</a:t>
            </a:r>
          </a:p>
        </p:txBody>
      </p:sp>
      <p:sp>
        <p:nvSpPr>
          <p:cNvPr id="80" name="流程图: 联系 79"/>
          <p:cNvSpPr/>
          <p:nvPr/>
        </p:nvSpPr>
        <p:spPr>
          <a:xfrm>
            <a:off x="5357819" y="1357304"/>
            <a:ext cx="642942" cy="714380"/>
          </a:xfrm>
          <a:prstGeom prst="flowChartConnector">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1200" dirty="0">
              <a:solidFill>
                <a:schemeClr val="tx1"/>
              </a:solidFill>
              <a:latin typeface="微软雅黑" pitchFamily="34" charset="-122"/>
              <a:ea typeface="微软雅黑" pitchFamily="34" charset="-122"/>
            </a:endParaRPr>
          </a:p>
        </p:txBody>
      </p:sp>
      <p:sp>
        <p:nvSpPr>
          <p:cNvPr id="81" name="TextBox 80"/>
          <p:cNvSpPr txBox="1"/>
          <p:nvPr/>
        </p:nvSpPr>
        <p:spPr>
          <a:xfrm>
            <a:off x="5429256" y="1477027"/>
            <a:ext cx="563192" cy="307773"/>
          </a:xfrm>
          <a:prstGeom prst="rect">
            <a:avLst/>
          </a:prstGeom>
          <a:noFill/>
        </p:spPr>
        <p:txBody>
          <a:bodyPr wrap="none" lIns="91436" tIns="45718" rIns="91436" bIns="45718" rtlCol="0">
            <a:spAutoFit/>
          </a:bodyPr>
          <a:lstStyle/>
          <a:p>
            <a:r>
              <a:rPr lang="en-US" altLang="zh-CN" sz="1400" dirty="0">
                <a:latin typeface="微软雅黑" pitchFamily="34" charset="-122"/>
                <a:ea typeface="微软雅黑" pitchFamily="34" charset="-122"/>
              </a:rPr>
              <a:t>……..</a:t>
            </a:r>
            <a:endParaRPr lang="zh-CN" altLang="en-US" sz="1400" dirty="0">
              <a:latin typeface="微软雅黑" pitchFamily="34" charset="-122"/>
              <a:ea typeface="微软雅黑" pitchFamily="34" charset="-122"/>
            </a:endParaRPr>
          </a:p>
        </p:txBody>
      </p:sp>
      <p:sp>
        <p:nvSpPr>
          <p:cNvPr id="82" name="圆角矩形 81"/>
          <p:cNvSpPr/>
          <p:nvPr/>
        </p:nvSpPr>
        <p:spPr>
          <a:xfrm>
            <a:off x="2357422" y="3214693"/>
            <a:ext cx="1000132" cy="428628"/>
          </a:xfrm>
          <a:prstGeom prst="roundRect">
            <a:avLst/>
          </a:prstGeom>
          <a:solidFill>
            <a:schemeClr val="bg1">
              <a:lumMod val="75000"/>
            </a:schemeClr>
          </a:solidFill>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a:r>
              <a:rPr lang="zh-CN" altLang="en-US" sz="1200" b="1" dirty="0">
                <a:latin typeface="微软雅黑" pitchFamily="34" charset="-122"/>
                <a:ea typeface="微软雅黑" pitchFamily="34" charset="-122"/>
              </a:rPr>
              <a:t>设计互动</a:t>
            </a:r>
            <a:endParaRPr lang="zh-CN" altLang="en-US" sz="1200" b="1" dirty="0">
              <a:latin typeface="微软雅黑" pitchFamily="34" charset="-122"/>
              <a:ea typeface="微软雅黑" pitchFamily="34" charset="-122"/>
            </a:endParaRPr>
          </a:p>
        </p:txBody>
      </p:sp>
      <p:cxnSp>
        <p:nvCxnSpPr>
          <p:cNvPr id="83" name="曲线连接符 82"/>
          <p:cNvCxnSpPr>
            <a:stCxn id="74" idx="4"/>
            <a:endCxn id="82" idx="0"/>
          </p:cNvCxnSpPr>
          <p:nvPr/>
        </p:nvCxnSpPr>
        <p:spPr>
          <a:xfrm rot="5400000">
            <a:off x="3346903" y="2225211"/>
            <a:ext cx="500066" cy="1478896"/>
          </a:xfrm>
          <a:prstGeom prst="curvedConnector3">
            <a:avLst>
              <a:gd name="adj1" fmla="val 50000"/>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84" name="TextBox 83"/>
          <p:cNvSpPr txBox="1"/>
          <p:nvPr/>
        </p:nvSpPr>
        <p:spPr>
          <a:xfrm>
            <a:off x="4357686" y="1571619"/>
            <a:ext cx="724995" cy="369328"/>
          </a:xfrm>
          <a:prstGeom prst="rect">
            <a:avLst/>
          </a:prstGeom>
          <a:noFill/>
        </p:spPr>
        <p:txBody>
          <a:bodyPr wrap="none" lIns="91436" tIns="45718" rIns="91436" bIns="45718" rtlCol="0">
            <a:spAutoFit/>
          </a:bodyPr>
          <a:lstStyle/>
          <a:p>
            <a:r>
              <a:rPr lang="en-US" altLang="zh-CN" dirty="0" smtClean="0">
                <a:solidFill>
                  <a:schemeClr val="bg1"/>
                </a:solidFill>
              </a:rPr>
              <a:t>Cloud</a:t>
            </a:r>
            <a:endParaRPr lang="zh-CN" altLang="en-US" dirty="0">
              <a:solidFill>
                <a:schemeClr val="bg1"/>
              </a:solidFill>
            </a:endParaRPr>
          </a:p>
        </p:txBody>
      </p:sp>
      <p:sp>
        <p:nvSpPr>
          <p:cNvPr id="85" name="圆角矩形 84"/>
          <p:cNvSpPr/>
          <p:nvPr/>
        </p:nvSpPr>
        <p:spPr>
          <a:xfrm>
            <a:off x="3571868" y="3214693"/>
            <a:ext cx="1000132" cy="428628"/>
          </a:xfrm>
          <a:prstGeom prst="roundRect">
            <a:avLst/>
          </a:prstGeom>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a:r>
              <a:rPr lang="zh-CN" altLang="en-US" sz="1200" b="1" dirty="0">
                <a:latin typeface="微软雅黑" pitchFamily="34" charset="-122"/>
                <a:ea typeface="微软雅黑" pitchFamily="34" charset="-122"/>
              </a:rPr>
              <a:t>订单解析</a:t>
            </a:r>
            <a:endParaRPr lang="en-US" altLang="zh-CN" sz="1200" b="1" dirty="0">
              <a:latin typeface="微软雅黑" pitchFamily="34" charset="-122"/>
              <a:ea typeface="微软雅黑" pitchFamily="34" charset="-122"/>
            </a:endParaRPr>
          </a:p>
          <a:p>
            <a:pPr algn="ctr"/>
            <a:r>
              <a:rPr lang="zh-CN" altLang="en-US" sz="1200" b="1" dirty="0">
                <a:latin typeface="微软雅黑" pitchFamily="34" charset="-122"/>
                <a:ea typeface="微软雅黑" pitchFamily="34" charset="-122"/>
              </a:rPr>
              <a:t>订单</a:t>
            </a:r>
            <a:r>
              <a:rPr lang="en-US" altLang="zh-CN" sz="1200" b="1" dirty="0">
                <a:latin typeface="微软雅黑" pitchFamily="34" charset="-122"/>
                <a:ea typeface="微软雅黑" pitchFamily="34" charset="-122"/>
              </a:rPr>
              <a:t>BOM</a:t>
            </a:r>
            <a:endParaRPr lang="zh-CN" altLang="en-US" sz="1200" b="1" dirty="0">
              <a:latin typeface="微软雅黑" pitchFamily="34" charset="-122"/>
              <a:ea typeface="微软雅黑" pitchFamily="34" charset="-122"/>
            </a:endParaRPr>
          </a:p>
        </p:txBody>
      </p:sp>
      <p:cxnSp>
        <p:nvCxnSpPr>
          <p:cNvPr id="86" name="曲线连接符 85"/>
          <p:cNvCxnSpPr>
            <a:stCxn id="76" idx="4"/>
            <a:endCxn id="85" idx="0"/>
          </p:cNvCxnSpPr>
          <p:nvPr/>
        </p:nvCxnSpPr>
        <p:spPr>
          <a:xfrm rot="5400000">
            <a:off x="4382754" y="2403806"/>
            <a:ext cx="500066" cy="1121706"/>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87" name="圆角矩形 86"/>
          <p:cNvSpPr/>
          <p:nvPr/>
        </p:nvSpPr>
        <p:spPr>
          <a:xfrm>
            <a:off x="4786314" y="3214693"/>
            <a:ext cx="1000132" cy="428628"/>
          </a:xfrm>
          <a:prstGeom prst="roundRect">
            <a:avLst/>
          </a:prstGeom>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a:r>
              <a:rPr lang="zh-CN" altLang="en-US" sz="1200" b="1" dirty="0">
                <a:latin typeface="微软雅黑" pitchFamily="34" charset="-122"/>
                <a:ea typeface="微软雅黑" pitchFamily="34" charset="-122"/>
              </a:rPr>
              <a:t>订单过程</a:t>
            </a:r>
            <a:endParaRPr lang="en-US" altLang="zh-CN" sz="1200" b="1" dirty="0">
              <a:latin typeface="微软雅黑" pitchFamily="34" charset="-122"/>
              <a:ea typeface="微软雅黑" pitchFamily="34" charset="-122"/>
            </a:endParaRPr>
          </a:p>
          <a:p>
            <a:pPr algn="ctr"/>
            <a:r>
              <a:rPr lang="zh-CN" altLang="en-US" sz="1200" b="1" dirty="0">
                <a:latin typeface="微软雅黑" pitchFamily="34" charset="-122"/>
                <a:ea typeface="微软雅黑" pitchFamily="34" charset="-122"/>
              </a:rPr>
              <a:t>跟踪</a:t>
            </a:r>
            <a:endParaRPr lang="zh-CN" altLang="en-US" sz="1200" b="1" dirty="0">
              <a:latin typeface="微软雅黑" pitchFamily="34" charset="-122"/>
              <a:ea typeface="微软雅黑" pitchFamily="34" charset="-122"/>
            </a:endParaRPr>
          </a:p>
        </p:txBody>
      </p:sp>
      <p:cxnSp>
        <p:nvCxnSpPr>
          <p:cNvPr id="88" name="曲线连接符 87"/>
          <p:cNvCxnSpPr>
            <a:stCxn id="73" idx="1"/>
            <a:endCxn id="82" idx="0"/>
          </p:cNvCxnSpPr>
          <p:nvPr/>
        </p:nvCxnSpPr>
        <p:spPr>
          <a:xfrm rot="10800000" flipV="1">
            <a:off x="2857488" y="2310139"/>
            <a:ext cx="327934" cy="904554"/>
          </a:xfrm>
          <a:prstGeom prst="curvedConnector2">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89" name="曲线连接符 88"/>
          <p:cNvCxnSpPr>
            <a:stCxn id="74" idx="4"/>
            <a:endCxn id="85" idx="0"/>
          </p:cNvCxnSpPr>
          <p:nvPr/>
        </p:nvCxnSpPr>
        <p:spPr>
          <a:xfrm rot="5400000">
            <a:off x="3954126" y="2832434"/>
            <a:ext cx="500066" cy="264450"/>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90" name="曲线连接符 89"/>
          <p:cNvCxnSpPr>
            <a:stCxn id="76" idx="4"/>
            <a:endCxn id="87" idx="0"/>
          </p:cNvCxnSpPr>
          <p:nvPr/>
        </p:nvCxnSpPr>
        <p:spPr>
          <a:xfrm rot="16200000" flipH="1">
            <a:off x="4989977" y="2918289"/>
            <a:ext cx="500066" cy="92740"/>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91" name="圆角矩形 90"/>
          <p:cNvSpPr/>
          <p:nvPr/>
        </p:nvSpPr>
        <p:spPr>
          <a:xfrm>
            <a:off x="6000760" y="3214693"/>
            <a:ext cx="1000132" cy="428628"/>
          </a:xfrm>
          <a:prstGeom prst="roundRect">
            <a:avLst/>
          </a:prstGeom>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U</a:t>
            </a:r>
            <a:r>
              <a:rPr lang="zh-CN" altLang="en-US" sz="1200" b="1" dirty="0">
                <a:latin typeface="微软雅黑" pitchFamily="34" charset="-122"/>
                <a:ea typeface="微软雅黑" pitchFamily="34" charset="-122"/>
              </a:rPr>
              <a:t>支付</a:t>
            </a:r>
            <a:endParaRPr lang="zh-CN" altLang="en-US" sz="1200" b="1" dirty="0">
              <a:latin typeface="微软雅黑" pitchFamily="34" charset="-122"/>
              <a:ea typeface="微软雅黑" pitchFamily="34" charset="-122"/>
            </a:endParaRPr>
          </a:p>
        </p:txBody>
      </p:sp>
      <p:cxnSp>
        <p:nvCxnSpPr>
          <p:cNvPr id="92" name="曲线连接符 91"/>
          <p:cNvCxnSpPr>
            <a:stCxn id="78" idx="4"/>
            <a:endCxn id="91" idx="0"/>
          </p:cNvCxnSpPr>
          <p:nvPr/>
        </p:nvCxnSpPr>
        <p:spPr>
          <a:xfrm rot="16200000" flipH="1">
            <a:off x="6025828" y="2739694"/>
            <a:ext cx="500066" cy="449930"/>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93" name="圆角矩形 92"/>
          <p:cNvSpPr/>
          <p:nvPr/>
        </p:nvSpPr>
        <p:spPr>
          <a:xfrm>
            <a:off x="7143768" y="3214693"/>
            <a:ext cx="642942" cy="428628"/>
          </a:xfrm>
          <a:prstGeom prst="roundRect">
            <a:avLst/>
          </a:prstGeom>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a:t>
            </a:r>
            <a:endParaRPr lang="zh-CN" altLang="en-US" sz="1200" b="1" dirty="0">
              <a:latin typeface="微软雅黑" pitchFamily="34" charset="-122"/>
              <a:ea typeface="微软雅黑" pitchFamily="34" charset="-122"/>
            </a:endParaRPr>
          </a:p>
        </p:txBody>
      </p:sp>
      <p:sp>
        <p:nvSpPr>
          <p:cNvPr id="94" name="圆角矩形 93"/>
          <p:cNvSpPr/>
          <p:nvPr/>
        </p:nvSpPr>
        <p:spPr>
          <a:xfrm>
            <a:off x="714349" y="3857635"/>
            <a:ext cx="7858180" cy="1285866"/>
          </a:xfrm>
          <a:prstGeom prst="round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95" name="矩形 94"/>
          <p:cNvSpPr/>
          <p:nvPr/>
        </p:nvSpPr>
        <p:spPr>
          <a:xfrm>
            <a:off x="964235" y="3201421"/>
            <a:ext cx="392647" cy="584771"/>
          </a:xfrm>
          <a:prstGeom prst="rect">
            <a:avLst/>
          </a:prstGeom>
        </p:spPr>
        <p:txBody>
          <a:bodyPr wrap="none" lIns="91436" tIns="45718" rIns="91436" bIns="45718">
            <a:spAutoFit/>
          </a:bodyPr>
          <a:lstStyle/>
          <a:p>
            <a:r>
              <a:rPr lang="en-US" altLang="zh-CN" sz="3200" b="1" dirty="0">
                <a:solidFill>
                  <a:srgbClr val="FF0000"/>
                </a:solidFill>
              </a:rPr>
              <a:t>2</a:t>
            </a:r>
            <a:endParaRPr lang="zh-CN" altLang="en-US" sz="3200" dirty="0">
              <a:solidFill>
                <a:srgbClr val="FF0000"/>
              </a:solidFill>
            </a:endParaRPr>
          </a:p>
        </p:txBody>
      </p:sp>
      <p:sp>
        <p:nvSpPr>
          <p:cNvPr id="96" name="矩形 95"/>
          <p:cNvSpPr/>
          <p:nvPr/>
        </p:nvSpPr>
        <p:spPr>
          <a:xfrm>
            <a:off x="1009624" y="857239"/>
            <a:ext cx="374714" cy="523216"/>
          </a:xfrm>
          <a:prstGeom prst="rect">
            <a:avLst/>
          </a:prstGeom>
        </p:spPr>
        <p:txBody>
          <a:bodyPr wrap="none" lIns="91436" tIns="45718" rIns="91436" bIns="45718">
            <a:spAutoFit/>
          </a:bodyPr>
          <a:lstStyle/>
          <a:p>
            <a:r>
              <a:rPr lang="en-US" altLang="zh-CN" sz="2800" b="1" dirty="0">
                <a:solidFill>
                  <a:srgbClr val="FF0000"/>
                </a:solidFill>
              </a:rPr>
              <a:t>C</a:t>
            </a:r>
            <a:endParaRPr lang="zh-CN" altLang="en-US" sz="2800" dirty="0">
              <a:solidFill>
                <a:srgbClr val="FF0000"/>
              </a:solidFill>
            </a:endParaRPr>
          </a:p>
        </p:txBody>
      </p:sp>
      <p:sp>
        <p:nvSpPr>
          <p:cNvPr id="97" name="矩形 96"/>
          <p:cNvSpPr/>
          <p:nvPr/>
        </p:nvSpPr>
        <p:spPr>
          <a:xfrm>
            <a:off x="928662" y="4263108"/>
            <a:ext cx="2643206" cy="738660"/>
          </a:xfrm>
          <a:prstGeom prst="rect">
            <a:avLst/>
          </a:prstGeom>
        </p:spPr>
        <p:txBody>
          <a:bodyPr wrap="square" lIns="91436" tIns="45718" rIns="91436" bIns="45718">
            <a:spAutoFit/>
          </a:bodyPr>
          <a:lstStyle/>
          <a:p>
            <a:r>
              <a:rPr lang="en-US" altLang="zh-CN" sz="2800" b="1" dirty="0">
                <a:solidFill>
                  <a:srgbClr val="FF0000"/>
                </a:solidFill>
              </a:rPr>
              <a:t>M</a:t>
            </a:r>
          </a:p>
          <a:p>
            <a:r>
              <a:rPr lang="zh-CN" altLang="en-US" sz="1400" dirty="0">
                <a:latin typeface="微软雅黑" pitchFamily="34" charset="-122"/>
                <a:ea typeface="微软雅黑" pitchFamily="34" charset="-122"/>
              </a:rPr>
              <a:t>数字化工厂</a:t>
            </a:r>
            <a:endParaRPr lang="zh-CN" altLang="en-US" sz="1400" dirty="0">
              <a:latin typeface="微软雅黑" pitchFamily="34" charset="-122"/>
              <a:ea typeface="微软雅黑" pitchFamily="34" charset="-122"/>
            </a:endParaRPr>
          </a:p>
        </p:txBody>
      </p:sp>
      <p:sp>
        <p:nvSpPr>
          <p:cNvPr id="98" name="圆角矩形 97"/>
          <p:cNvSpPr/>
          <p:nvPr/>
        </p:nvSpPr>
        <p:spPr>
          <a:xfrm>
            <a:off x="2428860" y="4143387"/>
            <a:ext cx="785818" cy="428628"/>
          </a:xfrm>
          <a:prstGeom prst="roundRect">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PLM</a:t>
            </a:r>
            <a:endParaRPr lang="zh-CN" altLang="en-US" sz="1200" b="1" dirty="0">
              <a:latin typeface="微软雅黑" pitchFamily="34" charset="-122"/>
              <a:ea typeface="微软雅黑" pitchFamily="34" charset="-122"/>
            </a:endParaRPr>
          </a:p>
        </p:txBody>
      </p:sp>
      <p:sp>
        <p:nvSpPr>
          <p:cNvPr id="99" name="圆角矩形 98"/>
          <p:cNvSpPr/>
          <p:nvPr/>
        </p:nvSpPr>
        <p:spPr>
          <a:xfrm>
            <a:off x="3500430" y="4143387"/>
            <a:ext cx="857256" cy="428628"/>
          </a:xfrm>
          <a:prstGeom prst="roundRect">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ERP</a:t>
            </a:r>
            <a:endParaRPr lang="zh-CN" altLang="en-US" sz="1200" b="1" dirty="0">
              <a:latin typeface="微软雅黑" pitchFamily="34" charset="-122"/>
              <a:ea typeface="微软雅黑" pitchFamily="34" charset="-122"/>
            </a:endParaRPr>
          </a:p>
        </p:txBody>
      </p:sp>
      <p:sp>
        <p:nvSpPr>
          <p:cNvPr id="100" name="圆角矩形 99"/>
          <p:cNvSpPr/>
          <p:nvPr/>
        </p:nvSpPr>
        <p:spPr>
          <a:xfrm>
            <a:off x="5500694" y="4143387"/>
            <a:ext cx="857256" cy="428628"/>
          </a:xfrm>
          <a:prstGeom prst="roundRect">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MES</a:t>
            </a:r>
            <a:endParaRPr lang="zh-CN" altLang="en-US" sz="1200" b="1" dirty="0">
              <a:latin typeface="微软雅黑" pitchFamily="34" charset="-122"/>
              <a:ea typeface="微软雅黑" pitchFamily="34" charset="-122"/>
            </a:endParaRPr>
          </a:p>
        </p:txBody>
      </p:sp>
      <p:sp>
        <p:nvSpPr>
          <p:cNvPr id="101" name="圆角矩形 100"/>
          <p:cNvSpPr/>
          <p:nvPr/>
        </p:nvSpPr>
        <p:spPr>
          <a:xfrm>
            <a:off x="4357687" y="4857766"/>
            <a:ext cx="714380" cy="285752"/>
          </a:xfrm>
          <a:prstGeom prst="roundRect">
            <a:avLst/>
          </a:prstGeom>
          <a:ln>
            <a:solidFill>
              <a:schemeClr val="bg1">
                <a:lumMod val="95000"/>
              </a:schemeClr>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altLang="zh-CN" sz="1200" b="1" dirty="0">
                <a:solidFill>
                  <a:srgbClr val="FF0000"/>
                </a:solidFill>
                <a:latin typeface="微软雅黑" pitchFamily="34" charset="-122"/>
                <a:ea typeface="微软雅黑" pitchFamily="34" charset="-122"/>
              </a:rPr>
              <a:t>RFID</a:t>
            </a:r>
            <a:endParaRPr lang="zh-CN" altLang="en-US" sz="1200" b="1" dirty="0">
              <a:solidFill>
                <a:srgbClr val="FF0000"/>
              </a:solidFill>
              <a:latin typeface="微软雅黑" pitchFamily="34" charset="-122"/>
              <a:ea typeface="微软雅黑" pitchFamily="34" charset="-122"/>
            </a:endParaRPr>
          </a:p>
        </p:txBody>
      </p:sp>
      <p:sp>
        <p:nvSpPr>
          <p:cNvPr id="102" name="圆角矩形 101"/>
          <p:cNvSpPr/>
          <p:nvPr/>
        </p:nvSpPr>
        <p:spPr>
          <a:xfrm>
            <a:off x="6786578" y="4143387"/>
            <a:ext cx="642942" cy="428628"/>
          </a:xfrm>
          <a:prstGeom prst="roundRect">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a:t>
            </a:r>
            <a:endParaRPr lang="zh-CN" altLang="en-US" sz="1200" b="1" dirty="0">
              <a:latin typeface="微软雅黑" pitchFamily="34" charset="-122"/>
              <a:ea typeface="微软雅黑" pitchFamily="34" charset="-122"/>
            </a:endParaRPr>
          </a:p>
        </p:txBody>
      </p:sp>
      <p:sp>
        <p:nvSpPr>
          <p:cNvPr id="103" name="圆角矩形 102"/>
          <p:cNvSpPr/>
          <p:nvPr/>
        </p:nvSpPr>
        <p:spPr>
          <a:xfrm>
            <a:off x="4500562" y="4143387"/>
            <a:ext cx="785818" cy="428628"/>
          </a:xfrm>
          <a:prstGeom prst="roundRect">
            <a:avLst/>
          </a:prstGeom>
          <a:gradFill>
            <a:gsLst>
              <a:gs pos="72000">
                <a:schemeClr val="bg1">
                  <a:lumMod val="65000"/>
                </a:schemeClr>
              </a:gs>
              <a:gs pos="96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r>
              <a:rPr lang="en-US" altLang="zh-CN" sz="1200" b="1" dirty="0">
                <a:latin typeface="微软雅黑" pitchFamily="34" charset="-122"/>
                <a:ea typeface="微软雅黑" pitchFamily="34" charset="-122"/>
              </a:rPr>
              <a:t>DM</a:t>
            </a:r>
            <a:endParaRPr lang="zh-CN" altLang="en-US" sz="1200" b="1" dirty="0">
              <a:latin typeface="微软雅黑" pitchFamily="34" charset="-122"/>
              <a:ea typeface="微软雅黑" pitchFamily="34" charset="-122"/>
            </a:endParaRPr>
          </a:p>
        </p:txBody>
      </p:sp>
      <p:sp>
        <p:nvSpPr>
          <p:cNvPr id="104" name="圆角矩形 103"/>
          <p:cNvSpPr/>
          <p:nvPr/>
        </p:nvSpPr>
        <p:spPr>
          <a:xfrm>
            <a:off x="1643043" y="3857634"/>
            <a:ext cx="714380" cy="285752"/>
          </a:xfrm>
          <a:prstGeom prst="roundRect">
            <a:avLst/>
          </a:prstGeom>
          <a:ln>
            <a:solidFill>
              <a:schemeClr val="bg1">
                <a:lumMod val="95000"/>
              </a:schemeClr>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altLang="zh-CN" sz="1200" b="1" dirty="0">
                <a:solidFill>
                  <a:srgbClr val="FF0000"/>
                </a:solidFill>
                <a:latin typeface="微软雅黑" pitchFamily="34" charset="-122"/>
                <a:ea typeface="微软雅黑" pitchFamily="34" charset="-122"/>
              </a:rPr>
              <a:t>CAD</a:t>
            </a:r>
            <a:endParaRPr lang="zh-CN" altLang="en-US" sz="1200" b="1" dirty="0">
              <a:solidFill>
                <a:srgbClr val="FF0000"/>
              </a:solidFill>
              <a:latin typeface="微软雅黑" pitchFamily="34" charset="-122"/>
              <a:ea typeface="微软雅黑" pitchFamily="34" charset="-122"/>
            </a:endParaRPr>
          </a:p>
        </p:txBody>
      </p:sp>
      <p:cxnSp>
        <p:nvCxnSpPr>
          <p:cNvPr id="105" name="曲线连接符 37"/>
          <p:cNvCxnSpPr>
            <a:stCxn id="82" idx="1"/>
            <a:endCxn id="104" idx="0"/>
          </p:cNvCxnSpPr>
          <p:nvPr/>
        </p:nvCxnSpPr>
        <p:spPr>
          <a:xfrm rot="10800000" flipV="1">
            <a:off x="2000233" y="3429007"/>
            <a:ext cx="357190" cy="428628"/>
          </a:xfrm>
          <a:prstGeom prst="curvedConnector2">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06" name="曲线连接符 37"/>
          <p:cNvCxnSpPr>
            <a:stCxn id="98" idx="1"/>
            <a:endCxn id="104" idx="2"/>
          </p:cNvCxnSpPr>
          <p:nvPr/>
        </p:nvCxnSpPr>
        <p:spPr>
          <a:xfrm rot="10800000">
            <a:off x="2000232" y="4143386"/>
            <a:ext cx="428628" cy="214314"/>
          </a:xfrm>
          <a:prstGeom prst="curvedConnector2">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07" name="曲线连接符 106"/>
          <p:cNvCxnSpPr>
            <a:stCxn id="85" idx="2"/>
            <a:endCxn id="98" idx="0"/>
          </p:cNvCxnSpPr>
          <p:nvPr/>
        </p:nvCxnSpPr>
        <p:spPr>
          <a:xfrm rot="5400000">
            <a:off x="3196819" y="3268272"/>
            <a:ext cx="500066" cy="1250165"/>
          </a:xfrm>
          <a:prstGeom prst="curvedConnector3">
            <a:avLst>
              <a:gd name="adj1" fmla="val 50000"/>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08" name="曲线连接符 90"/>
          <p:cNvCxnSpPr>
            <a:stCxn id="85" idx="2"/>
            <a:endCxn id="99" idx="0"/>
          </p:cNvCxnSpPr>
          <p:nvPr/>
        </p:nvCxnSpPr>
        <p:spPr>
          <a:xfrm rot="5400000">
            <a:off x="3750463" y="3821915"/>
            <a:ext cx="500066" cy="142876"/>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09" name="曲线连接符 108"/>
          <p:cNvCxnSpPr>
            <a:stCxn id="99" idx="1"/>
            <a:endCxn id="98" idx="3"/>
          </p:cNvCxnSpPr>
          <p:nvPr/>
        </p:nvCxnSpPr>
        <p:spPr>
          <a:xfrm rot="10800000">
            <a:off x="3214678" y="4357700"/>
            <a:ext cx="285752" cy="1588"/>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0" name="曲线连接符 37"/>
          <p:cNvCxnSpPr>
            <a:stCxn id="101" idx="1"/>
            <a:endCxn id="99" idx="2"/>
          </p:cNvCxnSpPr>
          <p:nvPr/>
        </p:nvCxnSpPr>
        <p:spPr>
          <a:xfrm rot="10800000">
            <a:off x="3929059" y="4572015"/>
            <a:ext cx="428628" cy="428628"/>
          </a:xfrm>
          <a:prstGeom prst="curvedConnector2">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1" name="曲线连接符 37"/>
          <p:cNvCxnSpPr>
            <a:stCxn id="101" idx="3"/>
            <a:endCxn id="103" idx="3"/>
          </p:cNvCxnSpPr>
          <p:nvPr/>
        </p:nvCxnSpPr>
        <p:spPr>
          <a:xfrm flipV="1">
            <a:off x="5072066" y="4357700"/>
            <a:ext cx="214314" cy="642942"/>
          </a:xfrm>
          <a:prstGeom prst="curvedConnector3">
            <a:avLst>
              <a:gd name="adj1" fmla="val 206666"/>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2" name="曲线连接符 37"/>
          <p:cNvCxnSpPr>
            <a:stCxn id="103" idx="2"/>
            <a:endCxn id="98" idx="2"/>
          </p:cNvCxnSpPr>
          <p:nvPr/>
        </p:nvCxnSpPr>
        <p:spPr>
          <a:xfrm rot="5400000">
            <a:off x="3857620" y="3536163"/>
            <a:ext cx="1588" cy="2071702"/>
          </a:xfrm>
          <a:prstGeom prst="curvedConnector3">
            <a:avLst>
              <a:gd name="adj1" fmla="val 14395466"/>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3" name="曲线连接符 37"/>
          <p:cNvCxnSpPr>
            <a:stCxn id="101" idx="0"/>
            <a:endCxn id="103" idx="2"/>
          </p:cNvCxnSpPr>
          <p:nvPr/>
        </p:nvCxnSpPr>
        <p:spPr>
          <a:xfrm rot="5400000" flipH="1" flipV="1">
            <a:off x="4661297" y="4625594"/>
            <a:ext cx="285752" cy="178595"/>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4" name="曲线连接符 90"/>
          <p:cNvCxnSpPr>
            <a:stCxn id="87" idx="2"/>
            <a:endCxn id="99" idx="0"/>
          </p:cNvCxnSpPr>
          <p:nvPr/>
        </p:nvCxnSpPr>
        <p:spPr>
          <a:xfrm rot="5400000">
            <a:off x="4357687" y="3214692"/>
            <a:ext cx="500066" cy="1357322"/>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5" name="曲线连接符 90"/>
          <p:cNvCxnSpPr>
            <a:stCxn id="91" idx="2"/>
            <a:endCxn id="99" idx="0"/>
          </p:cNvCxnSpPr>
          <p:nvPr/>
        </p:nvCxnSpPr>
        <p:spPr>
          <a:xfrm rot="5400000">
            <a:off x="4964910" y="2607469"/>
            <a:ext cx="500066" cy="2571768"/>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6" name="曲线连接符 90"/>
          <p:cNvCxnSpPr>
            <a:stCxn id="100" idx="0"/>
            <a:endCxn id="99" idx="3"/>
          </p:cNvCxnSpPr>
          <p:nvPr/>
        </p:nvCxnSpPr>
        <p:spPr>
          <a:xfrm rot="16200000" flipH="1" flipV="1">
            <a:off x="5036347" y="3464726"/>
            <a:ext cx="214314" cy="1571636"/>
          </a:xfrm>
          <a:prstGeom prst="curvedConnector4">
            <a:avLst>
              <a:gd name="adj1" fmla="val -106666"/>
              <a:gd name="adj2" fmla="val 63636"/>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17" name="曲线连接符 37"/>
          <p:cNvCxnSpPr>
            <a:stCxn id="100" idx="2"/>
            <a:endCxn id="98" idx="2"/>
          </p:cNvCxnSpPr>
          <p:nvPr/>
        </p:nvCxnSpPr>
        <p:spPr>
          <a:xfrm rot="5400000">
            <a:off x="4375546" y="3018239"/>
            <a:ext cx="1588" cy="3107553"/>
          </a:xfrm>
          <a:prstGeom prst="curvedConnector3">
            <a:avLst>
              <a:gd name="adj1" fmla="val 14395466"/>
            </a:avLst>
          </a:prstGeom>
          <a:ln w="3175">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118" name="矩形 117"/>
          <p:cNvSpPr/>
          <p:nvPr/>
        </p:nvSpPr>
        <p:spPr>
          <a:xfrm>
            <a:off x="1271452" y="3253093"/>
            <a:ext cx="800211" cy="461661"/>
          </a:xfrm>
          <a:prstGeom prst="rect">
            <a:avLst/>
          </a:prstGeom>
        </p:spPr>
        <p:txBody>
          <a:bodyPr wrap="none" lIns="91436" tIns="45718" rIns="91436" bIns="45718">
            <a:spAutoFit/>
          </a:bodyPr>
          <a:lstStyle/>
          <a:p>
            <a:r>
              <a:rPr lang="zh-CN" altLang="en-US" sz="1200" dirty="0">
                <a:latin typeface="微软雅黑" pitchFamily="34" charset="-122"/>
                <a:ea typeface="微软雅黑" pitchFamily="34" charset="-122"/>
              </a:rPr>
              <a:t>连接</a:t>
            </a:r>
            <a:endParaRPr lang="en-US" altLang="zh-CN" sz="1200" dirty="0">
              <a:latin typeface="微软雅黑" pitchFamily="34" charset="-122"/>
              <a:ea typeface="微软雅黑" pitchFamily="34" charset="-122"/>
            </a:endParaRPr>
          </a:p>
          <a:p>
            <a:r>
              <a:rPr lang="zh-CN" altLang="en-US" sz="1200" dirty="0">
                <a:latin typeface="微软雅黑" pitchFamily="34" charset="-122"/>
                <a:ea typeface="微软雅黑" pitchFamily="34" charset="-122"/>
              </a:rPr>
              <a:t>数据适配</a:t>
            </a:r>
            <a:endParaRPr lang="zh-CN" altLang="en-US" sz="1200" dirty="0">
              <a:latin typeface="微软雅黑" pitchFamily="34" charset="-122"/>
              <a:ea typeface="微软雅黑" pitchFamily="34" charset="-122"/>
            </a:endParaRPr>
          </a:p>
        </p:txBody>
      </p:sp>
      <p:sp>
        <p:nvSpPr>
          <p:cNvPr id="119" name="矩形 118"/>
          <p:cNvSpPr/>
          <p:nvPr/>
        </p:nvSpPr>
        <p:spPr>
          <a:xfrm>
            <a:off x="1000101" y="1357305"/>
            <a:ext cx="800211" cy="492438"/>
          </a:xfrm>
          <a:prstGeom prst="rect">
            <a:avLst/>
          </a:prstGeom>
        </p:spPr>
        <p:txBody>
          <a:bodyPr wrap="none" lIns="91436" tIns="45718" rIns="91436" bIns="45718">
            <a:spAutoFit/>
          </a:bodyPr>
          <a:lstStyle/>
          <a:p>
            <a:r>
              <a:rPr lang="zh-CN" altLang="en-US" sz="1200" dirty="0">
                <a:latin typeface="微软雅黑" pitchFamily="34" charset="-122"/>
                <a:ea typeface="微软雅黑" pitchFamily="34" charset="-122"/>
              </a:rPr>
              <a:t>客户体验</a:t>
            </a:r>
            <a:endParaRPr lang="en-US" altLang="zh-CN" sz="1200" dirty="0">
              <a:latin typeface="微软雅黑" pitchFamily="34" charset="-122"/>
              <a:ea typeface="微软雅黑" pitchFamily="34" charset="-122"/>
            </a:endParaRPr>
          </a:p>
          <a:p>
            <a:r>
              <a:rPr lang="en-US" altLang="zh-CN" sz="1400" dirty="0">
                <a:solidFill>
                  <a:srgbClr val="C00000"/>
                </a:solidFill>
                <a:latin typeface="微软雅黑" pitchFamily="34" charset="-122"/>
                <a:ea typeface="微软雅黑" pitchFamily="34" charset="-122"/>
              </a:rPr>
              <a:t>C</a:t>
            </a:r>
            <a:r>
              <a:rPr lang="en-US" altLang="zh-CN" sz="1400" dirty="0">
                <a:latin typeface="微软雅黑" pitchFamily="34" charset="-122"/>
                <a:ea typeface="微软雅黑" pitchFamily="34" charset="-122"/>
              </a:rPr>
              <a:t>loud</a:t>
            </a:r>
            <a:endParaRPr lang="zh-CN" altLang="en-US" sz="1400" dirty="0">
              <a:latin typeface="微软雅黑" pitchFamily="34" charset="-122"/>
              <a:ea typeface="微软雅黑" pitchFamily="34" charset="-122"/>
            </a:endParaRPr>
          </a:p>
        </p:txBody>
      </p:sp>
      <p:pic>
        <p:nvPicPr>
          <p:cNvPr id="120" name="Picture 2" descr="F:\fromligr\F_personal\personal\素材\2000个.图标下载.设计素材\图库\b\Bondi Blue.png"/>
          <p:cNvPicPr>
            <a:picLocks noChangeAspect="1" noChangeArrowheads="1"/>
          </p:cNvPicPr>
          <p:nvPr/>
        </p:nvPicPr>
        <p:blipFill>
          <a:blip r:embed="rId3"/>
          <a:srcRect/>
          <a:stretch>
            <a:fillRect/>
          </a:stretch>
        </p:blipFill>
        <p:spPr bwMode="auto">
          <a:xfrm>
            <a:off x="2095608" y="1094738"/>
            <a:ext cx="752476" cy="752476"/>
          </a:xfrm>
          <a:prstGeom prst="rect">
            <a:avLst/>
          </a:prstGeom>
          <a:noFill/>
        </p:spPr>
      </p:pic>
      <p:sp>
        <p:nvSpPr>
          <p:cNvPr id="121" name="TextBox 120"/>
          <p:cNvSpPr txBox="1"/>
          <p:nvPr/>
        </p:nvSpPr>
        <p:spPr>
          <a:xfrm>
            <a:off x="2238485" y="1309052"/>
            <a:ext cx="543731" cy="307773"/>
          </a:xfrm>
          <a:prstGeom prst="rect">
            <a:avLst/>
          </a:prstGeom>
          <a:noFill/>
        </p:spPr>
        <p:txBody>
          <a:bodyPr wrap="none" lIns="91436" tIns="45718" rIns="91436" bIns="45718" rtlCol="0">
            <a:spAutoFit/>
          </a:bodyPr>
          <a:lstStyle/>
          <a:p>
            <a:r>
              <a:rPr lang="zh-CN" altLang="en-US" sz="1400" dirty="0">
                <a:solidFill>
                  <a:schemeClr val="bg1"/>
                </a:solidFill>
                <a:latin typeface="微软雅黑" pitchFamily="34" charset="-122"/>
                <a:ea typeface="微软雅黑" pitchFamily="34" charset="-122"/>
              </a:rPr>
              <a:t>客户</a:t>
            </a:r>
          </a:p>
        </p:txBody>
      </p:sp>
      <p:pic>
        <p:nvPicPr>
          <p:cNvPr id="122" name="Picture 2" descr="F:\fromligr\F_personal\personal\素材\2000个.图标下载.设计素材\图库\b\Bondi Blue.png"/>
          <p:cNvPicPr>
            <a:picLocks noChangeAspect="1" noChangeArrowheads="1"/>
          </p:cNvPicPr>
          <p:nvPr/>
        </p:nvPicPr>
        <p:blipFill>
          <a:blip r:embed="rId3"/>
          <a:srcRect/>
          <a:stretch>
            <a:fillRect/>
          </a:stretch>
        </p:blipFill>
        <p:spPr bwMode="auto">
          <a:xfrm>
            <a:off x="3083865" y="534921"/>
            <a:ext cx="752476" cy="752476"/>
          </a:xfrm>
          <a:prstGeom prst="rect">
            <a:avLst/>
          </a:prstGeom>
          <a:noFill/>
        </p:spPr>
      </p:pic>
      <p:sp>
        <p:nvSpPr>
          <p:cNvPr id="123" name="TextBox 122"/>
          <p:cNvSpPr txBox="1"/>
          <p:nvPr/>
        </p:nvSpPr>
        <p:spPr>
          <a:xfrm>
            <a:off x="3226741" y="749235"/>
            <a:ext cx="543731" cy="307773"/>
          </a:xfrm>
          <a:prstGeom prst="rect">
            <a:avLst/>
          </a:prstGeom>
          <a:noFill/>
        </p:spPr>
        <p:txBody>
          <a:bodyPr wrap="none" lIns="91436" tIns="45718" rIns="91436" bIns="45718" rtlCol="0">
            <a:spAutoFit/>
          </a:bodyPr>
          <a:lstStyle/>
          <a:p>
            <a:r>
              <a:rPr lang="zh-CN" altLang="en-US" sz="1400" dirty="0">
                <a:solidFill>
                  <a:schemeClr val="bg1"/>
                </a:solidFill>
                <a:latin typeface="微软雅黑" pitchFamily="34" charset="-122"/>
                <a:ea typeface="微软雅黑" pitchFamily="34" charset="-122"/>
              </a:rPr>
              <a:t>客户</a:t>
            </a:r>
          </a:p>
        </p:txBody>
      </p:sp>
      <p:pic>
        <p:nvPicPr>
          <p:cNvPr id="124" name="Picture 2" descr="F:\fromligr\F_personal\personal\素材\2000个.图标下载.设计素材\图库\b\Bondi Blue.png"/>
          <p:cNvPicPr>
            <a:picLocks noChangeAspect="1" noChangeArrowheads="1"/>
          </p:cNvPicPr>
          <p:nvPr/>
        </p:nvPicPr>
        <p:blipFill>
          <a:blip r:embed="rId3"/>
          <a:srcRect/>
          <a:stretch>
            <a:fillRect/>
          </a:stretch>
        </p:blipFill>
        <p:spPr bwMode="auto">
          <a:xfrm>
            <a:off x="5357818" y="214296"/>
            <a:ext cx="752476" cy="752476"/>
          </a:xfrm>
          <a:prstGeom prst="rect">
            <a:avLst/>
          </a:prstGeom>
          <a:noFill/>
        </p:spPr>
      </p:pic>
      <p:sp>
        <p:nvSpPr>
          <p:cNvPr id="125" name="TextBox 124"/>
          <p:cNvSpPr txBox="1"/>
          <p:nvPr/>
        </p:nvSpPr>
        <p:spPr>
          <a:xfrm>
            <a:off x="5487347" y="346993"/>
            <a:ext cx="543731" cy="523216"/>
          </a:xfrm>
          <a:prstGeom prst="rect">
            <a:avLst/>
          </a:prstGeom>
          <a:noFill/>
        </p:spPr>
        <p:txBody>
          <a:bodyPr wrap="none" lIns="91436" tIns="45718" rIns="91436" bIns="45718" rtlCol="0">
            <a:spAutoFit/>
          </a:bodyPr>
          <a:lstStyle/>
          <a:p>
            <a:r>
              <a:rPr lang="zh-CN" altLang="en-US" sz="1400">
                <a:solidFill>
                  <a:schemeClr val="bg1"/>
                </a:solidFill>
                <a:latin typeface="微软雅黑" pitchFamily="34" charset="-122"/>
                <a:ea typeface="微软雅黑" pitchFamily="34" charset="-122"/>
              </a:rPr>
              <a:t>专业</a:t>
            </a:r>
            <a:endParaRPr lang="en-US" altLang="zh-CN" sz="1400">
              <a:solidFill>
                <a:schemeClr val="bg1"/>
              </a:solidFill>
              <a:latin typeface="微软雅黑" pitchFamily="34" charset="-122"/>
              <a:ea typeface="微软雅黑" pitchFamily="34" charset="-122"/>
            </a:endParaRPr>
          </a:p>
          <a:p>
            <a:r>
              <a:rPr lang="zh-CN" altLang="en-US" sz="1400">
                <a:solidFill>
                  <a:schemeClr val="bg1"/>
                </a:solidFill>
                <a:latin typeface="微软雅黑" pitchFamily="34" charset="-122"/>
                <a:ea typeface="微软雅黑" pitchFamily="34" charset="-122"/>
              </a:rPr>
              <a:t>伙伴</a:t>
            </a:r>
            <a:endParaRPr lang="zh-CN" altLang="en-US" sz="1400" dirty="0">
              <a:solidFill>
                <a:schemeClr val="bg1"/>
              </a:solidFill>
              <a:latin typeface="微软雅黑" pitchFamily="34" charset="-122"/>
              <a:ea typeface="微软雅黑" pitchFamily="34" charset="-122"/>
            </a:endParaRPr>
          </a:p>
        </p:txBody>
      </p:sp>
      <p:pic>
        <p:nvPicPr>
          <p:cNvPr id="126" name="Picture 2" descr="F:\fromligr\F_personal\personal\素材\2000个.图标下载.设计素材\图库\b\Bondi Blue.png"/>
          <p:cNvPicPr>
            <a:picLocks noChangeAspect="1" noChangeArrowheads="1"/>
          </p:cNvPicPr>
          <p:nvPr/>
        </p:nvPicPr>
        <p:blipFill>
          <a:blip r:embed="rId3"/>
          <a:srcRect/>
          <a:stretch>
            <a:fillRect/>
          </a:stretch>
        </p:blipFill>
        <p:spPr bwMode="auto">
          <a:xfrm>
            <a:off x="6643702" y="1000114"/>
            <a:ext cx="752476" cy="752476"/>
          </a:xfrm>
          <a:prstGeom prst="rect">
            <a:avLst/>
          </a:prstGeom>
          <a:noFill/>
        </p:spPr>
      </p:pic>
      <p:sp>
        <p:nvSpPr>
          <p:cNvPr id="127" name="TextBox 126"/>
          <p:cNvSpPr txBox="1"/>
          <p:nvPr/>
        </p:nvSpPr>
        <p:spPr>
          <a:xfrm>
            <a:off x="6760384" y="1119836"/>
            <a:ext cx="543731" cy="523216"/>
          </a:xfrm>
          <a:prstGeom prst="rect">
            <a:avLst/>
          </a:prstGeom>
          <a:noFill/>
        </p:spPr>
        <p:txBody>
          <a:bodyPr wrap="none" lIns="91436" tIns="45718" rIns="91436" bIns="45718" rtlCol="0">
            <a:spAutoFit/>
          </a:bodyPr>
          <a:lstStyle/>
          <a:p>
            <a:r>
              <a:rPr lang="zh-CN" altLang="en-US" sz="1400">
                <a:solidFill>
                  <a:schemeClr val="bg1"/>
                </a:solidFill>
                <a:latin typeface="微软雅黑" pitchFamily="34" charset="-122"/>
                <a:ea typeface="微软雅黑" pitchFamily="34" charset="-122"/>
              </a:rPr>
              <a:t>专业</a:t>
            </a:r>
            <a:endParaRPr lang="en-US" altLang="zh-CN" sz="1400">
              <a:solidFill>
                <a:schemeClr val="bg1"/>
              </a:solidFill>
              <a:latin typeface="微软雅黑" pitchFamily="34" charset="-122"/>
              <a:ea typeface="微软雅黑" pitchFamily="34" charset="-122"/>
            </a:endParaRPr>
          </a:p>
          <a:p>
            <a:r>
              <a:rPr lang="zh-CN" altLang="en-US" sz="1400">
                <a:solidFill>
                  <a:schemeClr val="bg1"/>
                </a:solidFill>
                <a:latin typeface="微软雅黑" pitchFamily="34" charset="-122"/>
                <a:ea typeface="微软雅黑" pitchFamily="34" charset="-122"/>
              </a:rPr>
              <a:t>伙伴</a:t>
            </a:r>
            <a:endParaRPr lang="zh-CN" altLang="en-US" sz="1400" dirty="0">
              <a:solidFill>
                <a:schemeClr val="bg1"/>
              </a:solidFill>
              <a:latin typeface="微软雅黑" pitchFamily="34" charset="-122"/>
              <a:ea typeface="微软雅黑" pitchFamily="34" charset="-122"/>
            </a:endParaRPr>
          </a:p>
        </p:txBody>
      </p:sp>
      <p:cxnSp>
        <p:nvCxnSpPr>
          <p:cNvPr id="128" name="曲线连接符 127"/>
          <p:cNvCxnSpPr>
            <a:stCxn id="120" idx="2"/>
          </p:cNvCxnSpPr>
          <p:nvPr/>
        </p:nvCxnSpPr>
        <p:spPr>
          <a:xfrm rot="16200000" flipH="1">
            <a:off x="2552809" y="1766253"/>
            <a:ext cx="319094" cy="481018"/>
          </a:xfrm>
          <a:prstGeom prst="curvedConnector2">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29" name="曲线连接符 128"/>
          <p:cNvCxnSpPr>
            <a:stCxn id="122" idx="2"/>
          </p:cNvCxnSpPr>
          <p:nvPr/>
        </p:nvCxnSpPr>
        <p:spPr>
          <a:xfrm rot="16200000" flipH="1">
            <a:off x="3437463" y="1310038"/>
            <a:ext cx="355659" cy="310377"/>
          </a:xfrm>
          <a:prstGeom prst="curvedConnector3">
            <a:avLst>
              <a:gd name="adj1" fmla="val 50000"/>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30" name="曲线连接符 129"/>
          <p:cNvCxnSpPr>
            <a:stCxn id="124" idx="2"/>
          </p:cNvCxnSpPr>
          <p:nvPr/>
        </p:nvCxnSpPr>
        <p:spPr>
          <a:xfrm rot="5400000">
            <a:off x="5350672" y="902481"/>
            <a:ext cx="319094" cy="447676"/>
          </a:xfrm>
          <a:prstGeom prst="curvedConnector2">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131" name="曲线连接符 142"/>
          <p:cNvCxnSpPr>
            <a:stCxn id="126" idx="2"/>
          </p:cNvCxnSpPr>
          <p:nvPr/>
        </p:nvCxnSpPr>
        <p:spPr>
          <a:xfrm rot="5400000">
            <a:off x="6600836" y="1652580"/>
            <a:ext cx="319094" cy="519114"/>
          </a:xfrm>
          <a:prstGeom prst="curvedConnector2">
            <a:avLst/>
          </a:prstGeom>
          <a:ln w="3175">
            <a:solidFill>
              <a:schemeClr val="bg1">
                <a:lumMod val="65000"/>
              </a:schemeClr>
            </a:solidFill>
            <a:headEnd type="arrow"/>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071182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
            <a:ext cx="8229600" cy="483518"/>
          </a:xfrm>
          <a:prstGeom prst="rect">
            <a:avLst/>
          </a:prstGeom>
        </p:spPr>
        <p:txBody>
          <a:bodyPr lIns="91436" tIns="45718" rIns="91436" bIns="45718"/>
          <a:lstStyle/>
          <a:p>
            <a:pPr algn="l"/>
            <a:r>
              <a:rPr lang="zh-CN" altLang="en-US" sz="3200" dirty="0">
                <a:solidFill>
                  <a:srgbClr val="FFFFFF"/>
                </a:solidFill>
                <a:latin typeface="Hiragino Sans GB W3"/>
                <a:ea typeface="Hiragino Sans GB W3"/>
                <a:cs typeface="Hiragino Sans GB W3"/>
              </a:rPr>
              <a:t>用友设计制造一体化的</a:t>
            </a:r>
            <a:r>
              <a:rPr lang="en-US" altLang="zh-CN" sz="3200" dirty="0">
                <a:solidFill>
                  <a:srgbClr val="FFFFFF"/>
                </a:solidFill>
                <a:latin typeface="Hiragino Sans GB W3"/>
                <a:ea typeface="Hiragino Sans GB W3"/>
                <a:cs typeface="Hiragino Sans GB W3"/>
              </a:rPr>
              <a:t>2</a:t>
            </a:r>
            <a:r>
              <a:rPr lang="zh-CN" altLang="en-US" sz="3200" dirty="0">
                <a:solidFill>
                  <a:srgbClr val="FFFFFF"/>
                </a:solidFill>
                <a:latin typeface="Hiragino Sans GB W3"/>
                <a:ea typeface="Hiragino Sans GB W3"/>
                <a:cs typeface="Hiragino Sans GB W3"/>
              </a:rPr>
              <a:t>个核心内容：</a:t>
            </a:r>
            <a:endParaRPr lang="zh-CN" altLang="en-US" sz="3200" dirty="0">
              <a:solidFill>
                <a:srgbClr val="FFFFFF"/>
              </a:solidFill>
              <a:latin typeface="Hiragino Sans GB W3"/>
              <a:ea typeface="Hiragino Sans GB W3"/>
              <a:cs typeface="Hiragino Sans GB W3"/>
            </a:endParaRPr>
          </a:p>
        </p:txBody>
      </p:sp>
      <p:grpSp>
        <p:nvGrpSpPr>
          <p:cNvPr id="4" name="Group 38"/>
          <p:cNvGrpSpPr>
            <a:grpSpLocks/>
          </p:cNvGrpSpPr>
          <p:nvPr/>
        </p:nvGrpSpPr>
        <p:grpSpPr bwMode="auto">
          <a:xfrm>
            <a:off x="1643045" y="1218837"/>
            <a:ext cx="2254093" cy="2924551"/>
            <a:chOff x="736" y="1288"/>
            <a:chExt cx="1363" cy="1991"/>
          </a:xfrm>
        </p:grpSpPr>
        <p:sp>
          <p:nvSpPr>
            <p:cNvPr id="30" name="AutoShape 3"/>
            <p:cNvSpPr>
              <a:spLocks noChangeArrowheads="1"/>
            </p:cNvSpPr>
            <p:nvPr/>
          </p:nvSpPr>
          <p:spPr bwMode="gray">
            <a:xfrm>
              <a:off x="736" y="1479"/>
              <a:ext cx="1363" cy="1800"/>
            </a:xfrm>
            <a:prstGeom prst="roundRect">
              <a:avLst>
                <a:gd name="adj" fmla="val 17509"/>
              </a:avLst>
            </a:prstGeom>
            <a:gradFill rotWithShape="1">
              <a:gsLst>
                <a:gs pos="0">
                  <a:srgbClr val="4E91D4"/>
                </a:gs>
                <a:gs pos="100000">
                  <a:srgbClr val="3477A4"/>
                </a:gs>
              </a:gsLst>
              <a:lin ang="2700000" scaled="1"/>
            </a:gradFill>
            <a:ln w="9525">
              <a:noFill/>
              <a:round/>
              <a:headEnd/>
              <a:tailEnd/>
            </a:ln>
            <a:effectLst>
              <a:prstShdw prst="shdw12">
                <a:srgbClr val="000000">
                  <a:alpha val="50000"/>
                </a:srgbClr>
              </a:prstShdw>
            </a:effectLst>
          </p:spPr>
          <p:txBody>
            <a:bodyPr wrap="none" anchor="ctr"/>
            <a:lstStyle/>
            <a:p>
              <a:endParaRPr lang="zh-CN" altLang="en-US"/>
            </a:p>
          </p:txBody>
        </p:sp>
        <p:sp>
          <p:nvSpPr>
            <p:cNvPr id="31" name="AutoShape 4"/>
            <p:cNvSpPr>
              <a:spLocks noChangeArrowheads="1"/>
            </p:cNvSpPr>
            <p:nvPr/>
          </p:nvSpPr>
          <p:spPr bwMode="gray">
            <a:xfrm>
              <a:off x="757" y="1484"/>
              <a:ext cx="1322" cy="1766"/>
            </a:xfrm>
            <a:prstGeom prst="roundRect">
              <a:avLst>
                <a:gd name="adj" fmla="val 16667"/>
              </a:avLst>
            </a:prstGeom>
            <a:solidFill>
              <a:srgbClr val="3CA1E6"/>
            </a:solidFill>
            <a:ln w="9525">
              <a:noFill/>
              <a:round/>
              <a:headEnd/>
              <a:tailEnd/>
            </a:ln>
            <a:effectLst/>
          </p:spPr>
          <p:txBody>
            <a:bodyPr wrap="none" anchor="ctr"/>
            <a:lstStyle/>
            <a:p>
              <a:endParaRPr lang="zh-CN" altLang="en-US"/>
            </a:p>
          </p:txBody>
        </p:sp>
        <p:sp>
          <p:nvSpPr>
            <p:cNvPr id="32" name="AutoShape 5"/>
            <p:cNvSpPr>
              <a:spLocks noChangeArrowheads="1"/>
            </p:cNvSpPr>
            <p:nvPr/>
          </p:nvSpPr>
          <p:spPr bwMode="gray">
            <a:xfrm>
              <a:off x="768" y="2784"/>
              <a:ext cx="1304" cy="447"/>
            </a:xfrm>
            <a:prstGeom prst="roundRect">
              <a:avLst>
                <a:gd name="adj" fmla="val 50000"/>
              </a:avLst>
            </a:prstGeom>
            <a:gradFill rotWithShape="1">
              <a:gsLst>
                <a:gs pos="0">
                  <a:srgbClr val="3CA1E6"/>
                </a:gs>
                <a:gs pos="100000">
                  <a:srgbClr val="3CA1E6">
                    <a:gamma/>
                    <a:tint val="51373"/>
                    <a:invGamma/>
                  </a:srgbClr>
                </a:gs>
              </a:gsLst>
              <a:lin ang="5400000" scaled="1"/>
            </a:gradFill>
            <a:ln w="9525">
              <a:noFill/>
              <a:round/>
              <a:headEnd/>
              <a:tailEnd/>
            </a:ln>
            <a:effectLst/>
          </p:spPr>
          <p:txBody>
            <a:bodyPr wrap="none" anchor="ctr"/>
            <a:lstStyle/>
            <a:p>
              <a:endParaRPr lang="zh-CN" altLang="en-US"/>
            </a:p>
          </p:txBody>
        </p:sp>
        <p:sp>
          <p:nvSpPr>
            <p:cNvPr id="33" name="AutoShape 6"/>
            <p:cNvSpPr>
              <a:spLocks noChangeArrowheads="1"/>
            </p:cNvSpPr>
            <p:nvPr/>
          </p:nvSpPr>
          <p:spPr bwMode="gray">
            <a:xfrm>
              <a:off x="768" y="1498"/>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w="9525">
              <a:noFill/>
              <a:round/>
              <a:headEnd/>
              <a:tailEnd/>
            </a:ln>
            <a:effectLst/>
          </p:spPr>
          <p:txBody>
            <a:bodyPr wrap="none" anchor="ctr"/>
            <a:lstStyle/>
            <a:p>
              <a:endParaRPr lang="zh-CN" altLang="en-US"/>
            </a:p>
          </p:txBody>
        </p:sp>
        <p:grpSp>
          <p:nvGrpSpPr>
            <p:cNvPr id="34" name="Group 7"/>
            <p:cNvGrpSpPr>
              <a:grpSpLocks/>
            </p:cNvGrpSpPr>
            <p:nvPr/>
          </p:nvGrpSpPr>
          <p:grpSpPr bwMode="auto">
            <a:xfrm>
              <a:off x="1205" y="1288"/>
              <a:ext cx="405" cy="392"/>
              <a:chOff x="1289" y="587"/>
              <a:chExt cx="668" cy="647"/>
            </a:xfrm>
          </p:grpSpPr>
          <p:sp>
            <p:nvSpPr>
              <p:cNvPr id="37" name="Oval 8"/>
              <p:cNvSpPr>
                <a:spLocks noChangeArrowheads="1"/>
              </p:cNvSpPr>
              <p:nvPr/>
            </p:nvSpPr>
            <p:spPr bwMode="gray">
              <a:xfrm>
                <a:off x="1289" y="615"/>
                <a:ext cx="668" cy="602"/>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38" name="Oval 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39" name="Oval 1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40" name="Oval 1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41" name="Oval 1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p>
            </p:txBody>
          </p:sp>
        </p:grpSp>
        <p:sp>
          <p:nvSpPr>
            <p:cNvPr id="35" name="Text Box 13"/>
            <p:cNvSpPr txBox="1">
              <a:spLocks noChangeArrowheads="1"/>
            </p:cNvSpPr>
            <p:nvPr/>
          </p:nvSpPr>
          <p:spPr bwMode="gray">
            <a:xfrm>
              <a:off x="1269" y="1343"/>
              <a:ext cx="251" cy="314"/>
            </a:xfrm>
            <a:prstGeom prst="rect">
              <a:avLst/>
            </a:prstGeom>
            <a:noFill/>
            <a:ln w="9525" algn="ctr">
              <a:noFill/>
              <a:miter lim="800000"/>
              <a:headEnd/>
              <a:tailEnd/>
            </a:ln>
            <a:effectLst/>
          </p:spPr>
          <p:txBody>
            <a:bodyPr wrap="none">
              <a:spAutoFit/>
            </a:bodyPr>
            <a:lstStyle/>
            <a:p>
              <a:pPr algn="ctr" eaLnBrk="0" hangingPunct="0"/>
              <a:r>
                <a:rPr lang="en-US" altLang="zh-CN" sz="2400" b="1" i="1" dirty="0">
                  <a:solidFill>
                    <a:srgbClr val="C00000"/>
                  </a:solidFill>
                  <a:ea typeface="宋体" pitchFamily="2" charset="-122"/>
                </a:rPr>
                <a:t>1</a:t>
              </a:r>
            </a:p>
          </p:txBody>
        </p:sp>
        <p:sp>
          <p:nvSpPr>
            <p:cNvPr id="36" name="Text Box 14"/>
            <p:cNvSpPr txBox="1">
              <a:spLocks noChangeArrowheads="1"/>
            </p:cNvSpPr>
            <p:nvPr/>
          </p:nvSpPr>
          <p:spPr bwMode="gray">
            <a:xfrm>
              <a:off x="784" y="1765"/>
              <a:ext cx="1296" cy="1131"/>
            </a:xfrm>
            <a:prstGeom prst="rect">
              <a:avLst/>
            </a:prstGeom>
            <a:noFill/>
            <a:ln w="9525" algn="ctr">
              <a:noFill/>
              <a:miter lim="800000"/>
              <a:headEnd/>
              <a:tailEnd/>
            </a:ln>
            <a:effectLst/>
          </p:spPr>
          <p:txBody>
            <a:bodyPr>
              <a:spAutoFit/>
            </a:bodyPr>
            <a:lstStyle/>
            <a:p>
              <a:pPr eaLnBrk="0" hangingPunct="0"/>
              <a:r>
                <a:rPr lang="zh-CN" altLang="en-US" sz="2400" dirty="0">
                  <a:solidFill>
                    <a:srgbClr val="FF0000"/>
                  </a:solidFill>
                  <a:latin typeface="微软雅黑" pitchFamily="34" charset="-122"/>
                  <a:ea typeface="微软雅黑" pitchFamily="34" charset="-122"/>
                </a:rPr>
                <a:t>数据一体化：</a:t>
              </a:r>
              <a:endParaRPr lang="en-US" altLang="zh-CN" sz="2400" dirty="0">
                <a:solidFill>
                  <a:srgbClr val="FF0000"/>
                </a:solidFill>
                <a:latin typeface="微软雅黑" pitchFamily="34" charset="-122"/>
                <a:ea typeface="微软雅黑" pitchFamily="34" charset="-122"/>
              </a:endParaRPr>
            </a:p>
            <a:p>
              <a:pPr eaLnBrk="0" hangingPunct="0"/>
              <a:endParaRPr lang="en-US" altLang="zh-CN" sz="2400" dirty="0">
                <a:solidFill>
                  <a:srgbClr val="FF0000"/>
                </a:solidFill>
                <a:latin typeface="微软雅黑" pitchFamily="34" charset="-122"/>
                <a:ea typeface="微软雅黑" pitchFamily="34" charset="-122"/>
              </a:endParaRPr>
            </a:p>
            <a:p>
              <a:pPr eaLnBrk="0" hangingPunct="0"/>
              <a:r>
                <a:rPr lang="zh-CN" altLang="en-US" dirty="0" smtClean="0">
                  <a:solidFill>
                    <a:schemeClr val="bg1"/>
                  </a:solidFill>
                  <a:latin typeface="微软雅黑" pitchFamily="34" charset="-122"/>
                  <a:ea typeface="微软雅黑" pitchFamily="34" charset="-122"/>
                </a:rPr>
                <a:t>在统一编码、统一物料库基础上实现数据协同。</a:t>
              </a:r>
              <a:endParaRPr lang="en-US" altLang="zh-CN" dirty="0">
                <a:solidFill>
                  <a:schemeClr val="bg1"/>
                </a:solidFill>
                <a:latin typeface="微软雅黑" pitchFamily="34" charset="-122"/>
                <a:ea typeface="微软雅黑" pitchFamily="34" charset="-122"/>
              </a:endParaRPr>
            </a:p>
          </p:txBody>
        </p:sp>
      </p:grpSp>
      <p:grpSp>
        <p:nvGrpSpPr>
          <p:cNvPr id="6" name="Group 39"/>
          <p:cNvGrpSpPr>
            <a:grpSpLocks/>
          </p:cNvGrpSpPr>
          <p:nvPr/>
        </p:nvGrpSpPr>
        <p:grpSpPr bwMode="auto">
          <a:xfrm>
            <a:off x="4643441" y="1218728"/>
            <a:ext cx="2254093" cy="2992228"/>
            <a:chOff x="2224" y="1288"/>
            <a:chExt cx="1363" cy="2088"/>
          </a:xfrm>
        </p:grpSpPr>
        <p:sp>
          <p:nvSpPr>
            <p:cNvPr id="7" name="AutoShape 27"/>
            <p:cNvSpPr>
              <a:spLocks noChangeArrowheads="1"/>
            </p:cNvSpPr>
            <p:nvPr/>
          </p:nvSpPr>
          <p:spPr bwMode="gray">
            <a:xfrm>
              <a:off x="2224" y="1479"/>
              <a:ext cx="1363" cy="1800"/>
            </a:xfrm>
            <a:prstGeom prst="roundRect">
              <a:avLst>
                <a:gd name="adj" fmla="val 17509"/>
              </a:avLst>
            </a:prstGeom>
            <a:gradFill rotWithShape="1">
              <a:gsLst>
                <a:gs pos="0">
                  <a:srgbClr val="34B034"/>
                </a:gs>
                <a:gs pos="100000">
                  <a:srgbClr val="3F8B4A"/>
                </a:gs>
              </a:gsLst>
              <a:lin ang="2700000" scaled="1"/>
            </a:gradFill>
            <a:ln w="9525">
              <a:noFill/>
              <a:round/>
              <a:headEnd/>
              <a:tailEnd/>
            </a:ln>
            <a:effectLst/>
          </p:spPr>
          <p:txBody>
            <a:bodyPr wrap="none" anchor="ctr"/>
            <a:lstStyle/>
            <a:p>
              <a:endParaRPr lang="zh-CN" altLang="en-US"/>
            </a:p>
          </p:txBody>
        </p:sp>
        <p:sp>
          <p:nvSpPr>
            <p:cNvPr id="8" name="AutoShape 28"/>
            <p:cNvSpPr>
              <a:spLocks noChangeArrowheads="1"/>
            </p:cNvSpPr>
            <p:nvPr/>
          </p:nvSpPr>
          <p:spPr bwMode="gray">
            <a:xfrm>
              <a:off x="2245" y="1484"/>
              <a:ext cx="1322" cy="1766"/>
            </a:xfrm>
            <a:prstGeom prst="roundRect">
              <a:avLst>
                <a:gd name="adj" fmla="val 16667"/>
              </a:avLst>
            </a:prstGeom>
            <a:solidFill>
              <a:srgbClr val="73E77E"/>
            </a:solidFill>
            <a:ln w="9525">
              <a:noFill/>
              <a:round/>
              <a:headEnd/>
              <a:tailEnd/>
            </a:ln>
            <a:effectLst/>
          </p:spPr>
          <p:txBody>
            <a:bodyPr wrap="none" anchor="ctr"/>
            <a:lstStyle/>
            <a:p>
              <a:endParaRPr lang="zh-CN" altLang="en-US"/>
            </a:p>
          </p:txBody>
        </p:sp>
        <p:sp>
          <p:nvSpPr>
            <p:cNvPr id="9" name="AutoShape 29"/>
            <p:cNvSpPr>
              <a:spLocks noChangeArrowheads="1"/>
            </p:cNvSpPr>
            <p:nvPr/>
          </p:nvSpPr>
          <p:spPr bwMode="gray">
            <a:xfrm>
              <a:off x="2256" y="2784"/>
              <a:ext cx="1304" cy="447"/>
            </a:xfrm>
            <a:prstGeom prst="roundRect">
              <a:avLst>
                <a:gd name="adj" fmla="val 50000"/>
              </a:avLst>
            </a:prstGeom>
            <a:gradFill rotWithShape="1">
              <a:gsLst>
                <a:gs pos="0">
                  <a:srgbClr val="73E77E"/>
                </a:gs>
                <a:gs pos="100000">
                  <a:srgbClr val="73E77E">
                    <a:gamma/>
                    <a:tint val="54510"/>
                    <a:invGamma/>
                  </a:srgbClr>
                </a:gs>
              </a:gsLst>
              <a:lin ang="5400000" scaled="1"/>
            </a:gradFill>
            <a:ln w="9525">
              <a:noFill/>
              <a:round/>
              <a:headEnd/>
              <a:tailEnd/>
            </a:ln>
            <a:effectLst/>
          </p:spPr>
          <p:txBody>
            <a:bodyPr wrap="none" anchor="ctr"/>
            <a:lstStyle/>
            <a:p>
              <a:endParaRPr lang="zh-CN" altLang="en-US"/>
            </a:p>
          </p:txBody>
        </p:sp>
        <p:sp>
          <p:nvSpPr>
            <p:cNvPr id="10" name="AutoShape 30"/>
            <p:cNvSpPr>
              <a:spLocks noChangeArrowheads="1"/>
            </p:cNvSpPr>
            <p:nvPr/>
          </p:nvSpPr>
          <p:spPr bwMode="gray">
            <a:xfrm>
              <a:off x="2256" y="1498"/>
              <a:ext cx="1304" cy="446"/>
            </a:xfrm>
            <a:prstGeom prst="roundRect">
              <a:avLst>
                <a:gd name="adj" fmla="val 50000"/>
              </a:avLst>
            </a:prstGeom>
            <a:gradFill rotWithShape="1">
              <a:gsLst>
                <a:gs pos="0">
                  <a:srgbClr val="73E77E">
                    <a:gamma/>
                    <a:tint val="33333"/>
                    <a:invGamma/>
                  </a:srgbClr>
                </a:gs>
                <a:gs pos="100000">
                  <a:srgbClr val="73E77E"/>
                </a:gs>
              </a:gsLst>
              <a:lin ang="5400000" scaled="1"/>
            </a:gradFill>
            <a:ln w="9525">
              <a:noFill/>
              <a:round/>
              <a:headEnd/>
              <a:tailEnd/>
            </a:ln>
            <a:effectLst/>
          </p:spPr>
          <p:txBody>
            <a:bodyPr wrap="none" anchor="ctr"/>
            <a:lstStyle/>
            <a:p>
              <a:endParaRPr lang="zh-CN" altLang="en-US"/>
            </a:p>
          </p:txBody>
        </p:sp>
        <p:sp>
          <p:nvSpPr>
            <p:cNvPr id="11" name="Oval 31"/>
            <p:cNvSpPr>
              <a:spLocks noChangeArrowheads="1"/>
            </p:cNvSpPr>
            <p:nvPr/>
          </p:nvSpPr>
          <p:spPr bwMode="gray">
            <a:xfrm>
              <a:off x="2693" y="1301"/>
              <a:ext cx="405" cy="374"/>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12" name="Oval 32"/>
            <p:cNvSpPr>
              <a:spLocks noChangeArrowheads="1"/>
            </p:cNvSpPr>
            <p:nvPr/>
          </p:nvSpPr>
          <p:spPr bwMode="gray">
            <a:xfrm>
              <a:off x="2697" y="1288"/>
              <a:ext cx="392" cy="39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13" name="Oval 33"/>
            <p:cNvSpPr>
              <a:spLocks noChangeArrowheads="1"/>
            </p:cNvSpPr>
            <p:nvPr/>
          </p:nvSpPr>
          <p:spPr bwMode="gray">
            <a:xfrm>
              <a:off x="2702" y="1290"/>
              <a:ext cx="383" cy="383"/>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14" name="Oval 34"/>
            <p:cNvSpPr>
              <a:spLocks noChangeArrowheads="1"/>
            </p:cNvSpPr>
            <p:nvPr/>
          </p:nvSpPr>
          <p:spPr bwMode="gray">
            <a:xfrm>
              <a:off x="2706" y="1294"/>
              <a:ext cx="364" cy="357"/>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15" name="Oval 35"/>
            <p:cNvSpPr>
              <a:spLocks noChangeArrowheads="1"/>
            </p:cNvSpPr>
            <p:nvPr/>
          </p:nvSpPr>
          <p:spPr bwMode="gray">
            <a:xfrm>
              <a:off x="2728" y="1304"/>
              <a:ext cx="323" cy="29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p>
          </p:txBody>
        </p:sp>
        <p:sp>
          <p:nvSpPr>
            <p:cNvPr id="16" name="Text Box 36"/>
            <p:cNvSpPr txBox="1">
              <a:spLocks noChangeArrowheads="1"/>
            </p:cNvSpPr>
            <p:nvPr/>
          </p:nvSpPr>
          <p:spPr bwMode="gray">
            <a:xfrm>
              <a:off x="2757" y="1343"/>
              <a:ext cx="251" cy="322"/>
            </a:xfrm>
            <a:prstGeom prst="rect">
              <a:avLst/>
            </a:prstGeom>
            <a:noFill/>
            <a:ln w="9525" algn="ctr">
              <a:noFill/>
              <a:miter lim="800000"/>
              <a:headEnd/>
              <a:tailEnd/>
            </a:ln>
            <a:effectLst/>
          </p:spPr>
          <p:txBody>
            <a:bodyPr wrap="none">
              <a:spAutoFit/>
            </a:bodyPr>
            <a:lstStyle/>
            <a:p>
              <a:pPr algn="ctr" eaLnBrk="0" hangingPunct="0"/>
              <a:r>
                <a:rPr lang="en-US" altLang="zh-CN" sz="2400" b="1" i="1" dirty="0">
                  <a:solidFill>
                    <a:srgbClr val="C00000"/>
                  </a:solidFill>
                  <a:ea typeface="宋体" pitchFamily="2" charset="-122"/>
                </a:rPr>
                <a:t>2</a:t>
              </a:r>
            </a:p>
          </p:txBody>
        </p:sp>
        <p:sp>
          <p:nvSpPr>
            <p:cNvPr id="17" name="Text Box 37"/>
            <p:cNvSpPr txBox="1">
              <a:spLocks noChangeArrowheads="1"/>
            </p:cNvSpPr>
            <p:nvPr/>
          </p:nvSpPr>
          <p:spPr bwMode="gray">
            <a:xfrm>
              <a:off x="2272" y="1765"/>
              <a:ext cx="1296" cy="1611"/>
            </a:xfrm>
            <a:prstGeom prst="rect">
              <a:avLst/>
            </a:prstGeom>
            <a:noFill/>
            <a:ln w="9525" algn="ctr">
              <a:noFill/>
              <a:miter lim="800000"/>
              <a:headEnd/>
              <a:tailEnd/>
            </a:ln>
            <a:effectLst/>
          </p:spPr>
          <p:txBody>
            <a:bodyPr>
              <a:spAutoFit/>
            </a:bodyPr>
            <a:lstStyle/>
            <a:p>
              <a:pPr eaLnBrk="0" hangingPunct="0"/>
              <a:r>
                <a:rPr lang="zh-CN" altLang="en-US" sz="2400" dirty="0">
                  <a:solidFill>
                    <a:srgbClr val="FF0000"/>
                  </a:solidFill>
                  <a:latin typeface="微软雅黑" pitchFamily="34" charset="-122"/>
                  <a:ea typeface="微软雅黑" pitchFamily="34" charset="-122"/>
                </a:rPr>
                <a:t>业务一体化：</a:t>
              </a:r>
              <a:endParaRPr lang="en-US" altLang="zh-CN" sz="2400" dirty="0">
                <a:solidFill>
                  <a:srgbClr val="FF0000"/>
                </a:solidFill>
                <a:latin typeface="微软雅黑" pitchFamily="34" charset="-122"/>
                <a:ea typeface="微软雅黑" pitchFamily="34" charset="-122"/>
              </a:endParaRPr>
            </a:p>
            <a:p>
              <a:pPr eaLnBrk="0" hangingPunct="0"/>
              <a:endParaRPr lang="en-US" altLang="zh-CN" sz="2400" dirty="0">
                <a:solidFill>
                  <a:srgbClr val="FF0000"/>
                </a:solidFill>
                <a:latin typeface="微软雅黑" pitchFamily="34" charset="-122"/>
                <a:ea typeface="微软雅黑" pitchFamily="34" charset="-122"/>
              </a:endParaRPr>
            </a:p>
            <a:p>
              <a:pPr eaLnBrk="0" hangingPunct="0"/>
              <a:r>
                <a:rPr lang="zh-CN" altLang="en-US" dirty="0" smtClean="0">
                  <a:solidFill>
                    <a:schemeClr val="bg1"/>
                  </a:solidFill>
                  <a:latin typeface="微软雅黑" pitchFamily="34" charset="-122"/>
                  <a:ea typeface="微软雅黑" pitchFamily="34" charset="-122"/>
                </a:rPr>
                <a:t>以产品生命周期为主线实现，设计制造业务一体化协同</a:t>
              </a:r>
              <a:endParaRPr lang="en-US" altLang="zh-CN" dirty="0" smtClean="0">
                <a:solidFill>
                  <a:schemeClr val="bg1"/>
                </a:solidFill>
                <a:latin typeface="微软雅黑" pitchFamily="34" charset="-122"/>
                <a:ea typeface="微软雅黑" pitchFamily="34" charset="-122"/>
              </a:endParaRPr>
            </a:p>
            <a:p>
              <a:pPr eaLnBrk="0" hangingPunct="0"/>
              <a:endParaRPr lang="en-US" altLang="zh-CN" sz="2400" dirty="0">
                <a:solidFill>
                  <a:srgbClr val="FF000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0825568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07504" y="24681"/>
            <a:ext cx="7279134" cy="428625"/>
          </a:xfrm>
          <a:prstGeom prst="rect">
            <a:avLst/>
          </a:prstGeom>
        </p:spPr>
        <p:txBody>
          <a:bodyPr lIns="91436" tIns="45718" rIns="91436" bIns="45718"/>
          <a:lstStyle/>
          <a:p>
            <a:pPr algn="l"/>
            <a:r>
              <a:rPr lang="zh-CN" altLang="en-US" sz="3200" dirty="0">
                <a:solidFill>
                  <a:srgbClr val="FFFFFF"/>
                </a:solidFill>
                <a:latin typeface="Hiragino Sans GB W3"/>
                <a:ea typeface="Hiragino Sans GB W3"/>
                <a:cs typeface="Hiragino Sans GB W3"/>
              </a:rPr>
              <a:t>用友</a:t>
            </a:r>
            <a:r>
              <a:rPr lang="en-US" sz="3200" dirty="0">
                <a:solidFill>
                  <a:srgbClr val="FFFFFF"/>
                </a:solidFill>
                <a:latin typeface="Hiragino Sans GB W3"/>
                <a:ea typeface="Hiragino Sans GB W3"/>
                <a:cs typeface="Hiragino Sans GB W3"/>
              </a:rPr>
              <a:t>ERP+PLM</a:t>
            </a:r>
            <a:r>
              <a:rPr lang="zh-CN" altLang="en-US" sz="3200" dirty="0">
                <a:solidFill>
                  <a:srgbClr val="FFFFFF"/>
                </a:solidFill>
                <a:latin typeface="Hiragino Sans GB W3"/>
                <a:ea typeface="Hiragino Sans GB W3"/>
                <a:cs typeface="Hiragino Sans GB W3"/>
              </a:rPr>
              <a:t>的数据一体化</a:t>
            </a:r>
            <a:endParaRPr lang="zh-CN" altLang="en-US" sz="3200" b="1" dirty="0">
              <a:solidFill>
                <a:srgbClr val="FFFFFF"/>
              </a:solidFill>
              <a:latin typeface="Hiragino Sans GB W3"/>
              <a:ea typeface="Hiragino Sans GB W3"/>
              <a:cs typeface="Hiragino Sans GB W3"/>
            </a:endParaRPr>
          </a:p>
        </p:txBody>
      </p:sp>
      <p:sp>
        <p:nvSpPr>
          <p:cNvPr id="17411" name="Rectangle 3"/>
          <p:cNvSpPr>
            <a:spLocks noChangeArrowheads="1"/>
          </p:cNvSpPr>
          <p:nvPr/>
        </p:nvSpPr>
        <p:spPr bwMode="auto">
          <a:xfrm>
            <a:off x="4929193" y="785800"/>
            <a:ext cx="3455987" cy="43100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lIns="91436" tIns="45718" rIns="91436" bIns="45718" anchor="ctr"/>
          <a:lstStyle/>
          <a:p>
            <a:pPr algn="ctr" eaLnBrk="0" hangingPunct="0">
              <a:defRPr/>
            </a:pPr>
            <a:r>
              <a:rPr lang="zh-CN" altLang="en-US" sz="1400" b="1" dirty="0">
                <a:latin typeface="微软雅黑" pitchFamily="34" charset="-122"/>
                <a:ea typeface="微软雅黑" pitchFamily="34" charset="-122"/>
              </a:rPr>
              <a:t>数据的一致性表达是设计制造一体化的基础</a:t>
            </a:r>
            <a:endParaRPr lang="zh-CN" altLang="en-US" sz="1400" dirty="0">
              <a:solidFill>
                <a:schemeClr val="bg1"/>
              </a:solidFill>
              <a:latin typeface="微软雅黑" pitchFamily="34" charset="-122"/>
              <a:ea typeface="微软雅黑" pitchFamily="34" charset="-122"/>
            </a:endParaRPr>
          </a:p>
        </p:txBody>
      </p:sp>
      <p:grpSp>
        <p:nvGrpSpPr>
          <p:cNvPr id="26" name="组合 25"/>
          <p:cNvGrpSpPr/>
          <p:nvPr/>
        </p:nvGrpSpPr>
        <p:grpSpPr>
          <a:xfrm>
            <a:off x="4500563" y="1357287"/>
            <a:ext cx="3887806" cy="3643354"/>
            <a:chOff x="4500563" y="1605137"/>
            <a:chExt cx="3887806" cy="2966043"/>
          </a:xfrm>
        </p:grpSpPr>
        <p:sp>
          <p:nvSpPr>
            <p:cNvPr id="17412" name="Rectangle 4"/>
            <p:cNvSpPr>
              <a:spLocks noChangeArrowheads="1"/>
            </p:cNvSpPr>
            <p:nvPr/>
          </p:nvSpPr>
          <p:spPr bwMode="auto">
            <a:xfrm>
              <a:off x="4933952" y="4247330"/>
              <a:ext cx="2016125" cy="323850"/>
            </a:xfrm>
            <a:prstGeom prst="rect">
              <a:avLst/>
            </a:prstGeom>
            <a:solidFill>
              <a:srgbClr val="F6FCD4"/>
            </a:solidFill>
            <a:ln w="9525">
              <a:solidFill>
                <a:schemeClr val="tx1"/>
              </a:solidFill>
              <a:miter lim="800000"/>
              <a:headEnd/>
              <a:tailEnd/>
            </a:ln>
          </p:spPr>
          <p:txBody>
            <a:bodyPr wrap="none" anchor="ctr"/>
            <a:lstStyle/>
            <a:p>
              <a:pPr algn="ctr" eaLnBrk="0" hangingPunct="0"/>
              <a:r>
                <a:rPr lang="zh-CN" altLang="en-US" sz="1400">
                  <a:latin typeface="微软雅黑" pitchFamily="34" charset="-122"/>
                  <a:ea typeface="微软雅黑" pitchFamily="34" charset="-122"/>
                </a:rPr>
                <a:t>消除中间表、对照表</a:t>
              </a:r>
            </a:p>
          </p:txBody>
        </p:sp>
        <p:sp>
          <p:nvSpPr>
            <p:cNvPr id="17416" name="Rectangle 8"/>
            <p:cNvSpPr>
              <a:spLocks noChangeArrowheads="1"/>
            </p:cNvSpPr>
            <p:nvPr/>
          </p:nvSpPr>
          <p:spPr bwMode="auto">
            <a:xfrm>
              <a:off x="4933952" y="3554005"/>
              <a:ext cx="2016125" cy="647700"/>
            </a:xfrm>
            <a:prstGeom prst="rect">
              <a:avLst/>
            </a:prstGeom>
            <a:solidFill>
              <a:srgbClr val="F6FCD4"/>
            </a:solidFill>
            <a:ln w="9525">
              <a:solidFill>
                <a:schemeClr val="tx1"/>
              </a:solidFill>
              <a:miter lim="800000"/>
              <a:headEnd/>
              <a:tailEnd/>
            </a:ln>
          </p:spPr>
          <p:txBody>
            <a:bodyPr wrap="none" anchor="ctr"/>
            <a:lstStyle/>
            <a:p>
              <a:pPr eaLnBrk="0" hangingPunct="0"/>
              <a:r>
                <a:rPr lang="zh-CN" altLang="en-US" sz="1400" dirty="0">
                  <a:latin typeface="微软雅黑" pitchFamily="34" charset="-122"/>
                  <a:ea typeface="微软雅黑" pitchFamily="34" charset="-122"/>
                </a:rPr>
                <a:t>数据及时、准确；</a:t>
              </a:r>
            </a:p>
            <a:p>
              <a:pPr eaLnBrk="0" hangingPunct="0"/>
              <a:r>
                <a:rPr lang="zh-CN" altLang="en-US" sz="1400" dirty="0">
                  <a:latin typeface="微软雅黑" pitchFamily="34" charset="-122"/>
                  <a:ea typeface="微软雅黑" pitchFamily="34" charset="-122"/>
                </a:rPr>
                <a:t>澈底消除信息孤岛；</a:t>
              </a:r>
            </a:p>
            <a:p>
              <a:pPr eaLnBrk="0" hangingPunct="0"/>
              <a:r>
                <a:rPr lang="zh-CN" altLang="en-US" sz="1400" dirty="0">
                  <a:latin typeface="微软雅黑" pitchFamily="34" charset="-122"/>
                  <a:ea typeface="微软雅黑" pitchFamily="34" charset="-122"/>
                </a:rPr>
                <a:t>业务更清晰</a:t>
              </a:r>
              <a:endParaRPr lang="en-US" sz="1400" dirty="0">
                <a:latin typeface="微软雅黑" pitchFamily="34" charset="-122"/>
                <a:ea typeface="微软雅黑" pitchFamily="34" charset="-122"/>
              </a:endParaRPr>
            </a:p>
          </p:txBody>
        </p:sp>
        <p:sp>
          <p:nvSpPr>
            <p:cNvPr id="17417" name="Text Box 9"/>
            <p:cNvSpPr txBox="1">
              <a:spLocks noChangeArrowheads="1"/>
            </p:cNvSpPr>
            <p:nvPr/>
          </p:nvSpPr>
          <p:spPr bwMode="auto">
            <a:xfrm>
              <a:off x="4860925" y="1663295"/>
              <a:ext cx="3455988" cy="1302912"/>
            </a:xfrm>
            <a:prstGeom prst="rect">
              <a:avLst/>
            </a:prstGeom>
            <a:solidFill>
              <a:schemeClr val="bg1"/>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400" dirty="0">
                  <a:solidFill>
                    <a:srgbClr val="C00000"/>
                  </a:solidFill>
                  <a:latin typeface="微软雅黑" pitchFamily="34" charset="-122"/>
                  <a:ea typeface="微软雅黑" pitchFamily="34" charset="-122"/>
                </a:rPr>
                <a:t>1</a:t>
              </a:r>
              <a:r>
                <a:rPr lang="zh-CN" altLang="en-US" sz="1400" dirty="0">
                  <a:solidFill>
                    <a:srgbClr val="C00000"/>
                  </a:solidFill>
                  <a:latin typeface="微软雅黑" pitchFamily="34" charset="-122"/>
                  <a:ea typeface="微软雅黑" pitchFamily="34" charset="-122"/>
                </a:rPr>
                <a:t>）统一的编码体系；</a:t>
              </a:r>
            </a:p>
            <a:p>
              <a:pPr eaLnBrk="0" hangingPunct="0">
                <a:defRPr/>
              </a:pPr>
              <a:r>
                <a:rPr lang="en-US" sz="1400" dirty="0">
                  <a:solidFill>
                    <a:srgbClr val="C00000"/>
                  </a:solidFill>
                  <a:latin typeface="微软雅黑" pitchFamily="34" charset="-122"/>
                  <a:ea typeface="微软雅黑" pitchFamily="34" charset="-122"/>
                </a:rPr>
                <a:t>2</a:t>
              </a:r>
              <a:r>
                <a:rPr lang="zh-CN" altLang="en-US" sz="1400" dirty="0">
                  <a:solidFill>
                    <a:srgbClr val="C00000"/>
                  </a:solidFill>
                  <a:latin typeface="微软雅黑" pitchFamily="34" charset="-122"/>
                  <a:ea typeface="微软雅黑" pitchFamily="34" charset="-122"/>
                </a:rPr>
                <a:t>）</a:t>
              </a:r>
              <a:r>
                <a:rPr lang="en-US" sz="1400" dirty="0">
                  <a:solidFill>
                    <a:srgbClr val="C00000"/>
                  </a:solidFill>
                  <a:latin typeface="微软雅黑" pitchFamily="34" charset="-122"/>
                  <a:ea typeface="微软雅黑" pitchFamily="34" charset="-122"/>
                </a:rPr>
                <a:t>PLM</a:t>
              </a:r>
              <a:r>
                <a:rPr lang="zh-CN" altLang="en-US" sz="1400" dirty="0">
                  <a:solidFill>
                    <a:srgbClr val="C00000"/>
                  </a:solidFill>
                  <a:latin typeface="微软雅黑" pitchFamily="34" charset="-122"/>
                  <a:ea typeface="微软雅黑" pitchFamily="34" charset="-122"/>
                </a:rPr>
                <a:t>中</a:t>
              </a:r>
              <a:r>
                <a:rPr lang="zh-CN" altLang="en-US" sz="1400" dirty="0">
                  <a:solidFill>
                    <a:srgbClr val="C00000"/>
                  </a:solidFill>
                  <a:latin typeface="微软雅黑" pitchFamily="34" charset="-122"/>
                  <a:ea typeface="微软雅黑" pitchFamily="34" charset="-122"/>
                </a:rPr>
                <a:t>建立设计物料库</a:t>
              </a:r>
              <a:r>
                <a:rPr lang="zh-CN" altLang="en-US" sz="1400" dirty="0">
                  <a:solidFill>
                    <a:srgbClr val="C00000"/>
                  </a:solidFill>
                  <a:latin typeface="微软雅黑" pitchFamily="34" charset="-122"/>
                  <a:ea typeface="微软雅黑" pitchFamily="34" charset="-122"/>
                </a:rPr>
                <a:t>；</a:t>
              </a:r>
              <a:endParaRPr lang="en-US" altLang="zh-CN" sz="1400" dirty="0">
                <a:solidFill>
                  <a:srgbClr val="C00000"/>
                </a:solidFill>
                <a:latin typeface="微软雅黑" pitchFamily="34" charset="-122"/>
                <a:ea typeface="微软雅黑" pitchFamily="34" charset="-122"/>
              </a:endParaRPr>
            </a:p>
            <a:p>
              <a:pPr eaLnBrk="0" hangingPunct="0">
                <a:defRPr/>
              </a:pPr>
              <a:endParaRPr lang="zh-CN" altLang="en-US" sz="1400" dirty="0">
                <a:solidFill>
                  <a:srgbClr val="C00000"/>
                </a:solidFill>
                <a:latin typeface="微软雅黑" pitchFamily="34" charset="-122"/>
                <a:ea typeface="微软雅黑" pitchFamily="34" charset="-122"/>
              </a:endParaRPr>
            </a:p>
            <a:p>
              <a:pPr eaLnBrk="0" hangingPunct="0">
                <a:defRPr/>
              </a:pPr>
              <a:r>
                <a:rPr lang="en-US" sz="1400" dirty="0">
                  <a:solidFill>
                    <a:srgbClr val="C00000"/>
                  </a:solidFill>
                  <a:latin typeface="微软雅黑" pitchFamily="34" charset="-122"/>
                  <a:ea typeface="微软雅黑" pitchFamily="34" charset="-122"/>
                </a:rPr>
                <a:t>3</a:t>
              </a:r>
              <a:r>
                <a:rPr lang="zh-CN" altLang="en-US" sz="1400" dirty="0">
                  <a:solidFill>
                    <a:srgbClr val="C00000"/>
                  </a:solidFill>
                  <a:latin typeface="微软雅黑" pitchFamily="34" charset="-122"/>
                  <a:ea typeface="微软雅黑" pitchFamily="34" charset="-122"/>
                </a:rPr>
                <a:t>）</a:t>
              </a:r>
              <a:r>
                <a:rPr lang="en-US" sz="1400" dirty="0">
                  <a:solidFill>
                    <a:srgbClr val="C00000"/>
                  </a:solidFill>
                  <a:latin typeface="微软雅黑" pitchFamily="34" charset="-122"/>
                  <a:ea typeface="微软雅黑" pitchFamily="34" charset="-122"/>
                </a:rPr>
                <a:t>PLM</a:t>
              </a:r>
              <a:r>
                <a:rPr lang="zh-CN" altLang="en-US" sz="1400" dirty="0">
                  <a:solidFill>
                    <a:srgbClr val="C00000"/>
                  </a:solidFill>
                  <a:latin typeface="微软雅黑" pitchFamily="34" charset="-122"/>
                  <a:ea typeface="微软雅黑" pitchFamily="34" charset="-122"/>
                </a:rPr>
                <a:t>设计</a:t>
              </a:r>
              <a:r>
                <a:rPr lang="zh-CN" altLang="en-US" sz="1400" dirty="0">
                  <a:solidFill>
                    <a:srgbClr val="C00000"/>
                  </a:solidFill>
                  <a:latin typeface="微软雅黑" pitchFamily="34" charset="-122"/>
                  <a:ea typeface="微软雅黑" pitchFamily="34" charset="-122"/>
                </a:rPr>
                <a:t>物料库与</a:t>
              </a:r>
              <a:r>
                <a:rPr lang="en-US" sz="1400" dirty="0">
                  <a:solidFill>
                    <a:srgbClr val="C00000"/>
                  </a:solidFill>
                  <a:latin typeface="微软雅黑" pitchFamily="34" charset="-122"/>
                  <a:ea typeface="微软雅黑" pitchFamily="34" charset="-122"/>
                </a:rPr>
                <a:t>ERP</a:t>
              </a:r>
              <a:r>
                <a:rPr lang="zh-CN" altLang="en-US" sz="1400" dirty="0">
                  <a:solidFill>
                    <a:srgbClr val="C00000"/>
                  </a:solidFill>
                  <a:latin typeface="微软雅黑" pitchFamily="34" charset="-122"/>
                  <a:ea typeface="微软雅黑" pitchFamily="34" charset="-122"/>
                </a:rPr>
                <a:t>数据库级的互访（一致性）</a:t>
              </a:r>
            </a:p>
            <a:p>
              <a:pPr eaLnBrk="0" hangingPunct="0">
                <a:defRPr/>
              </a:pPr>
              <a:r>
                <a:rPr lang="en-US" sz="1400" dirty="0">
                  <a:solidFill>
                    <a:srgbClr val="C00000"/>
                  </a:solidFill>
                  <a:latin typeface="微软雅黑" pitchFamily="34" charset="-122"/>
                  <a:ea typeface="微软雅黑" pitchFamily="34" charset="-122"/>
                </a:rPr>
                <a:t>4</a:t>
              </a:r>
              <a:r>
                <a:rPr lang="zh-CN" altLang="en-US" sz="1400" dirty="0">
                  <a:solidFill>
                    <a:srgbClr val="C00000"/>
                  </a:solidFill>
                  <a:latin typeface="微软雅黑" pitchFamily="34" charset="-122"/>
                  <a:ea typeface="微软雅黑" pitchFamily="34" charset="-122"/>
                </a:rPr>
                <a:t>）</a:t>
              </a:r>
              <a:r>
                <a:rPr lang="en-US" sz="1400" dirty="0">
                  <a:solidFill>
                    <a:srgbClr val="C00000"/>
                  </a:solidFill>
                  <a:latin typeface="微软雅黑" pitchFamily="34" charset="-122"/>
                  <a:ea typeface="微软雅黑" pitchFamily="34" charset="-122"/>
                </a:rPr>
                <a:t>BOM</a:t>
              </a:r>
              <a:r>
                <a:rPr lang="zh-CN" altLang="en-US" sz="1400" dirty="0">
                  <a:solidFill>
                    <a:srgbClr val="C00000"/>
                  </a:solidFill>
                  <a:latin typeface="微软雅黑" pitchFamily="34" charset="-122"/>
                  <a:ea typeface="微软雅黑" pitchFamily="34" charset="-122"/>
                </a:rPr>
                <a:t>数据、工艺信息直接统过数据接口提供给</a:t>
              </a:r>
              <a:r>
                <a:rPr lang="en-US" sz="1400" dirty="0">
                  <a:solidFill>
                    <a:srgbClr val="C00000"/>
                  </a:solidFill>
                  <a:latin typeface="微软雅黑" pitchFamily="34" charset="-122"/>
                  <a:ea typeface="微软雅黑" pitchFamily="34" charset="-122"/>
                </a:rPr>
                <a:t>ERP</a:t>
              </a:r>
              <a:endParaRPr lang="zh-CN" altLang="en-US" sz="1400" dirty="0">
                <a:solidFill>
                  <a:srgbClr val="C00000"/>
                </a:solidFill>
                <a:latin typeface="微软雅黑" pitchFamily="34" charset="-122"/>
                <a:ea typeface="微软雅黑" pitchFamily="34" charset="-122"/>
              </a:endParaRPr>
            </a:p>
          </p:txBody>
        </p:sp>
        <p:sp>
          <p:nvSpPr>
            <p:cNvPr id="17418" name="Rectangle 10"/>
            <p:cNvSpPr>
              <a:spLocks noChangeArrowheads="1"/>
            </p:cNvSpPr>
            <p:nvPr/>
          </p:nvSpPr>
          <p:spPr bwMode="auto">
            <a:xfrm>
              <a:off x="4929190" y="1605137"/>
              <a:ext cx="3455987" cy="523416"/>
            </a:xfrm>
            <a:prstGeom prst="rect">
              <a:avLst/>
            </a:prstGeom>
            <a:solidFill>
              <a:schemeClr val="accent1">
                <a:alpha val="20000"/>
              </a:schemeClr>
            </a:solidFill>
            <a:ln w="9525">
              <a:solidFill>
                <a:srgbClr val="EAEAEA"/>
              </a:solidFill>
              <a:miter lim="800000"/>
              <a:headEnd/>
              <a:tailEnd/>
            </a:ln>
          </p:spPr>
          <p:txBody>
            <a:bodyPr wrap="none" anchor="ctr"/>
            <a:lstStyle/>
            <a:p>
              <a:endParaRPr lang="zh-CN" altLang="en-US" sz="1200">
                <a:latin typeface="微软雅黑" pitchFamily="34" charset="-122"/>
                <a:ea typeface="微软雅黑" pitchFamily="34" charset="-122"/>
              </a:endParaRPr>
            </a:p>
          </p:txBody>
        </p:sp>
        <p:sp>
          <p:nvSpPr>
            <p:cNvPr id="17419" name="Rectangle 11"/>
            <p:cNvSpPr>
              <a:spLocks noChangeArrowheads="1"/>
            </p:cNvSpPr>
            <p:nvPr/>
          </p:nvSpPr>
          <p:spPr bwMode="auto">
            <a:xfrm>
              <a:off x="4929190" y="2186725"/>
              <a:ext cx="3459179" cy="814204"/>
            </a:xfrm>
            <a:prstGeom prst="rect">
              <a:avLst/>
            </a:prstGeom>
            <a:solidFill>
              <a:schemeClr val="accent1">
                <a:alpha val="20000"/>
              </a:schemeClr>
            </a:solidFill>
            <a:ln w="9525">
              <a:solidFill>
                <a:srgbClr val="EAEAEA"/>
              </a:solidFill>
              <a:miter lim="800000"/>
              <a:headEnd/>
              <a:tailEnd/>
            </a:ln>
          </p:spPr>
          <p:txBody>
            <a:bodyPr wrap="none" anchor="ctr"/>
            <a:lstStyle/>
            <a:p>
              <a:endParaRPr lang="zh-CN" altLang="en-US" sz="1400">
                <a:latin typeface="微软雅黑" pitchFamily="34" charset="-122"/>
                <a:ea typeface="微软雅黑" pitchFamily="34" charset="-122"/>
              </a:endParaRPr>
            </a:p>
          </p:txBody>
        </p:sp>
        <p:sp>
          <p:nvSpPr>
            <p:cNvPr id="17420" name="Line 12"/>
            <p:cNvSpPr>
              <a:spLocks noChangeShapeType="1"/>
            </p:cNvSpPr>
            <p:nvPr/>
          </p:nvSpPr>
          <p:spPr bwMode="auto">
            <a:xfrm flipH="1">
              <a:off x="4500563" y="2799149"/>
              <a:ext cx="431800" cy="0"/>
            </a:xfrm>
            <a:prstGeom prst="line">
              <a:avLst/>
            </a:prstGeom>
            <a:noFill/>
            <a:ln w="9525">
              <a:solidFill>
                <a:schemeClr val="tx2"/>
              </a:solidFill>
              <a:round/>
              <a:headEnd/>
              <a:tailEnd/>
            </a:ln>
          </p:spPr>
          <p:txBody>
            <a:bodyPr wrap="none" anchor="ctr"/>
            <a:lstStyle/>
            <a:p>
              <a:endParaRPr lang="zh-CN" altLang="en-US" sz="1600">
                <a:latin typeface="微软雅黑" pitchFamily="34" charset="-122"/>
                <a:ea typeface="微软雅黑" pitchFamily="34" charset="-122"/>
              </a:endParaRPr>
            </a:p>
          </p:txBody>
        </p:sp>
        <p:sp>
          <p:nvSpPr>
            <p:cNvPr id="17421" name="Line 13"/>
            <p:cNvSpPr>
              <a:spLocks noChangeShapeType="1"/>
            </p:cNvSpPr>
            <p:nvPr/>
          </p:nvSpPr>
          <p:spPr bwMode="auto">
            <a:xfrm flipH="1">
              <a:off x="4500563" y="2799151"/>
              <a:ext cx="0" cy="1078706"/>
            </a:xfrm>
            <a:prstGeom prst="line">
              <a:avLst/>
            </a:prstGeom>
            <a:noFill/>
            <a:ln w="9525">
              <a:solidFill>
                <a:schemeClr val="tx2"/>
              </a:solidFill>
              <a:round/>
              <a:headEnd/>
              <a:tailEnd/>
            </a:ln>
          </p:spPr>
          <p:txBody>
            <a:bodyPr wrap="none" anchor="ctr"/>
            <a:lstStyle/>
            <a:p>
              <a:endParaRPr lang="zh-CN" altLang="en-US" sz="1600">
                <a:latin typeface="微软雅黑" pitchFamily="34" charset="-122"/>
                <a:ea typeface="微软雅黑" pitchFamily="34" charset="-122"/>
              </a:endParaRPr>
            </a:p>
          </p:txBody>
        </p:sp>
        <p:pic>
          <p:nvPicPr>
            <p:cNvPr id="17423" name="Picture 15"/>
            <p:cNvPicPr>
              <a:picLocks noChangeAspect="1" noChangeArrowheads="1"/>
            </p:cNvPicPr>
            <p:nvPr/>
          </p:nvPicPr>
          <p:blipFill>
            <a:blip r:embed="rId2" cstate="print"/>
            <a:srcRect/>
            <a:stretch>
              <a:fillRect/>
            </a:stretch>
          </p:blipFill>
          <p:spPr bwMode="auto">
            <a:xfrm>
              <a:off x="7453313" y="3825477"/>
              <a:ext cx="927100" cy="702469"/>
            </a:xfrm>
            <a:prstGeom prst="rect">
              <a:avLst/>
            </a:prstGeom>
            <a:noFill/>
            <a:ln w="9525">
              <a:noFill/>
              <a:miter lim="800000"/>
              <a:headEnd/>
              <a:tailEnd/>
            </a:ln>
          </p:spPr>
        </p:pic>
      </p:grpSp>
      <p:grpSp>
        <p:nvGrpSpPr>
          <p:cNvPr id="25" name="组合 24"/>
          <p:cNvGrpSpPr/>
          <p:nvPr/>
        </p:nvGrpSpPr>
        <p:grpSpPr>
          <a:xfrm>
            <a:off x="714350" y="1000116"/>
            <a:ext cx="2992457" cy="3714775"/>
            <a:chOff x="1071538" y="1218009"/>
            <a:chExt cx="2992457" cy="3102759"/>
          </a:xfrm>
        </p:grpSpPr>
        <p:sp>
          <p:nvSpPr>
            <p:cNvPr id="17424" name="AutoShape 16"/>
            <p:cNvSpPr>
              <a:spLocks noChangeArrowheads="1"/>
            </p:cNvSpPr>
            <p:nvPr/>
          </p:nvSpPr>
          <p:spPr bwMode="auto">
            <a:xfrm>
              <a:off x="1142976" y="1218009"/>
              <a:ext cx="2913062" cy="2378869"/>
            </a:xfrm>
            <a:prstGeom prst="roundRect">
              <a:avLst>
                <a:gd name="adj" fmla="val 17509"/>
              </a:avLst>
            </a:prstGeom>
            <a:gradFill rotWithShape="1">
              <a:gsLst>
                <a:gs pos="0">
                  <a:srgbClr val="4E91D4"/>
                </a:gs>
                <a:gs pos="100000">
                  <a:srgbClr val="3477A4"/>
                </a:gs>
              </a:gsLst>
              <a:lin ang="2700000" scaled="1"/>
            </a:gra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25" name="AutoShape 17"/>
            <p:cNvSpPr>
              <a:spLocks noChangeArrowheads="1"/>
            </p:cNvSpPr>
            <p:nvPr/>
          </p:nvSpPr>
          <p:spPr bwMode="auto">
            <a:xfrm>
              <a:off x="1187426" y="1225145"/>
              <a:ext cx="2825750" cy="2333625"/>
            </a:xfrm>
            <a:prstGeom prst="roundRect">
              <a:avLst>
                <a:gd name="adj" fmla="val 16667"/>
              </a:avLst>
            </a:prstGeom>
            <a:solidFill>
              <a:srgbClr val="3CA1E6"/>
            </a:soli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26" name="AutoShape 18"/>
            <p:cNvSpPr>
              <a:spLocks noChangeArrowheads="1"/>
            </p:cNvSpPr>
            <p:nvPr/>
          </p:nvSpPr>
          <p:spPr bwMode="auto">
            <a:xfrm>
              <a:off x="1211250" y="2942024"/>
              <a:ext cx="2786063" cy="590550"/>
            </a:xfrm>
            <a:prstGeom prst="roundRect">
              <a:avLst>
                <a:gd name="adj" fmla="val 50000"/>
              </a:avLst>
            </a:prstGeom>
            <a:gradFill rotWithShape="1">
              <a:gsLst>
                <a:gs pos="0">
                  <a:srgbClr val="3CA1E6">
                    <a:alpha val="0"/>
                  </a:srgbClr>
                </a:gs>
                <a:gs pos="100000">
                  <a:srgbClr val="9BCFF2"/>
                </a:gs>
              </a:gsLst>
              <a:lin ang="5400000" scaled="1"/>
            </a:gra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27" name="AutoShape 19"/>
            <p:cNvSpPr>
              <a:spLocks noChangeArrowheads="1"/>
            </p:cNvSpPr>
            <p:nvPr/>
          </p:nvSpPr>
          <p:spPr bwMode="auto">
            <a:xfrm>
              <a:off x="1211250" y="1244195"/>
              <a:ext cx="2786063" cy="588169"/>
            </a:xfrm>
            <a:prstGeom prst="roundRect">
              <a:avLst>
                <a:gd name="adj" fmla="val 50000"/>
              </a:avLst>
            </a:prstGeom>
            <a:gradFill rotWithShape="1">
              <a:gsLst>
                <a:gs pos="0">
                  <a:srgbClr val="BEE0F7"/>
                </a:gs>
                <a:gs pos="100000">
                  <a:srgbClr val="3CA1E6">
                    <a:alpha val="0"/>
                  </a:srgbClr>
                </a:gs>
              </a:gsLst>
              <a:lin ang="5400000" scaled="1"/>
            </a:gra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28" name="AutoShape 20"/>
            <p:cNvSpPr>
              <a:spLocks noChangeArrowheads="1"/>
            </p:cNvSpPr>
            <p:nvPr/>
          </p:nvSpPr>
          <p:spPr bwMode="auto">
            <a:xfrm>
              <a:off x="1150932" y="3596868"/>
              <a:ext cx="2913063" cy="723900"/>
            </a:xfrm>
            <a:prstGeom prst="roundRect">
              <a:avLst>
                <a:gd name="adj" fmla="val 40389"/>
              </a:avLst>
            </a:prstGeom>
            <a:gradFill rotWithShape="1">
              <a:gsLst>
                <a:gs pos="0">
                  <a:srgbClr val="729EB4"/>
                </a:gs>
                <a:gs pos="100000">
                  <a:schemeClr val="bg1"/>
                </a:gs>
              </a:gsLst>
              <a:lin ang="5400000" scaled="1"/>
            </a:gra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29" name="AutoShape 21"/>
            <p:cNvSpPr>
              <a:spLocks noChangeArrowheads="1"/>
            </p:cNvSpPr>
            <p:nvPr/>
          </p:nvSpPr>
          <p:spPr bwMode="auto">
            <a:xfrm>
              <a:off x="1211250" y="3615919"/>
              <a:ext cx="2786063" cy="642938"/>
            </a:xfrm>
            <a:prstGeom prst="roundRect">
              <a:avLst>
                <a:gd name="adj" fmla="val 50000"/>
              </a:avLst>
            </a:prstGeom>
            <a:gradFill rotWithShape="1">
              <a:gsLst>
                <a:gs pos="0">
                  <a:srgbClr val="7DAFD4"/>
                </a:gs>
                <a:gs pos="100000">
                  <a:schemeClr val="bg1"/>
                </a:gs>
              </a:gsLst>
              <a:lin ang="5400000" scaled="1"/>
            </a:gradFill>
            <a:ln w="9525">
              <a:noFill/>
              <a:round/>
              <a:headEnd/>
              <a:tailEnd/>
            </a:ln>
          </p:spPr>
          <p:txBody>
            <a:bodyPr wrap="none" anchor="ctr"/>
            <a:lstStyle/>
            <a:p>
              <a:endParaRPr lang="zh-CN" altLang="en-US">
                <a:latin typeface="微软雅黑" pitchFamily="34" charset="-122"/>
                <a:ea typeface="微软雅黑" pitchFamily="34" charset="-122"/>
              </a:endParaRPr>
            </a:p>
          </p:txBody>
        </p:sp>
        <p:sp>
          <p:nvSpPr>
            <p:cNvPr id="17430" name="Text Box 22"/>
            <p:cNvSpPr txBox="1">
              <a:spLocks noChangeArrowheads="1"/>
            </p:cNvSpPr>
            <p:nvPr/>
          </p:nvSpPr>
          <p:spPr bwMode="auto">
            <a:xfrm>
              <a:off x="1214414" y="1397014"/>
              <a:ext cx="2768600" cy="1928023"/>
            </a:xfrm>
            <a:prstGeom prst="rect">
              <a:avLst/>
            </a:prstGeom>
            <a:noFill/>
            <a:ln w="9525">
              <a:noFill/>
              <a:miter lim="800000"/>
              <a:headEnd/>
              <a:tailEnd/>
            </a:ln>
          </p:spPr>
          <p:txBody>
            <a:bodyPr wrap="square">
              <a:spAutoFit/>
            </a:bodyPr>
            <a:lstStyle/>
            <a:p>
              <a:r>
                <a:rPr lang="en-US" altLang="zh-CN" sz="1600" b="1" dirty="0">
                  <a:latin typeface="微软雅黑" pitchFamily="34" charset="-122"/>
                  <a:ea typeface="微软雅黑" pitchFamily="34" charset="-122"/>
                </a:rPr>
                <a:t>1</a:t>
              </a:r>
              <a:r>
                <a:rPr lang="zh-CN" altLang="en-US" sz="1600" b="1" dirty="0">
                  <a:latin typeface="微软雅黑" pitchFamily="34" charset="-122"/>
                  <a:ea typeface="微软雅黑" pitchFamily="34" charset="-122"/>
                </a:rPr>
                <a:t>、文档级的集成</a:t>
              </a:r>
            </a:p>
            <a:p>
              <a:r>
                <a:rPr lang="zh-CN" altLang="zh-CN" sz="1600" dirty="0">
                  <a:solidFill>
                    <a:schemeClr val="bg1"/>
                  </a:solidFill>
                  <a:latin typeface="微软雅黑" pitchFamily="34" charset="-122"/>
                  <a:ea typeface="微软雅黑" pitchFamily="34" charset="-122"/>
                </a:rPr>
                <a:t>      </a:t>
              </a:r>
              <a:r>
                <a:rPr lang="zh-CN" altLang="en-US" sz="1600" dirty="0">
                  <a:solidFill>
                    <a:schemeClr val="bg1"/>
                  </a:solidFill>
                  <a:latin typeface="微软雅黑" pitchFamily="34" charset="-122"/>
                  <a:ea typeface="微软雅黑" pitchFamily="34" charset="-122"/>
                </a:rPr>
                <a:t>文档在系统中传递给</a:t>
              </a:r>
              <a:r>
                <a:rPr lang="en-US" altLang="zh-CN" sz="1600" dirty="0">
                  <a:solidFill>
                    <a:schemeClr val="bg1"/>
                  </a:solidFill>
                  <a:latin typeface="微软雅黑" pitchFamily="34" charset="-122"/>
                  <a:ea typeface="微软雅黑" pitchFamily="34" charset="-122"/>
                </a:rPr>
                <a:t>ERP</a:t>
              </a:r>
              <a:r>
                <a:rPr lang="zh-CN" altLang="en-US" sz="1600" dirty="0">
                  <a:solidFill>
                    <a:schemeClr val="bg1"/>
                  </a:solidFill>
                  <a:latin typeface="微软雅黑" pitchFamily="34" charset="-122"/>
                  <a:ea typeface="微软雅黑" pitchFamily="34" charset="-122"/>
                </a:rPr>
                <a:t>系统，需二次录入。</a:t>
              </a:r>
            </a:p>
            <a:p>
              <a:r>
                <a:rPr lang="en-US" altLang="zh-CN" sz="1600" b="1" dirty="0">
                  <a:latin typeface="微软雅黑" pitchFamily="34" charset="-122"/>
                  <a:ea typeface="微软雅黑" pitchFamily="34" charset="-122"/>
                </a:rPr>
                <a:t>2</a:t>
              </a:r>
              <a:r>
                <a:rPr lang="zh-CN" altLang="en-US" sz="1600" b="1" dirty="0">
                  <a:latin typeface="微软雅黑" pitchFamily="34" charset="-122"/>
                  <a:ea typeface="微软雅黑" pitchFamily="34" charset="-122"/>
                </a:rPr>
                <a:t>、中间格式文件集成</a:t>
              </a:r>
            </a:p>
            <a:p>
              <a:r>
                <a:rPr lang="zh-CN" altLang="en-US" sz="1600" b="1" dirty="0">
                  <a:latin typeface="微软雅黑" pitchFamily="34" charset="-122"/>
                  <a:ea typeface="微软雅黑" pitchFamily="34" charset="-122"/>
                </a:rPr>
                <a:t>（</a:t>
              </a:r>
              <a:r>
                <a:rPr lang="en-US" altLang="zh-CN" sz="1600" b="1" dirty="0">
                  <a:latin typeface="微软雅黑" pitchFamily="34" charset="-122"/>
                  <a:ea typeface="微软雅黑" pitchFamily="34" charset="-122"/>
                </a:rPr>
                <a:t>EXCEL</a:t>
              </a:r>
              <a:r>
                <a:rPr lang="zh-CN" altLang="en-US" sz="1600" b="1" dirty="0">
                  <a:latin typeface="微软雅黑" pitchFamily="34" charset="-122"/>
                  <a:ea typeface="微软雅黑" pitchFamily="34" charset="-122"/>
                </a:rPr>
                <a:t>、</a:t>
              </a:r>
              <a:r>
                <a:rPr lang="en-US" altLang="zh-CN" sz="1600" b="1" dirty="0">
                  <a:latin typeface="微软雅黑" pitchFamily="34" charset="-122"/>
                  <a:ea typeface="微软雅黑" pitchFamily="34" charset="-122"/>
                </a:rPr>
                <a:t>XML</a:t>
              </a:r>
              <a:r>
                <a:rPr lang="zh-CN" altLang="en-US" sz="1600" b="1" dirty="0">
                  <a:latin typeface="微软雅黑" pitchFamily="34" charset="-122"/>
                  <a:ea typeface="微软雅黑" pitchFamily="34" charset="-122"/>
                </a:rPr>
                <a:t>）</a:t>
              </a:r>
            </a:p>
            <a:p>
              <a:r>
                <a:rPr lang="zh-CN" altLang="zh-CN" sz="1600" dirty="0">
                  <a:solidFill>
                    <a:schemeClr val="bg1"/>
                  </a:solidFill>
                  <a:latin typeface="微软雅黑" pitchFamily="34" charset="-122"/>
                  <a:ea typeface="微软雅黑" pitchFamily="34" charset="-122"/>
                </a:rPr>
                <a:t>      </a:t>
              </a:r>
              <a:r>
                <a:rPr lang="en-US" altLang="zh-CN" sz="1600" dirty="0">
                  <a:solidFill>
                    <a:schemeClr val="bg1"/>
                  </a:solidFill>
                  <a:latin typeface="微软雅黑" pitchFamily="34" charset="-122"/>
                  <a:ea typeface="微软雅黑" pitchFamily="34" charset="-122"/>
                </a:rPr>
                <a:t>PLM</a:t>
              </a:r>
              <a:r>
                <a:rPr lang="zh-CN" altLang="en-US" sz="1600" dirty="0">
                  <a:solidFill>
                    <a:schemeClr val="bg1"/>
                  </a:solidFill>
                  <a:latin typeface="微软雅黑" pitchFamily="34" charset="-122"/>
                  <a:ea typeface="微软雅黑" pitchFamily="34" charset="-122"/>
                </a:rPr>
                <a:t>输出</a:t>
              </a:r>
              <a:r>
                <a:rPr lang="zh-CN" altLang="en-US" sz="1600" dirty="0">
                  <a:solidFill>
                    <a:schemeClr val="bg1"/>
                  </a:solidFill>
                  <a:latin typeface="微软雅黑" pitchFamily="34" charset="-122"/>
                  <a:ea typeface="微软雅黑" pitchFamily="34" charset="-122"/>
                </a:rPr>
                <a:t>成</a:t>
              </a:r>
              <a:r>
                <a:rPr lang="en-US" altLang="zh-CN" sz="1600" dirty="0">
                  <a:solidFill>
                    <a:schemeClr val="bg1"/>
                  </a:solidFill>
                  <a:latin typeface="微软雅黑" pitchFamily="34" charset="-122"/>
                  <a:ea typeface="微软雅黑" pitchFamily="34" charset="-122"/>
                </a:rPr>
                <a:t>EXCEL</a:t>
              </a:r>
              <a:r>
                <a:rPr lang="zh-CN" altLang="en-US" sz="1600" dirty="0">
                  <a:solidFill>
                    <a:schemeClr val="bg1"/>
                  </a:solidFill>
                  <a:latin typeface="微软雅黑" pitchFamily="34" charset="-122"/>
                  <a:ea typeface="微软雅黑" pitchFamily="34" charset="-122"/>
                </a:rPr>
                <a:t>或</a:t>
              </a:r>
              <a:r>
                <a:rPr lang="en-US" altLang="zh-CN" sz="1600" dirty="0">
                  <a:solidFill>
                    <a:schemeClr val="bg1"/>
                  </a:solidFill>
                  <a:latin typeface="微软雅黑" pitchFamily="34" charset="-122"/>
                  <a:ea typeface="微软雅黑" pitchFamily="34" charset="-122"/>
                </a:rPr>
                <a:t>XML</a:t>
              </a:r>
              <a:r>
                <a:rPr lang="zh-CN" altLang="en-US" sz="1600" dirty="0">
                  <a:solidFill>
                    <a:schemeClr val="bg1"/>
                  </a:solidFill>
                  <a:latin typeface="微软雅黑" pitchFamily="34" charset="-122"/>
                  <a:ea typeface="微软雅黑" pitchFamily="34" charset="-122"/>
                </a:rPr>
                <a:t>文件，在</a:t>
              </a:r>
              <a:r>
                <a:rPr lang="en-US" altLang="zh-CN" sz="1600" dirty="0">
                  <a:solidFill>
                    <a:schemeClr val="bg1"/>
                  </a:solidFill>
                  <a:latin typeface="微软雅黑" pitchFamily="34" charset="-122"/>
                  <a:ea typeface="微软雅黑" pitchFamily="34" charset="-122"/>
                </a:rPr>
                <a:t>ERP</a:t>
              </a:r>
              <a:r>
                <a:rPr lang="zh-CN" altLang="en-US" sz="1600" dirty="0">
                  <a:solidFill>
                    <a:schemeClr val="bg1"/>
                  </a:solidFill>
                  <a:latin typeface="微软雅黑" pitchFamily="34" charset="-122"/>
                  <a:ea typeface="微软雅黑" pitchFamily="34" charset="-122"/>
                </a:rPr>
                <a:t>中二次录入。中间</a:t>
              </a:r>
              <a:r>
                <a:rPr lang="zh-CN" altLang="en-US" sz="1600" dirty="0">
                  <a:solidFill>
                    <a:schemeClr val="bg1"/>
                  </a:solidFill>
                  <a:latin typeface="微软雅黑" pitchFamily="34" charset="-122"/>
                  <a:ea typeface="微软雅黑" pitchFamily="34" charset="-122"/>
                </a:rPr>
                <a:t>文档往往</a:t>
              </a:r>
              <a:r>
                <a:rPr lang="zh-CN" altLang="en-US" sz="1600" dirty="0">
                  <a:solidFill>
                    <a:schemeClr val="bg1"/>
                  </a:solidFill>
                  <a:latin typeface="微软雅黑" pitchFamily="34" charset="-122"/>
                  <a:ea typeface="微软雅黑" pitchFamily="34" charset="-122"/>
                </a:rPr>
                <a:t>需要更改。需要对照表</a:t>
              </a:r>
              <a:endParaRPr lang="en-US" sz="1600" dirty="0">
                <a:solidFill>
                  <a:schemeClr val="bg1"/>
                </a:solidFill>
                <a:latin typeface="微软雅黑" pitchFamily="34" charset="-122"/>
                <a:ea typeface="微软雅黑" pitchFamily="34" charset="-122"/>
              </a:endParaRPr>
            </a:p>
          </p:txBody>
        </p:sp>
        <p:sp>
          <p:nvSpPr>
            <p:cNvPr id="17431" name="Rectangle 23"/>
            <p:cNvSpPr>
              <a:spLocks noChangeArrowheads="1"/>
            </p:cNvSpPr>
            <p:nvPr/>
          </p:nvSpPr>
          <p:spPr bwMode="auto">
            <a:xfrm>
              <a:off x="1071538" y="3715930"/>
              <a:ext cx="2952750" cy="433388"/>
            </a:xfrm>
            <a:prstGeom prst="rect">
              <a:avLst/>
            </a:prstGeom>
            <a:noFill/>
            <a:ln w="9525">
              <a:noFill/>
              <a:miter lim="800000"/>
              <a:headEnd/>
              <a:tailEnd/>
            </a:ln>
          </p:spPr>
          <p:txBody>
            <a:bodyPr wrap="none" anchor="ctr"/>
            <a:lstStyle/>
            <a:p>
              <a:pPr algn="ctr" eaLnBrk="0" hangingPunct="0"/>
              <a:r>
                <a:rPr lang="zh-CN" dirty="0" smtClean="0">
                  <a:latin typeface="微软雅黑" pitchFamily="34" charset="-122"/>
                  <a:ea typeface="微软雅黑" pitchFamily="34" charset="-122"/>
                </a:rPr>
                <a:t>传统</a:t>
              </a:r>
              <a:r>
                <a:rPr lang="en-US" altLang="zh-CN" dirty="0" smtClean="0">
                  <a:latin typeface="微软雅黑" pitchFamily="34" charset="-122"/>
                  <a:ea typeface="微软雅黑" pitchFamily="34" charset="-122"/>
                </a:rPr>
                <a:t>PLM</a:t>
              </a:r>
              <a:r>
                <a:rPr lang="zh-CN" dirty="0" smtClean="0">
                  <a:latin typeface="微软雅黑" pitchFamily="34" charset="-122"/>
                  <a:ea typeface="微软雅黑" pitchFamily="34" charset="-122"/>
                </a:rPr>
                <a:t>与</a:t>
              </a:r>
              <a:r>
                <a:rPr lang="en-US" altLang="zh-CN" dirty="0">
                  <a:latin typeface="微软雅黑" pitchFamily="34" charset="-122"/>
                  <a:ea typeface="微软雅黑" pitchFamily="34" charset="-122"/>
                </a:rPr>
                <a:t>ERP</a:t>
              </a:r>
              <a:r>
                <a:rPr lang="zh-CN" dirty="0">
                  <a:latin typeface="微软雅黑" pitchFamily="34" charset="-122"/>
                  <a:ea typeface="微软雅黑" pitchFamily="34" charset="-122"/>
                </a:rPr>
                <a:t>的集成</a:t>
              </a:r>
            </a:p>
          </p:txBody>
        </p:sp>
      </p:grpSp>
      <p:cxnSp>
        <p:nvCxnSpPr>
          <p:cNvPr id="28" name="直接连接符 27"/>
          <p:cNvCxnSpPr/>
          <p:nvPr/>
        </p:nvCxnSpPr>
        <p:spPr>
          <a:xfrm rot="5400000">
            <a:off x="2678099" y="3250411"/>
            <a:ext cx="321471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86249" y="1643057"/>
            <a:ext cx="5715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286249" y="4857768"/>
            <a:ext cx="571504" cy="1588"/>
          </a:xfrm>
          <a:prstGeom prst="line">
            <a:avLst/>
          </a:prstGeom>
        </p:spPr>
        <p:style>
          <a:lnRef idx="1">
            <a:schemeClr val="accent1"/>
          </a:lnRef>
          <a:fillRef idx="0">
            <a:schemeClr val="accent1"/>
          </a:fillRef>
          <a:effectRef idx="0">
            <a:schemeClr val="accent1"/>
          </a:effectRef>
          <a:fontRef idx="minor">
            <a:schemeClr val="tx1"/>
          </a:fontRef>
        </p:style>
      </p:cxnSp>
      <p:sp>
        <p:nvSpPr>
          <p:cNvPr id="36" name="Line 12"/>
          <p:cNvSpPr>
            <a:spLocks noChangeShapeType="1"/>
          </p:cNvSpPr>
          <p:nvPr/>
        </p:nvSpPr>
        <p:spPr bwMode="auto">
          <a:xfrm flipH="1">
            <a:off x="4500562" y="4143386"/>
            <a:ext cx="431800" cy="0"/>
          </a:xfrm>
          <a:prstGeom prst="line">
            <a:avLst/>
          </a:prstGeom>
          <a:noFill/>
          <a:ln w="9525">
            <a:solidFill>
              <a:schemeClr val="tx2"/>
            </a:solidFill>
            <a:round/>
            <a:headEnd/>
            <a:tailEnd/>
          </a:ln>
        </p:spPr>
        <p:txBody>
          <a:bodyPr wrap="none" lIns="91436" tIns="45718" rIns="91436" bIns="45718" anchor="ctr"/>
          <a:lstStyle/>
          <a:p>
            <a:endParaRPr lang="zh-CN" altLang="en-US">
              <a:latin typeface="微软雅黑" pitchFamily="34" charset="-122"/>
              <a:ea typeface="微软雅黑" pitchFamily="34" charset="-122"/>
            </a:endParaRPr>
          </a:p>
        </p:txBody>
      </p:sp>
    </p:spTree>
    <p:extLst>
      <p:ext uri="{BB962C8B-B14F-4D97-AF65-F5344CB8AC3E}">
        <p14:creationId xmlns:p14="http://schemas.microsoft.com/office/powerpoint/2010/main" val="321884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idx="4294967295"/>
          </p:nvPr>
        </p:nvSpPr>
        <p:spPr>
          <a:xfrm>
            <a:off x="0" y="-20538"/>
            <a:ext cx="7391400" cy="457200"/>
          </a:xfrm>
          <a:prstGeom prst="rect">
            <a:avLst/>
          </a:prstGeom>
        </p:spPr>
        <p:txBody>
          <a:bodyPr lIns="91436" tIns="45718" rIns="91436" bIns="45718"/>
          <a:lstStyle/>
          <a:p>
            <a:pPr algn="l"/>
            <a:r>
              <a:rPr lang="zh-CN" altLang="en-US" sz="3200" dirty="0">
                <a:solidFill>
                  <a:srgbClr val="FFFFFF"/>
                </a:solidFill>
                <a:latin typeface="微软雅黑"/>
                <a:ea typeface="微软雅黑"/>
                <a:cs typeface="微软雅黑"/>
              </a:rPr>
              <a:t>设计制造数据一体化</a:t>
            </a:r>
          </a:p>
        </p:txBody>
      </p:sp>
      <p:pic>
        <p:nvPicPr>
          <p:cNvPr id="103430" name="Picture 6" descr="http://www.sai6.com/pic/SAYANGLOVE19122630734.jpg"/>
          <p:cNvPicPr>
            <a:picLocks noChangeAspect="1" noChangeArrowheads="1"/>
          </p:cNvPicPr>
          <p:nvPr/>
        </p:nvPicPr>
        <p:blipFill>
          <a:blip r:embed="rId3"/>
          <a:srcRect l="1113" t="1875" r="3852" b="2499"/>
          <a:stretch>
            <a:fillRect/>
          </a:stretch>
        </p:blipFill>
        <p:spPr bwMode="auto">
          <a:xfrm>
            <a:off x="428596" y="785800"/>
            <a:ext cx="4143404" cy="2732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34" name="Picture 10" descr="http://pic.nipic.com/2008-06-18/2008618103826694_2.jpg"/>
          <p:cNvPicPr>
            <a:picLocks noChangeAspect="1" noChangeArrowheads="1"/>
          </p:cNvPicPr>
          <p:nvPr/>
        </p:nvPicPr>
        <p:blipFill>
          <a:blip r:embed="rId4"/>
          <a:srcRect b="6249"/>
          <a:stretch>
            <a:fillRect/>
          </a:stretch>
        </p:blipFill>
        <p:spPr bwMode="auto">
          <a:xfrm>
            <a:off x="4786314" y="785801"/>
            <a:ext cx="4071966" cy="2678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 Box 9"/>
          <p:cNvSpPr txBox="1">
            <a:spLocks noChangeArrowheads="1"/>
          </p:cNvSpPr>
          <p:nvPr/>
        </p:nvSpPr>
        <p:spPr bwMode="auto">
          <a:xfrm>
            <a:off x="5072067" y="3643320"/>
            <a:ext cx="3429024" cy="923326"/>
          </a:xfrm>
          <a:prstGeom prst="rect">
            <a:avLst/>
          </a:prstGeom>
          <a:noFill/>
          <a:ln>
            <a:noFill/>
            <a:headEnd/>
            <a:tailEnd/>
          </a:ln>
        </p:spPr>
        <p:style>
          <a:lnRef idx="1">
            <a:schemeClr val="accent5"/>
          </a:lnRef>
          <a:fillRef idx="1001">
            <a:schemeClr val="lt1"/>
          </a:fillRef>
          <a:effectRef idx="1">
            <a:schemeClr val="accent5"/>
          </a:effectRef>
          <a:fontRef idx="minor">
            <a:schemeClr val="dk1"/>
          </a:fontRef>
        </p:style>
        <p:txBody>
          <a:bodyPr wrap="square" lIns="91436" tIns="45718" rIns="91436" bIns="45718">
            <a:spAutoFit/>
          </a:bodyPr>
          <a:lstStyle/>
          <a:p>
            <a:pPr>
              <a:defRPr/>
            </a:pPr>
            <a:r>
              <a:rPr lang="zh-CN" altLang="en-US" dirty="0" smtClean="0">
                <a:solidFill>
                  <a:schemeClr val="tx1">
                    <a:lumMod val="50000"/>
                    <a:lumOff val="50000"/>
                  </a:schemeClr>
                </a:solidFill>
                <a:latin typeface="微软雅黑" pitchFamily="34" charset="-122"/>
                <a:ea typeface="微软雅黑" pitchFamily="34" charset="-122"/>
              </a:rPr>
              <a:t>设计制造一体化，</a:t>
            </a:r>
            <a:r>
              <a:rPr lang="zh-CN" altLang="en-US" dirty="0">
                <a:solidFill>
                  <a:schemeClr val="tx1">
                    <a:lumMod val="50000"/>
                    <a:lumOff val="50000"/>
                  </a:schemeClr>
                </a:solidFill>
                <a:latin typeface="微软雅黑" pitchFamily="34" charset="-122"/>
                <a:ea typeface="微软雅黑" pitchFamily="34" charset="-122"/>
              </a:rPr>
              <a:t>就好比是信息孤岛之间的跨海大桥</a:t>
            </a:r>
            <a:r>
              <a:rPr lang="en-US" altLang="zh-CN" dirty="0">
                <a:solidFill>
                  <a:schemeClr val="tx1">
                    <a:lumMod val="50000"/>
                    <a:lumOff val="50000"/>
                  </a:schemeClr>
                </a:solidFill>
                <a:latin typeface="微软雅黑" pitchFamily="34" charset="-122"/>
                <a:ea typeface="微软雅黑" pitchFamily="34" charset="-122"/>
              </a:rPr>
              <a:t>——</a:t>
            </a:r>
            <a:r>
              <a:rPr lang="zh-CN" altLang="en-US" dirty="0">
                <a:solidFill>
                  <a:schemeClr val="tx1">
                    <a:lumMod val="50000"/>
                    <a:lumOff val="50000"/>
                  </a:schemeClr>
                </a:solidFill>
                <a:latin typeface="微软雅黑" pitchFamily="34" charset="-122"/>
                <a:ea typeface="微软雅黑" pitchFamily="34" charset="-122"/>
              </a:rPr>
              <a:t>双向互通，还不收费。</a:t>
            </a:r>
            <a:endParaRPr lang="zh-CN" dirty="0">
              <a:solidFill>
                <a:schemeClr val="tx1">
                  <a:lumMod val="50000"/>
                  <a:lumOff val="50000"/>
                </a:schemeClr>
              </a:solidFill>
              <a:latin typeface="微软雅黑" pitchFamily="34" charset="-122"/>
              <a:ea typeface="微软雅黑" pitchFamily="34" charset="-122"/>
            </a:endParaRPr>
          </a:p>
        </p:txBody>
      </p:sp>
      <p:sp>
        <p:nvSpPr>
          <p:cNvPr id="7" name="Text Box 9"/>
          <p:cNvSpPr txBox="1">
            <a:spLocks noChangeArrowheads="1"/>
          </p:cNvSpPr>
          <p:nvPr/>
        </p:nvSpPr>
        <p:spPr bwMode="auto">
          <a:xfrm>
            <a:off x="571472" y="3714760"/>
            <a:ext cx="3929090" cy="1200325"/>
          </a:xfrm>
          <a:prstGeom prst="rect">
            <a:avLst/>
          </a:prstGeom>
          <a:noFill/>
          <a:ln>
            <a:noFill/>
            <a:headEnd/>
            <a:tailEnd/>
          </a:ln>
        </p:spPr>
        <p:style>
          <a:lnRef idx="1">
            <a:schemeClr val="accent5"/>
          </a:lnRef>
          <a:fillRef idx="1001">
            <a:schemeClr val="lt1"/>
          </a:fillRef>
          <a:effectRef idx="1">
            <a:schemeClr val="accent5"/>
          </a:effectRef>
          <a:fontRef idx="minor">
            <a:schemeClr val="dk1"/>
          </a:fontRef>
        </p:style>
        <p:txBody>
          <a:bodyPr wrap="square" lIns="91436" tIns="45718" rIns="91436" bIns="45718">
            <a:spAutoFit/>
          </a:bodyPr>
          <a:lstStyle/>
          <a:p>
            <a:pPr>
              <a:defRPr/>
            </a:pPr>
            <a:r>
              <a:rPr lang="zh-CN" altLang="en-US" dirty="0" smtClean="0">
                <a:solidFill>
                  <a:schemeClr val="tx1">
                    <a:lumMod val="50000"/>
                    <a:lumOff val="50000"/>
                  </a:schemeClr>
                </a:solidFill>
                <a:latin typeface="微软雅黑" pitchFamily="34" charset="-122"/>
                <a:ea typeface="微软雅黑" pitchFamily="34" charset="-122"/>
              </a:rPr>
              <a:t>传统的</a:t>
            </a:r>
            <a:r>
              <a:rPr lang="en-US" altLang="zh-CN" dirty="0" smtClean="0">
                <a:solidFill>
                  <a:schemeClr val="tx1">
                    <a:lumMod val="50000"/>
                    <a:lumOff val="50000"/>
                  </a:schemeClr>
                </a:solidFill>
                <a:latin typeface="微软雅黑" pitchFamily="34" charset="-122"/>
                <a:ea typeface="微软雅黑" pitchFamily="34" charset="-122"/>
              </a:rPr>
              <a:t>PLM</a:t>
            </a:r>
            <a:r>
              <a:rPr lang="zh-CN" altLang="en-US" dirty="0" smtClean="0">
                <a:solidFill>
                  <a:schemeClr val="tx1">
                    <a:lumMod val="50000"/>
                    <a:lumOff val="50000"/>
                  </a:schemeClr>
                </a:solidFill>
                <a:latin typeface="微软雅黑" pitchFamily="34" charset="-122"/>
                <a:ea typeface="微软雅黑" pitchFamily="34" charset="-122"/>
              </a:rPr>
              <a:t>与</a:t>
            </a:r>
            <a:r>
              <a:rPr lang="en-US" altLang="zh-CN" dirty="0" smtClean="0">
                <a:solidFill>
                  <a:schemeClr val="tx1">
                    <a:lumMod val="50000"/>
                    <a:lumOff val="50000"/>
                  </a:schemeClr>
                </a:solidFill>
                <a:latin typeface="微软雅黑" pitchFamily="34" charset="-122"/>
                <a:ea typeface="微软雅黑" pitchFamily="34" charset="-122"/>
              </a:rPr>
              <a:t>ERP</a:t>
            </a:r>
            <a:r>
              <a:rPr lang="zh-CN" altLang="en-US" dirty="0" smtClean="0">
                <a:solidFill>
                  <a:schemeClr val="tx1">
                    <a:lumMod val="50000"/>
                    <a:lumOff val="50000"/>
                  </a:schemeClr>
                </a:solidFill>
                <a:latin typeface="微软雅黑" pitchFamily="34" charset="-122"/>
                <a:ea typeface="微软雅黑" pitchFamily="34" charset="-122"/>
              </a:rPr>
              <a:t>集成，好比是在各孤岛间船来船往。码头好比集成接口，船是数据中间载体，需中间转换，效率低，且双向收费。</a:t>
            </a:r>
            <a:endParaRPr lang="zh-CN" dirty="0">
              <a:solidFill>
                <a:schemeClr val="tx1">
                  <a:lumMod val="50000"/>
                  <a:lumOff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49236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animEffect transition="in" filter="blinds(horizontal)">
                                      <p:cBhvr>
                                        <p:cTn id="7" dur="500"/>
                                        <p:tgtEl>
                                          <p:spTgt spid="1034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434"/>
                                        </p:tgtEl>
                                        <p:attrNameLst>
                                          <p:attrName>style.visibility</p:attrName>
                                        </p:attrNameLst>
                                      </p:cBhvr>
                                      <p:to>
                                        <p:strVal val="visible"/>
                                      </p:to>
                                    </p:set>
                                    <p:animEffect transition="in" filter="blinds(horizontal)">
                                      <p:cBhvr>
                                        <p:cTn id="17" dur="500"/>
                                        <p:tgtEl>
                                          <p:spTgt spid="1034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2531170_193936561000_2.jpg"/>
          <p:cNvPicPr>
            <a:picLocks noChangeAspect="1"/>
          </p:cNvPicPr>
          <p:nvPr/>
        </p:nvPicPr>
        <p:blipFill rotWithShape="1">
          <a:blip r:embed="rId2">
            <a:extLst>
              <a:ext uri="{28A0092B-C50C-407E-A947-70E740481C1C}">
                <a14:useLocalDpi xmlns:a14="http://schemas.microsoft.com/office/drawing/2010/main" val="0"/>
              </a:ext>
            </a:extLst>
          </a:blip>
          <a:srcRect t="2502" b="18254"/>
          <a:stretch/>
        </p:blipFill>
        <p:spPr>
          <a:xfrm>
            <a:off x="-11056" y="0"/>
            <a:ext cx="9155057" cy="5143500"/>
          </a:xfrm>
          <a:prstGeom prst="rect">
            <a:avLst/>
          </a:prstGeom>
        </p:spPr>
      </p:pic>
      <p:sp>
        <p:nvSpPr>
          <p:cNvPr id="12" name="文本框 11"/>
          <p:cNvSpPr txBox="1"/>
          <p:nvPr/>
        </p:nvSpPr>
        <p:spPr>
          <a:xfrm>
            <a:off x="5868145" y="2499742"/>
            <a:ext cx="1777555" cy="1107992"/>
          </a:xfrm>
          <a:prstGeom prst="rect">
            <a:avLst/>
          </a:prstGeom>
          <a:noFill/>
        </p:spPr>
        <p:txBody>
          <a:bodyPr wrap="none" lIns="91436" tIns="45718" rIns="91436" bIns="45718" rtlCol="0">
            <a:spAutoFit/>
          </a:bodyPr>
          <a:lstStyle/>
          <a:p>
            <a:r>
              <a:rPr kumimoji="1" lang="en-US" altLang="zh-CN" sz="6600" b="1" dirty="0">
                <a:solidFill>
                  <a:srgbClr val="FF0000"/>
                </a:solidFill>
                <a:latin typeface="Hannotate SC Regular"/>
                <a:ea typeface="黑体"/>
                <a:cs typeface="Hannotate SC Regular"/>
              </a:rPr>
              <a:t>ERP</a:t>
            </a:r>
          </a:p>
        </p:txBody>
      </p:sp>
      <p:sp>
        <p:nvSpPr>
          <p:cNvPr id="13" name="文本框 12"/>
          <p:cNvSpPr txBox="1"/>
          <p:nvPr/>
        </p:nvSpPr>
        <p:spPr>
          <a:xfrm>
            <a:off x="493512" y="2592818"/>
            <a:ext cx="1338820" cy="830993"/>
          </a:xfrm>
          <a:prstGeom prst="rect">
            <a:avLst/>
          </a:prstGeom>
          <a:noFill/>
        </p:spPr>
        <p:txBody>
          <a:bodyPr wrap="none" lIns="91436" tIns="45718" rIns="91436" bIns="45718" rtlCol="0">
            <a:spAutoFit/>
          </a:bodyPr>
          <a:lstStyle/>
          <a:p>
            <a:r>
              <a:rPr kumimoji="1" lang="en-US" altLang="zh-CN" sz="4800" b="1" dirty="0">
                <a:solidFill>
                  <a:srgbClr val="FF0000"/>
                </a:solidFill>
                <a:latin typeface="Hannotate SC Regular"/>
                <a:ea typeface="黑体"/>
                <a:cs typeface="Hannotate SC Regular"/>
              </a:rPr>
              <a:t>PLM</a:t>
            </a:r>
          </a:p>
        </p:txBody>
      </p:sp>
      <p:sp>
        <p:nvSpPr>
          <p:cNvPr id="14" name="文本框 13"/>
          <p:cNvSpPr txBox="1"/>
          <p:nvPr/>
        </p:nvSpPr>
        <p:spPr>
          <a:xfrm>
            <a:off x="323529" y="411510"/>
            <a:ext cx="3057239" cy="584771"/>
          </a:xfrm>
          <a:prstGeom prst="rect">
            <a:avLst/>
          </a:prstGeom>
          <a:noFill/>
        </p:spPr>
        <p:txBody>
          <a:bodyPr wrap="none" lIns="91436" tIns="45718" rIns="91436" bIns="45718" rtlCol="0">
            <a:spAutoFit/>
          </a:bodyPr>
          <a:lstStyle/>
          <a:p>
            <a:r>
              <a:rPr kumimoji="1" lang="zh-CN" altLang="en-US" sz="3200" b="1" dirty="0">
                <a:solidFill>
                  <a:srgbClr val="FF0000"/>
                </a:solidFill>
                <a:latin typeface="Hiragino Sans GB W3"/>
                <a:ea typeface="Hiragino Sans GB W3"/>
                <a:cs typeface="Hiragino Sans GB W3"/>
              </a:rPr>
              <a:t>用友数据一体化</a:t>
            </a:r>
            <a:endParaRPr kumimoji="1" lang="zh-CN" altLang="en-US" sz="3200" b="1" dirty="0">
              <a:solidFill>
                <a:srgbClr val="FF0000"/>
              </a:solidFill>
              <a:latin typeface="Hiragino Sans GB W3"/>
              <a:ea typeface="Hiragino Sans GB W3"/>
              <a:cs typeface="Hiragino Sans GB W3"/>
            </a:endParaRPr>
          </a:p>
        </p:txBody>
      </p:sp>
      <p:sp>
        <p:nvSpPr>
          <p:cNvPr id="15" name="文本框 14"/>
          <p:cNvSpPr txBox="1"/>
          <p:nvPr/>
        </p:nvSpPr>
        <p:spPr>
          <a:xfrm>
            <a:off x="2221963" y="2694873"/>
            <a:ext cx="753034" cy="707882"/>
          </a:xfrm>
          <a:prstGeom prst="rect">
            <a:avLst/>
          </a:prstGeom>
          <a:noFill/>
        </p:spPr>
        <p:txBody>
          <a:bodyPr wrap="square" lIns="91436" tIns="45718" rIns="91436" bIns="45718" rtlCol="0">
            <a:spAutoFit/>
          </a:bodyPr>
          <a:lstStyle/>
          <a:p>
            <a:r>
              <a:rPr kumimoji="1" lang="zh-CN" altLang="en-US" sz="2000" b="1" dirty="0">
                <a:solidFill>
                  <a:srgbClr val="7F7F7F"/>
                </a:solidFill>
                <a:latin typeface="Hiragino Sans GB W3"/>
                <a:ea typeface="Hiragino Sans GB W3"/>
                <a:cs typeface="Hiragino Sans GB W3"/>
              </a:rPr>
              <a:t>单点登录</a:t>
            </a:r>
            <a:endParaRPr kumimoji="1" lang="zh-CN" altLang="en-US" sz="2000" b="1" dirty="0">
              <a:solidFill>
                <a:srgbClr val="7F7F7F"/>
              </a:solidFill>
              <a:latin typeface="Hiragino Sans GB W3"/>
              <a:ea typeface="Hiragino Sans GB W3"/>
              <a:cs typeface="Hiragino Sans GB W3"/>
            </a:endParaRPr>
          </a:p>
        </p:txBody>
      </p:sp>
      <p:sp>
        <p:nvSpPr>
          <p:cNvPr id="16" name="文本框 15"/>
          <p:cNvSpPr txBox="1"/>
          <p:nvPr/>
        </p:nvSpPr>
        <p:spPr>
          <a:xfrm>
            <a:off x="3233693" y="2684339"/>
            <a:ext cx="1046541" cy="707882"/>
          </a:xfrm>
          <a:prstGeom prst="rect">
            <a:avLst/>
          </a:prstGeom>
          <a:noFill/>
        </p:spPr>
        <p:txBody>
          <a:bodyPr wrap="square" lIns="91436" tIns="45718" rIns="91436" bIns="45718" rtlCol="0">
            <a:spAutoFit/>
          </a:bodyPr>
          <a:lstStyle/>
          <a:p>
            <a:pPr algn="ctr"/>
            <a:r>
              <a:rPr kumimoji="1" lang="zh-CN" altLang="en-US" sz="2000" b="1" dirty="0">
                <a:solidFill>
                  <a:srgbClr val="7F7F7F"/>
                </a:solidFill>
                <a:latin typeface="Hiragino Sans GB W3"/>
                <a:ea typeface="Hiragino Sans GB W3"/>
                <a:cs typeface="Hiragino Sans GB W3"/>
              </a:rPr>
              <a:t>全数据映射</a:t>
            </a:r>
            <a:endParaRPr kumimoji="1" lang="zh-CN" altLang="en-US" sz="2000" b="1" dirty="0">
              <a:solidFill>
                <a:srgbClr val="7F7F7F"/>
              </a:solidFill>
              <a:latin typeface="Hiragino Sans GB W3"/>
              <a:ea typeface="Hiragino Sans GB W3"/>
              <a:cs typeface="Hiragino Sans GB W3"/>
            </a:endParaRPr>
          </a:p>
        </p:txBody>
      </p:sp>
      <p:sp>
        <p:nvSpPr>
          <p:cNvPr id="17" name="文本框 16"/>
          <p:cNvSpPr txBox="1"/>
          <p:nvPr/>
        </p:nvSpPr>
        <p:spPr>
          <a:xfrm>
            <a:off x="8240544" y="2659310"/>
            <a:ext cx="1034781" cy="707882"/>
          </a:xfrm>
          <a:prstGeom prst="rect">
            <a:avLst/>
          </a:prstGeom>
          <a:noFill/>
        </p:spPr>
        <p:txBody>
          <a:bodyPr wrap="square" lIns="91436" tIns="45718" rIns="91436" bIns="45718" rtlCol="0">
            <a:spAutoFit/>
          </a:bodyPr>
          <a:lstStyle/>
          <a:p>
            <a:pPr algn="ctr"/>
            <a:r>
              <a:rPr kumimoji="1" lang="zh-CN" altLang="en-US" sz="2000" b="1" dirty="0">
                <a:solidFill>
                  <a:schemeClr val="bg1">
                    <a:lumMod val="50000"/>
                  </a:schemeClr>
                </a:solidFill>
                <a:latin typeface="Hiragino Sans GB W3"/>
                <a:ea typeface="Hiragino Sans GB W3"/>
                <a:cs typeface="Hiragino Sans GB W3"/>
              </a:rPr>
              <a:t>物料</a:t>
            </a:r>
            <a:endParaRPr kumimoji="1" lang="en-US" altLang="zh-CN" sz="2000" b="1" dirty="0">
              <a:solidFill>
                <a:schemeClr val="bg1">
                  <a:lumMod val="50000"/>
                </a:schemeClr>
              </a:solidFill>
              <a:latin typeface="Hiragino Sans GB W3"/>
              <a:ea typeface="Hiragino Sans GB W3"/>
              <a:cs typeface="Hiragino Sans GB W3"/>
            </a:endParaRPr>
          </a:p>
          <a:p>
            <a:pPr algn="ctr"/>
            <a:r>
              <a:rPr kumimoji="1" lang="zh-CN" altLang="en-US" sz="2000" b="1" dirty="0">
                <a:solidFill>
                  <a:schemeClr val="bg1">
                    <a:lumMod val="50000"/>
                  </a:schemeClr>
                </a:solidFill>
                <a:latin typeface="Hiragino Sans GB W3"/>
                <a:ea typeface="Hiragino Sans GB W3"/>
                <a:cs typeface="Hiragino Sans GB W3"/>
              </a:rPr>
              <a:t>及工艺</a:t>
            </a:r>
            <a:endParaRPr kumimoji="1" lang="en-US" altLang="zh-CN" sz="2000" b="1" dirty="0">
              <a:solidFill>
                <a:schemeClr val="bg1">
                  <a:lumMod val="50000"/>
                </a:schemeClr>
              </a:solidFill>
              <a:latin typeface="Hiragino Sans GB W3"/>
              <a:ea typeface="Hiragino Sans GB W3"/>
              <a:cs typeface="Hiragino Sans GB W3"/>
            </a:endParaRPr>
          </a:p>
        </p:txBody>
      </p:sp>
      <p:sp>
        <p:nvSpPr>
          <p:cNvPr id="18" name="文本框 17"/>
          <p:cNvSpPr txBox="1"/>
          <p:nvPr/>
        </p:nvSpPr>
        <p:spPr>
          <a:xfrm>
            <a:off x="6243034" y="866704"/>
            <a:ext cx="963338" cy="707882"/>
          </a:xfrm>
          <a:prstGeom prst="rect">
            <a:avLst/>
          </a:prstGeom>
          <a:noFill/>
        </p:spPr>
        <p:txBody>
          <a:bodyPr wrap="square" lIns="91436" tIns="45718" rIns="91436" bIns="45718" rtlCol="0">
            <a:spAutoFit/>
          </a:bodyPr>
          <a:lstStyle/>
          <a:p>
            <a:pPr algn="ctr"/>
            <a:r>
              <a:rPr kumimoji="1" lang="zh-CN" altLang="en-US" sz="2000" b="1" dirty="0">
                <a:solidFill>
                  <a:srgbClr val="7F7F7F"/>
                </a:solidFill>
                <a:latin typeface="Hiragino Sans GB W3"/>
                <a:ea typeface="Hiragino Sans GB W3"/>
                <a:cs typeface="Hiragino Sans GB W3"/>
              </a:rPr>
              <a:t>设计</a:t>
            </a:r>
            <a:r>
              <a:rPr kumimoji="1" lang="en-US" altLang="zh-CN" sz="2000" b="1" dirty="0">
                <a:solidFill>
                  <a:srgbClr val="7F7F7F"/>
                </a:solidFill>
                <a:latin typeface="Hiragino Sans GB W3"/>
                <a:ea typeface="Hiragino Sans GB W3"/>
                <a:cs typeface="Hiragino Sans GB W3"/>
              </a:rPr>
              <a:t>BOM</a:t>
            </a:r>
            <a:endParaRPr kumimoji="1" lang="zh-CN" altLang="en-US" sz="2000" b="1" dirty="0">
              <a:solidFill>
                <a:srgbClr val="7F7F7F"/>
              </a:solidFill>
              <a:latin typeface="Hiragino Sans GB W3"/>
              <a:ea typeface="Hiragino Sans GB W3"/>
              <a:cs typeface="Hiragino Sans GB W3"/>
            </a:endParaRPr>
          </a:p>
        </p:txBody>
      </p:sp>
      <p:sp>
        <p:nvSpPr>
          <p:cNvPr id="19" name="文本框 18"/>
          <p:cNvSpPr txBox="1"/>
          <p:nvPr/>
        </p:nvSpPr>
        <p:spPr>
          <a:xfrm>
            <a:off x="4561514" y="2682830"/>
            <a:ext cx="859330" cy="707882"/>
          </a:xfrm>
          <a:prstGeom prst="rect">
            <a:avLst/>
          </a:prstGeom>
          <a:noFill/>
        </p:spPr>
        <p:txBody>
          <a:bodyPr wrap="square" lIns="91436" tIns="45718" rIns="91436" bIns="45718" rtlCol="0">
            <a:spAutoFit/>
          </a:bodyPr>
          <a:lstStyle/>
          <a:p>
            <a:pPr algn="ctr"/>
            <a:r>
              <a:rPr kumimoji="1" lang="zh-CN" altLang="en-US" sz="2000" b="1" dirty="0">
                <a:solidFill>
                  <a:srgbClr val="7F7F7F"/>
                </a:solidFill>
                <a:latin typeface="Hiragino Sans GB W3"/>
                <a:ea typeface="Hiragino Sans GB W3"/>
                <a:cs typeface="Hiragino Sans GB W3"/>
              </a:rPr>
              <a:t>制造</a:t>
            </a:r>
            <a:r>
              <a:rPr kumimoji="1" lang="en-US" altLang="zh-CN" sz="2000" b="1" dirty="0">
                <a:solidFill>
                  <a:srgbClr val="7F7F7F"/>
                </a:solidFill>
                <a:latin typeface="Hiragino Sans GB W3"/>
                <a:ea typeface="Hiragino Sans GB W3"/>
                <a:cs typeface="Hiragino Sans GB W3"/>
              </a:rPr>
              <a:t>BOM</a:t>
            </a:r>
            <a:endParaRPr kumimoji="1" lang="zh-CN" altLang="en-US" sz="2000" b="1" dirty="0">
              <a:solidFill>
                <a:srgbClr val="7F7F7F"/>
              </a:solidFill>
              <a:latin typeface="Hiragino Sans GB W3"/>
              <a:ea typeface="Hiragino Sans GB W3"/>
              <a:cs typeface="Hiragino Sans GB W3"/>
            </a:endParaRPr>
          </a:p>
        </p:txBody>
      </p:sp>
      <p:grpSp>
        <p:nvGrpSpPr>
          <p:cNvPr id="20" name="组 19"/>
          <p:cNvGrpSpPr/>
          <p:nvPr/>
        </p:nvGrpSpPr>
        <p:grpSpPr>
          <a:xfrm rot="16200000">
            <a:off x="4619571" y="2718918"/>
            <a:ext cx="2101286" cy="755907"/>
            <a:chOff x="5668199" y="1541647"/>
            <a:chExt cx="2101286" cy="755907"/>
          </a:xfrm>
        </p:grpSpPr>
        <p:sp>
          <p:nvSpPr>
            <p:cNvPr id="21" name="文本框 20"/>
            <p:cNvSpPr txBox="1"/>
            <p:nvPr/>
          </p:nvSpPr>
          <p:spPr>
            <a:xfrm rot="19747816">
              <a:off x="5668199" y="1897444"/>
              <a:ext cx="465316"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数</a:t>
              </a:r>
              <a:endParaRPr kumimoji="1" lang="en-US" altLang="zh-CN" sz="2000" b="1" dirty="0">
                <a:solidFill>
                  <a:srgbClr val="FFFFFF"/>
                </a:solidFill>
                <a:latin typeface="Hiragino Sans GB W3"/>
                <a:ea typeface="Hiragino Sans GB W3"/>
                <a:cs typeface="Hiragino Sans GB W3"/>
              </a:endParaRPr>
            </a:p>
          </p:txBody>
        </p:sp>
        <p:sp>
          <p:nvSpPr>
            <p:cNvPr id="22" name="文本框 21"/>
            <p:cNvSpPr txBox="1"/>
            <p:nvPr/>
          </p:nvSpPr>
          <p:spPr>
            <a:xfrm rot="268719">
              <a:off x="6733081" y="1541647"/>
              <a:ext cx="379219"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向</a:t>
              </a:r>
              <a:endParaRPr kumimoji="1" lang="en-US" altLang="zh-CN" sz="2000" b="1" dirty="0">
                <a:solidFill>
                  <a:srgbClr val="FFFFFF"/>
                </a:solidFill>
                <a:latin typeface="Hiragino Sans GB W3"/>
                <a:ea typeface="Hiragino Sans GB W3"/>
                <a:cs typeface="Hiragino Sans GB W3"/>
              </a:endParaRPr>
            </a:p>
          </p:txBody>
        </p:sp>
        <p:sp>
          <p:nvSpPr>
            <p:cNvPr id="23" name="文本框 22"/>
            <p:cNvSpPr txBox="1"/>
            <p:nvPr/>
          </p:nvSpPr>
          <p:spPr>
            <a:xfrm rot="20077603">
              <a:off x="5970543" y="1647621"/>
              <a:ext cx="465316"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据</a:t>
              </a:r>
              <a:endParaRPr kumimoji="1" lang="en-US" altLang="zh-CN" sz="2000" b="1" dirty="0">
                <a:solidFill>
                  <a:srgbClr val="FFFFFF"/>
                </a:solidFill>
                <a:latin typeface="Hiragino Sans GB W3"/>
                <a:ea typeface="Hiragino Sans GB W3"/>
                <a:cs typeface="Hiragino Sans GB W3"/>
              </a:endParaRPr>
            </a:p>
          </p:txBody>
        </p:sp>
        <p:sp>
          <p:nvSpPr>
            <p:cNvPr id="24" name="文本框 23"/>
            <p:cNvSpPr txBox="1"/>
            <p:nvPr/>
          </p:nvSpPr>
          <p:spPr>
            <a:xfrm rot="21238806">
              <a:off x="6328057" y="1541784"/>
              <a:ext cx="499095"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双</a:t>
              </a:r>
              <a:endParaRPr kumimoji="1" lang="en-US" altLang="zh-CN" sz="2000" b="1" dirty="0">
                <a:solidFill>
                  <a:srgbClr val="FFFFFF"/>
                </a:solidFill>
                <a:latin typeface="Hiragino Sans GB W3"/>
                <a:ea typeface="Hiragino Sans GB W3"/>
                <a:cs typeface="Hiragino Sans GB W3"/>
              </a:endParaRPr>
            </a:p>
          </p:txBody>
        </p:sp>
        <p:sp>
          <p:nvSpPr>
            <p:cNvPr id="25" name="文本框 24"/>
            <p:cNvSpPr txBox="1"/>
            <p:nvPr/>
          </p:nvSpPr>
          <p:spPr>
            <a:xfrm rot="1314676">
              <a:off x="7100540" y="1685626"/>
              <a:ext cx="379219"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同</a:t>
              </a:r>
              <a:endParaRPr kumimoji="1" lang="en-US" altLang="zh-CN" sz="2000" b="1" dirty="0">
                <a:solidFill>
                  <a:srgbClr val="FFFFFF"/>
                </a:solidFill>
                <a:latin typeface="Hiragino Sans GB W3"/>
                <a:ea typeface="Hiragino Sans GB W3"/>
                <a:cs typeface="Hiragino Sans GB W3"/>
              </a:endParaRPr>
            </a:p>
          </p:txBody>
        </p:sp>
        <p:sp>
          <p:nvSpPr>
            <p:cNvPr id="26" name="文本框 25"/>
            <p:cNvSpPr txBox="1"/>
            <p:nvPr/>
          </p:nvSpPr>
          <p:spPr>
            <a:xfrm rot="3190970">
              <a:off x="7379820" y="1894018"/>
              <a:ext cx="379219" cy="400110"/>
            </a:xfrm>
            <a:prstGeom prst="rect">
              <a:avLst/>
            </a:prstGeom>
            <a:noFill/>
          </p:spPr>
          <p:txBody>
            <a:bodyPr wrap="square" rtlCol="0">
              <a:spAutoFit/>
            </a:bodyPr>
            <a:lstStyle/>
            <a:p>
              <a:pPr algn="ctr"/>
              <a:r>
                <a:rPr kumimoji="1" lang="zh-CN" altLang="en-US" sz="2000" b="1" dirty="0">
                  <a:solidFill>
                    <a:srgbClr val="FFFFFF"/>
                  </a:solidFill>
                  <a:latin typeface="Hiragino Sans GB W3"/>
                  <a:ea typeface="Hiragino Sans GB W3"/>
                  <a:cs typeface="Hiragino Sans GB W3"/>
                </a:rPr>
                <a:t>步</a:t>
              </a:r>
              <a:endParaRPr kumimoji="1" lang="en-US" altLang="zh-CN" sz="2000" b="1" dirty="0">
                <a:solidFill>
                  <a:srgbClr val="FFFFFF"/>
                </a:solidFill>
                <a:latin typeface="Hiragino Sans GB W3"/>
                <a:ea typeface="Hiragino Sans GB W3"/>
                <a:cs typeface="Hiragino Sans GB W3"/>
              </a:endParaRPr>
            </a:p>
          </p:txBody>
        </p:sp>
      </p:grpSp>
      <p:grpSp>
        <p:nvGrpSpPr>
          <p:cNvPr id="27" name="组 26"/>
          <p:cNvGrpSpPr/>
          <p:nvPr/>
        </p:nvGrpSpPr>
        <p:grpSpPr>
          <a:xfrm rot="5400000">
            <a:off x="6794843" y="2705483"/>
            <a:ext cx="2101286" cy="755907"/>
            <a:chOff x="5668200" y="1541647"/>
            <a:chExt cx="2101286" cy="755907"/>
          </a:xfrm>
        </p:grpSpPr>
        <p:sp>
          <p:nvSpPr>
            <p:cNvPr id="28" name="文本框 27"/>
            <p:cNvSpPr txBox="1"/>
            <p:nvPr/>
          </p:nvSpPr>
          <p:spPr>
            <a:xfrm rot="19747816">
              <a:off x="5668200" y="1897444"/>
              <a:ext cx="465316"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数</a:t>
              </a:r>
              <a:endParaRPr kumimoji="1" lang="en-US" altLang="zh-CN" sz="2000" b="1" dirty="0">
                <a:solidFill>
                  <a:schemeClr val="bg1"/>
                </a:solidFill>
                <a:latin typeface="Hiragino Sans GB W3"/>
                <a:ea typeface="Hiragino Sans GB W3"/>
                <a:cs typeface="Hiragino Sans GB W3"/>
              </a:endParaRPr>
            </a:p>
          </p:txBody>
        </p:sp>
        <p:sp>
          <p:nvSpPr>
            <p:cNvPr id="29" name="文本框 28"/>
            <p:cNvSpPr txBox="1"/>
            <p:nvPr/>
          </p:nvSpPr>
          <p:spPr>
            <a:xfrm rot="268719">
              <a:off x="6733081" y="1541647"/>
              <a:ext cx="379219"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向</a:t>
              </a:r>
              <a:endParaRPr kumimoji="1" lang="en-US" altLang="zh-CN" sz="2000" b="1" dirty="0">
                <a:solidFill>
                  <a:schemeClr val="bg1"/>
                </a:solidFill>
                <a:latin typeface="Hiragino Sans GB W3"/>
                <a:ea typeface="Hiragino Sans GB W3"/>
                <a:cs typeface="Hiragino Sans GB W3"/>
              </a:endParaRPr>
            </a:p>
          </p:txBody>
        </p:sp>
        <p:sp>
          <p:nvSpPr>
            <p:cNvPr id="30" name="文本框 29"/>
            <p:cNvSpPr txBox="1"/>
            <p:nvPr/>
          </p:nvSpPr>
          <p:spPr>
            <a:xfrm rot="20077603">
              <a:off x="5970544" y="1647621"/>
              <a:ext cx="465316"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据</a:t>
              </a:r>
              <a:endParaRPr kumimoji="1" lang="en-US" altLang="zh-CN" sz="2000" b="1" dirty="0">
                <a:solidFill>
                  <a:schemeClr val="bg1"/>
                </a:solidFill>
                <a:latin typeface="Hiragino Sans GB W3"/>
                <a:ea typeface="Hiragino Sans GB W3"/>
                <a:cs typeface="Hiragino Sans GB W3"/>
              </a:endParaRPr>
            </a:p>
          </p:txBody>
        </p:sp>
        <p:sp>
          <p:nvSpPr>
            <p:cNvPr id="31" name="文本框 30"/>
            <p:cNvSpPr txBox="1"/>
            <p:nvPr/>
          </p:nvSpPr>
          <p:spPr>
            <a:xfrm rot="21238806">
              <a:off x="6328059" y="1541783"/>
              <a:ext cx="499095"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双</a:t>
              </a:r>
              <a:endParaRPr kumimoji="1" lang="en-US" altLang="zh-CN" sz="2000" b="1" dirty="0">
                <a:solidFill>
                  <a:schemeClr val="bg1"/>
                </a:solidFill>
                <a:latin typeface="Hiragino Sans GB W3"/>
                <a:ea typeface="Hiragino Sans GB W3"/>
                <a:cs typeface="Hiragino Sans GB W3"/>
              </a:endParaRPr>
            </a:p>
          </p:txBody>
        </p:sp>
        <p:sp>
          <p:nvSpPr>
            <p:cNvPr id="32" name="文本框 31"/>
            <p:cNvSpPr txBox="1"/>
            <p:nvPr/>
          </p:nvSpPr>
          <p:spPr>
            <a:xfrm rot="1314676">
              <a:off x="7100542" y="1685625"/>
              <a:ext cx="379219"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同</a:t>
              </a:r>
              <a:endParaRPr kumimoji="1" lang="en-US" altLang="zh-CN" sz="2000" b="1" dirty="0">
                <a:solidFill>
                  <a:schemeClr val="bg1"/>
                </a:solidFill>
                <a:latin typeface="Hiragino Sans GB W3"/>
                <a:ea typeface="Hiragino Sans GB W3"/>
                <a:cs typeface="Hiragino Sans GB W3"/>
              </a:endParaRPr>
            </a:p>
          </p:txBody>
        </p:sp>
        <p:sp>
          <p:nvSpPr>
            <p:cNvPr id="33" name="文本框 32"/>
            <p:cNvSpPr txBox="1"/>
            <p:nvPr/>
          </p:nvSpPr>
          <p:spPr>
            <a:xfrm rot="3190970">
              <a:off x="7379821" y="1894019"/>
              <a:ext cx="379219" cy="400110"/>
            </a:xfrm>
            <a:prstGeom prst="rect">
              <a:avLst/>
            </a:prstGeom>
            <a:noFill/>
          </p:spPr>
          <p:txBody>
            <a:bodyPr wrap="square" rtlCol="0">
              <a:spAutoFit/>
            </a:bodyPr>
            <a:lstStyle/>
            <a:p>
              <a:pPr algn="ctr"/>
              <a:r>
                <a:rPr kumimoji="1" lang="zh-CN" altLang="en-US" sz="2000" b="1" dirty="0">
                  <a:solidFill>
                    <a:schemeClr val="bg1"/>
                  </a:solidFill>
                  <a:latin typeface="Hiragino Sans GB W3"/>
                  <a:ea typeface="Hiragino Sans GB W3"/>
                  <a:cs typeface="Hiragino Sans GB W3"/>
                </a:rPr>
                <a:t>步</a:t>
              </a:r>
              <a:endParaRPr kumimoji="1" lang="en-US" altLang="zh-CN" sz="2000" b="1" dirty="0">
                <a:solidFill>
                  <a:schemeClr val="bg1"/>
                </a:solidFill>
                <a:latin typeface="Hiragino Sans GB W3"/>
                <a:ea typeface="Hiragino Sans GB W3"/>
                <a:cs typeface="Hiragino Sans GB W3"/>
              </a:endParaRPr>
            </a:p>
          </p:txBody>
        </p:sp>
      </p:grpSp>
    </p:spTree>
    <p:extLst>
      <p:ext uri="{BB962C8B-B14F-4D97-AF65-F5344CB8AC3E}">
        <p14:creationId xmlns:p14="http://schemas.microsoft.com/office/powerpoint/2010/main" val="2250192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by="(-#ppt_w*2)" calcmode="lin" valueType="num">
                                      <p:cBhvr rctx="PPT">
                                        <p:cTn id="17" dur="500" autoRev="1" fill="hold">
                                          <p:stCondLst>
                                            <p:cond delay="0"/>
                                          </p:stCondLst>
                                        </p:cTn>
                                        <p:tgtEl>
                                          <p:spTgt spid="15"/>
                                        </p:tgtEl>
                                        <p:attrNameLst>
                                          <p:attrName>ppt_w</p:attrName>
                                        </p:attrNameLst>
                                      </p:cBhvr>
                                    </p:anim>
                                    <p:anim by="(#ppt_w*0.50)" calcmode="lin" valueType="num">
                                      <p:cBhvr>
                                        <p:cTn id="18" dur="500" decel="50000" autoRev="1" fill="hold">
                                          <p:stCondLst>
                                            <p:cond delay="0"/>
                                          </p:stCondLst>
                                        </p:cTn>
                                        <p:tgtEl>
                                          <p:spTgt spid="15"/>
                                        </p:tgtEl>
                                        <p:attrNameLst>
                                          <p:attrName>ppt_x</p:attrName>
                                        </p:attrNameLst>
                                      </p:cBhvr>
                                    </p:anim>
                                    <p:anim from="(-#ppt_h/2)" to="(#ppt_y)" calcmode="lin" valueType="num">
                                      <p:cBhvr>
                                        <p:cTn id="19" dur="1000" fill="hold">
                                          <p:stCondLst>
                                            <p:cond delay="0"/>
                                          </p:stCondLst>
                                        </p:cTn>
                                        <p:tgtEl>
                                          <p:spTgt spid="15"/>
                                        </p:tgtEl>
                                        <p:attrNameLst>
                                          <p:attrName>ppt_y</p:attrName>
                                        </p:attrNameLst>
                                      </p:cBhvr>
                                    </p:anim>
                                    <p:animRot by="21600000">
                                      <p:cBhvr>
                                        <p:cTn id="20" dur="1000" fill="hold">
                                          <p:stCondLst>
                                            <p:cond delay="0"/>
                                          </p:stCondLst>
                                        </p:cTn>
                                        <p:tgtEl>
                                          <p:spTgt spid="1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by="(-#ppt_w*2)" calcmode="lin" valueType="num">
                                      <p:cBhvr rctx="PPT">
                                        <p:cTn id="25" dur="500" autoRev="1" fill="hold">
                                          <p:stCondLst>
                                            <p:cond delay="0"/>
                                          </p:stCondLst>
                                        </p:cTn>
                                        <p:tgtEl>
                                          <p:spTgt spid="16"/>
                                        </p:tgtEl>
                                        <p:attrNameLst>
                                          <p:attrName>ppt_w</p:attrName>
                                        </p:attrNameLst>
                                      </p:cBhvr>
                                    </p:anim>
                                    <p:anim by="(#ppt_w*0.50)" calcmode="lin" valueType="num">
                                      <p:cBhvr>
                                        <p:cTn id="26" dur="500" decel="50000" autoRev="1" fill="hold">
                                          <p:stCondLst>
                                            <p:cond delay="0"/>
                                          </p:stCondLst>
                                        </p:cTn>
                                        <p:tgtEl>
                                          <p:spTgt spid="16"/>
                                        </p:tgtEl>
                                        <p:attrNameLst>
                                          <p:attrName>ppt_x</p:attrName>
                                        </p:attrNameLst>
                                      </p:cBhvr>
                                    </p:anim>
                                    <p:anim from="(-#ppt_h/2)" to="(#ppt_y)" calcmode="lin" valueType="num">
                                      <p:cBhvr>
                                        <p:cTn id="27" dur="1000" fill="hold">
                                          <p:stCondLst>
                                            <p:cond delay="0"/>
                                          </p:stCondLst>
                                        </p:cTn>
                                        <p:tgtEl>
                                          <p:spTgt spid="16"/>
                                        </p:tgtEl>
                                        <p:attrNameLst>
                                          <p:attrName>ppt_y</p:attrName>
                                        </p:attrNameLst>
                                      </p:cBhvr>
                                    </p:anim>
                                    <p:animRot by="21600000">
                                      <p:cBhvr>
                                        <p:cTn id="28" dur="1000" fill="hold">
                                          <p:stCondLst>
                                            <p:cond delay="0"/>
                                          </p:stCondLst>
                                        </p:cTn>
                                        <p:tgtEl>
                                          <p:spTgt spid="1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 calcmode="lin" valueType="num">
                                      <p:cBhvr>
                                        <p:cTn id="41"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072066" y="3286131"/>
            <a:ext cx="3643338" cy="1571636"/>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a:p>
        </p:txBody>
      </p:sp>
      <p:sp>
        <p:nvSpPr>
          <p:cNvPr id="2051" name="Rectangle 2"/>
          <p:cNvSpPr>
            <a:spLocks noGrp="1" noChangeArrowheads="1"/>
          </p:cNvSpPr>
          <p:nvPr>
            <p:ph type="title" idx="4294967295"/>
          </p:nvPr>
        </p:nvSpPr>
        <p:spPr>
          <a:xfrm>
            <a:off x="1763688" y="4515967"/>
            <a:ext cx="2664296" cy="501650"/>
          </a:xfrm>
          <a:prstGeom prst="rect">
            <a:avLst/>
          </a:prstGeom>
        </p:spPr>
        <p:txBody>
          <a:bodyPr lIns="91436" tIns="45718" rIns="91436" bIns="45718"/>
          <a:lstStyle/>
          <a:p>
            <a:pPr algn="l"/>
            <a:r>
              <a:rPr lang="zh-CN" altLang="en-US" sz="1600" dirty="0">
                <a:solidFill>
                  <a:srgbClr val="C00000"/>
                </a:solidFill>
                <a:latin typeface="微软雅黑"/>
                <a:ea typeface="微软雅黑"/>
                <a:cs typeface="微软雅黑"/>
              </a:rPr>
              <a:t>项目过程是可以流程化的，流程化的就是可以管理的</a:t>
            </a:r>
          </a:p>
        </p:txBody>
      </p:sp>
      <p:graphicFrame>
        <p:nvGraphicFramePr>
          <p:cNvPr id="2050" name="Object 3"/>
          <p:cNvGraphicFramePr>
            <a:graphicFrameLocks noGrp="1" noChangeAspect="1"/>
          </p:cNvGraphicFramePr>
          <p:nvPr>
            <p:ph idx="4294967295"/>
          </p:nvPr>
        </p:nvGraphicFramePr>
        <p:xfrm>
          <a:off x="0" y="714375"/>
          <a:ext cx="5183188" cy="3697288"/>
        </p:xfrm>
        <a:graphic>
          <a:graphicData uri="http://schemas.openxmlformats.org/presentationml/2006/ole">
            <mc:AlternateContent xmlns:mc="http://schemas.openxmlformats.org/markup-compatibility/2006">
              <mc:Choice xmlns:v="urn:schemas-microsoft-com:vml" Requires="v">
                <p:oleObj spid="_x0000_s1053" r:id="rId3" imgW="5554980" imgH="4660697" progId="Visio.Drawing.11">
                  <p:embed/>
                </p:oleObj>
              </mc:Choice>
              <mc:Fallback>
                <p:oleObj r:id="rId3" imgW="5554980" imgH="4660697"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4375"/>
                        <a:ext cx="5183188" cy="3697288"/>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60" name="Rectangle 4"/>
          <p:cNvSpPr>
            <a:spLocks noChangeArrowheads="1"/>
          </p:cNvSpPr>
          <p:nvPr/>
        </p:nvSpPr>
        <p:spPr bwMode="auto">
          <a:xfrm>
            <a:off x="5214942" y="3500444"/>
            <a:ext cx="3384550" cy="1285884"/>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nchor="ctr"/>
          <a:lstStyle/>
          <a:p>
            <a:pPr eaLnBrk="0" hangingPunct="0">
              <a:defRPr/>
            </a:pPr>
            <a:r>
              <a:rPr lang="zh-CN" altLang="en-US" sz="1400" dirty="0">
                <a:solidFill>
                  <a:schemeClr val="tx1">
                    <a:lumMod val="50000"/>
                    <a:lumOff val="50000"/>
                  </a:schemeClr>
                </a:solidFill>
                <a:latin typeface="华文细黑" pitchFamily="2" charset="-122"/>
                <a:ea typeface="华文细黑" pitchFamily="2" charset="-122"/>
              </a:rPr>
              <a:t>繁忙的工作并不等同于高效的开发利用</a:t>
            </a:r>
            <a:r>
              <a:rPr lang="zh-CN" altLang="en-US" sz="1400" dirty="0">
                <a:solidFill>
                  <a:schemeClr val="tx1">
                    <a:lumMod val="50000"/>
                    <a:lumOff val="50000"/>
                  </a:schemeClr>
                </a:solidFill>
                <a:latin typeface="华文细黑" pitchFamily="2" charset="-122"/>
                <a:ea typeface="华文细黑" pitchFamily="2" charset="-122"/>
              </a:rPr>
              <a:t>率</a:t>
            </a:r>
            <a:r>
              <a:rPr lang="en-US" altLang="zh-CN" sz="1400" dirty="0">
                <a:solidFill>
                  <a:schemeClr val="tx1">
                    <a:lumMod val="50000"/>
                    <a:lumOff val="50000"/>
                  </a:schemeClr>
                </a:solidFill>
                <a:latin typeface="华文细黑" pitchFamily="2" charset="-122"/>
                <a:ea typeface="华文细黑" pitchFamily="2" charset="-122"/>
              </a:rPr>
              <a:t>;</a:t>
            </a:r>
          </a:p>
          <a:p>
            <a:pPr eaLnBrk="0" hangingPunct="0">
              <a:defRPr/>
            </a:pPr>
            <a:endParaRPr lang="en-US" altLang="zh-CN" sz="1400" dirty="0">
              <a:solidFill>
                <a:schemeClr val="tx1">
                  <a:lumMod val="50000"/>
                  <a:lumOff val="50000"/>
                </a:schemeClr>
              </a:solidFill>
              <a:latin typeface="华文细黑" pitchFamily="2" charset="-122"/>
              <a:ea typeface="华文细黑" pitchFamily="2" charset="-122"/>
            </a:endParaRPr>
          </a:p>
          <a:p>
            <a:pPr eaLnBrk="0" hangingPunct="0">
              <a:defRPr/>
            </a:pPr>
            <a:r>
              <a:rPr lang="zh-CN" altLang="en-US" sz="1400" dirty="0">
                <a:solidFill>
                  <a:schemeClr val="tx1">
                    <a:lumMod val="50000"/>
                    <a:lumOff val="50000"/>
                  </a:schemeClr>
                </a:solidFill>
                <a:latin typeface="华文细黑" pitchFamily="2" charset="-122"/>
                <a:ea typeface="华文细黑" pitchFamily="2" charset="-122"/>
              </a:rPr>
              <a:t>当组织到一定规模时，我们常发现，我们总觉得缺人手，但加人且并没有提升效率。这时我们需要是优化组织和优化流程以提升组织效率和流程效率。</a:t>
            </a:r>
            <a:endParaRPr lang="zh-CN" altLang="en-US" sz="1400" dirty="0">
              <a:solidFill>
                <a:schemeClr val="tx1">
                  <a:lumMod val="50000"/>
                  <a:lumOff val="50000"/>
                </a:schemeClr>
              </a:solidFill>
              <a:latin typeface="华文细黑" pitchFamily="2" charset="-122"/>
              <a:ea typeface="华文细黑" pitchFamily="2" charset="-122"/>
            </a:endParaRPr>
          </a:p>
        </p:txBody>
      </p:sp>
      <p:pic>
        <p:nvPicPr>
          <p:cNvPr id="2053" name="Picture 5" descr="BacoDiscussionsBlob"/>
          <p:cNvPicPr>
            <a:picLocks noChangeAspect="1" noChangeArrowheads="1"/>
          </p:cNvPicPr>
          <p:nvPr/>
        </p:nvPicPr>
        <p:blipFill>
          <a:blip r:embed="rId5" cstate="print"/>
          <a:srcRect/>
          <a:stretch>
            <a:fillRect/>
          </a:stretch>
        </p:blipFill>
        <p:spPr bwMode="auto">
          <a:xfrm>
            <a:off x="6286512" y="1500182"/>
            <a:ext cx="2232024" cy="1762125"/>
          </a:xfrm>
          <a:prstGeom prst="rect">
            <a:avLst/>
          </a:prstGeom>
          <a:noFill/>
          <a:ln w="9525">
            <a:noFill/>
            <a:miter lim="800000"/>
            <a:headEnd/>
            <a:tailEnd/>
          </a:ln>
        </p:spPr>
      </p:pic>
      <p:sp>
        <p:nvSpPr>
          <p:cNvPr id="7" name="Rectangle 2"/>
          <p:cNvSpPr txBox="1">
            <a:spLocks noChangeArrowheads="1"/>
          </p:cNvSpPr>
          <p:nvPr/>
        </p:nvSpPr>
        <p:spPr>
          <a:xfrm>
            <a:off x="611560" y="22855"/>
            <a:ext cx="7386662" cy="428628"/>
          </a:xfrm>
          <a:prstGeom prst="rect">
            <a:avLst/>
          </a:prstGeom>
        </p:spPr>
        <p:txBody>
          <a:bodyPr lIns="91436" tIns="45718" rIns="91436" bIns="45718"/>
          <a:lstStyle/>
          <a:p>
            <a:pPr>
              <a:spcBef>
                <a:spcPct val="0"/>
              </a:spcBef>
              <a:defRPr/>
            </a:pPr>
            <a:r>
              <a:rPr lang="zh-CN" altLang="en-US" sz="2400" dirty="0">
                <a:solidFill>
                  <a:srgbClr val="FFFFFF"/>
                </a:solidFill>
                <a:latin typeface="微软雅黑" pitchFamily="34" charset="-122"/>
                <a:ea typeface="微软雅黑" pitchFamily="34" charset="-122"/>
                <a:cs typeface="+mj-cs"/>
              </a:rPr>
              <a:t>用友</a:t>
            </a:r>
            <a:r>
              <a:rPr lang="en-US" sz="2400" dirty="0">
                <a:solidFill>
                  <a:srgbClr val="FFFFFF"/>
                </a:solidFill>
                <a:latin typeface="微软雅黑" pitchFamily="34" charset="-122"/>
                <a:ea typeface="微软雅黑" pitchFamily="34" charset="-122"/>
                <a:cs typeface="+mj-cs"/>
              </a:rPr>
              <a:t>ERP+PLM</a:t>
            </a:r>
            <a:r>
              <a:rPr lang="zh-CN" altLang="en-US" sz="2400" dirty="0">
                <a:solidFill>
                  <a:srgbClr val="FFFFFF"/>
                </a:solidFill>
                <a:latin typeface="微软雅黑" pitchFamily="34" charset="-122"/>
                <a:ea typeface="微软雅黑" pitchFamily="34" charset="-122"/>
                <a:cs typeface="+mj-cs"/>
              </a:rPr>
              <a:t>的业务一体化</a:t>
            </a:r>
            <a:endParaRPr lang="zh-CN" altLang="en-US" sz="2400" b="1" dirty="0">
              <a:solidFill>
                <a:srgbClr val="FFFFFF"/>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2336678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IP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539339"/>
            <a:ext cx="7668344" cy="4604163"/>
          </a:xfrm>
          <a:prstGeom prst="rect">
            <a:avLst/>
          </a:prstGeom>
        </p:spPr>
      </p:pic>
      <p:sp>
        <p:nvSpPr>
          <p:cNvPr id="2" name="标题 1"/>
          <p:cNvSpPr>
            <a:spLocks noGrp="1"/>
          </p:cNvSpPr>
          <p:nvPr>
            <p:ph type="title" idx="4294967295"/>
          </p:nvPr>
        </p:nvSpPr>
        <p:spPr>
          <a:xfrm>
            <a:off x="0" y="1"/>
            <a:ext cx="8301038" cy="679450"/>
          </a:xfrm>
          <a:prstGeom prst="rect">
            <a:avLst/>
          </a:prstGeom>
        </p:spPr>
        <p:txBody>
          <a:bodyPr lIns="91436" tIns="45718" rIns="91436" bIns="45718"/>
          <a:lstStyle/>
          <a:p>
            <a:r>
              <a:rPr lang="zh-CN" altLang="en-US" sz="2800" dirty="0">
                <a:solidFill>
                  <a:srgbClr val="FFFFFF"/>
                </a:solidFill>
                <a:latin typeface="Hiragino Sans GB W3"/>
                <a:ea typeface="Hiragino Sans GB W3"/>
                <a:cs typeface="Hiragino Sans GB W3"/>
              </a:rPr>
              <a:t>新产品研发</a:t>
            </a:r>
            <a:r>
              <a:rPr lang="en-US" altLang="zh-CN" sz="1800" dirty="0">
                <a:solidFill>
                  <a:srgbClr val="FFFFFF"/>
                </a:solidFill>
                <a:latin typeface="Hiragino Sans GB W3"/>
                <a:ea typeface="Hiragino Sans GB W3"/>
                <a:cs typeface="Hiragino Sans GB W3"/>
              </a:rPr>
              <a:t>(IPD</a:t>
            </a:r>
            <a:r>
              <a:rPr lang="zh-CN" altLang="en-US" sz="1800" dirty="0">
                <a:solidFill>
                  <a:srgbClr val="FFFFFF"/>
                </a:solidFill>
                <a:latin typeface="Hiragino Sans GB W3"/>
                <a:ea typeface="Hiragino Sans GB W3"/>
                <a:cs typeface="Hiragino Sans GB W3"/>
              </a:rPr>
              <a:t>集成产品开发</a:t>
            </a:r>
            <a:r>
              <a:rPr lang="en-US" altLang="zh-CN" sz="1800" dirty="0">
                <a:solidFill>
                  <a:srgbClr val="FFFFFF"/>
                </a:solidFill>
                <a:latin typeface="Hiragino Sans GB W3"/>
                <a:ea typeface="Hiragino Sans GB W3"/>
                <a:cs typeface="Hiragino Sans GB W3"/>
              </a:rPr>
              <a:t>)</a:t>
            </a:r>
            <a:endParaRPr lang="zh-CN" altLang="en-US" dirty="0">
              <a:solidFill>
                <a:srgbClr val="FFFFFF"/>
              </a:solidFill>
              <a:latin typeface="Hiragino Sans GB W3"/>
              <a:ea typeface="Hiragino Sans GB W3"/>
              <a:cs typeface="Hiragino Sans GB W3"/>
            </a:endParaRPr>
          </a:p>
        </p:txBody>
      </p:sp>
    </p:spTree>
    <p:extLst>
      <p:ext uri="{BB962C8B-B14F-4D97-AF65-F5344CB8AC3E}">
        <p14:creationId xmlns:p14="http://schemas.microsoft.com/office/powerpoint/2010/main" val="38799728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idx="4294967295"/>
          </p:nvPr>
        </p:nvSpPr>
        <p:spPr>
          <a:xfrm>
            <a:off x="467544" y="9426"/>
            <a:ext cx="7537648" cy="445294"/>
          </a:xfrm>
          <a:prstGeom prst="rect">
            <a:avLst/>
          </a:prstGeom>
        </p:spPr>
        <p:txBody>
          <a:bodyPr lIns="91436" tIns="45718" rIns="91436" bIns="45718"/>
          <a:lstStyle/>
          <a:p>
            <a:pPr algn="l"/>
            <a:r>
              <a:rPr lang="zh-CN" altLang="en-US" sz="3200" dirty="0">
                <a:solidFill>
                  <a:schemeClr val="bg1"/>
                </a:solidFill>
                <a:latin typeface="微软雅黑"/>
                <a:ea typeface="微软雅黑"/>
                <a:cs typeface="微软雅黑"/>
              </a:rPr>
              <a:t>汽车行业</a:t>
            </a:r>
            <a:r>
              <a:rPr lang="en-US" altLang="zh-CN" sz="3200" dirty="0">
                <a:solidFill>
                  <a:schemeClr val="bg1"/>
                </a:solidFill>
              </a:rPr>
              <a:t>TS16949/ APQP</a:t>
            </a:r>
            <a:r>
              <a:rPr lang="zh-CN" altLang="en-US" sz="3200" dirty="0">
                <a:solidFill>
                  <a:schemeClr val="bg1"/>
                </a:solidFill>
                <a:latin typeface="黑体" pitchFamily="2" charset="-122"/>
                <a:ea typeface="黑体" pitchFamily="2" charset="-122"/>
              </a:rPr>
              <a:t>产品</a:t>
            </a:r>
            <a:r>
              <a:rPr lang="zh-CN" altLang="en-US" sz="3200" b="1" dirty="0">
                <a:solidFill>
                  <a:schemeClr val="bg1"/>
                </a:solidFill>
                <a:latin typeface="黑体" pitchFamily="2" charset="-122"/>
                <a:ea typeface="黑体" pitchFamily="2" charset="-122"/>
              </a:rPr>
              <a:t>开发过程</a:t>
            </a:r>
            <a:endParaRPr lang="zh-CN" altLang="en-US" sz="3200" b="1" dirty="0">
              <a:solidFill>
                <a:schemeClr val="bg1"/>
              </a:solidFill>
              <a:latin typeface="黑体" pitchFamily="2" charset="-122"/>
              <a:ea typeface="黑体" pitchFamily="2" charset="-122"/>
            </a:endParaRPr>
          </a:p>
        </p:txBody>
      </p:sp>
      <p:grpSp>
        <p:nvGrpSpPr>
          <p:cNvPr id="2" name="Group 39"/>
          <p:cNvGrpSpPr>
            <a:grpSpLocks/>
          </p:cNvGrpSpPr>
          <p:nvPr/>
        </p:nvGrpSpPr>
        <p:grpSpPr bwMode="auto">
          <a:xfrm>
            <a:off x="714349" y="803661"/>
            <a:ext cx="8003834" cy="3964809"/>
            <a:chOff x="1536" y="1872"/>
            <a:chExt cx="2881" cy="1752"/>
          </a:xfrm>
        </p:grpSpPr>
        <p:sp>
          <p:nvSpPr>
            <p:cNvPr id="235527" name="Line 7"/>
            <p:cNvSpPr>
              <a:spLocks noChangeShapeType="1"/>
            </p:cNvSpPr>
            <p:nvPr/>
          </p:nvSpPr>
          <p:spPr bwMode="auto">
            <a:xfrm>
              <a:off x="2400" y="1997"/>
              <a:ext cx="0" cy="1386"/>
            </a:xfrm>
            <a:prstGeom prst="line">
              <a:avLst/>
            </a:prstGeom>
            <a:noFill/>
            <a:ln w="9525">
              <a:solidFill>
                <a:srgbClr val="080808"/>
              </a:solidFill>
              <a:round/>
              <a:headEnd/>
              <a:tailEnd/>
            </a:ln>
            <a:effectLst/>
          </p:spPr>
          <p:txBody>
            <a:bodyPr/>
            <a:lstStyle/>
            <a:p>
              <a:endParaRPr lang="zh-CN" altLang="en-US" sz="1600">
                <a:latin typeface="华文细黑" pitchFamily="2" charset="-122"/>
                <a:ea typeface="华文细黑" pitchFamily="2" charset="-122"/>
              </a:endParaRPr>
            </a:p>
          </p:txBody>
        </p:sp>
        <p:sp>
          <p:nvSpPr>
            <p:cNvPr id="235528" name="Line 8"/>
            <p:cNvSpPr>
              <a:spLocks noChangeShapeType="1"/>
            </p:cNvSpPr>
            <p:nvPr/>
          </p:nvSpPr>
          <p:spPr bwMode="auto">
            <a:xfrm>
              <a:off x="2904" y="1970"/>
              <a:ext cx="0" cy="1386"/>
            </a:xfrm>
            <a:prstGeom prst="line">
              <a:avLst/>
            </a:prstGeom>
            <a:noFill/>
            <a:ln w="9525">
              <a:solidFill>
                <a:srgbClr val="080808"/>
              </a:solidFill>
              <a:round/>
              <a:headEnd/>
              <a:tailEnd/>
            </a:ln>
            <a:effectLst/>
          </p:spPr>
          <p:txBody>
            <a:bodyPr/>
            <a:lstStyle/>
            <a:p>
              <a:endParaRPr lang="zh-CN" altLang="en-US" sz="1600">
                <a:latin typeface="华文细黑" pitchFamily="2" charset="-122"/>
                <a:ea typeface="华文细黑" pitchFamily="2" charset="-122"/>
              </a:endParaRPr>
            </a:p>
          </p:txBody>
        </p:sp>
        <p:sp>
          <p:nvSpPr>
            <p:cNvPr id="235529" name="Line 9"/>
            <p:cNvSpPr>
              <a:spLocks noChangeShapeType="1"/>
            </p:cNvSpPr>
            <p:nvPr/>
          </p:nvSpPr>
          <p:spPr bwMode="auto">
            <a:xfrm>
              <a:off x="3408" y="1970"/>
              <a:ext cx="0" cy="1386"/>
            </a:xfrm>
            <a:prstGeom prst="line">
              <a:avLst/>
            </a:prstGeom>
            <a:noFill/>
            <a:ln w="9525">
              <a:solidFill>
                <a:srgbClr val="080808"/>
              </a:solidFill>
              <a:round/>
              <a:headEnd/>
              <a:tailEnd/>
            </a:ln>
            <a:effectLst/>
          </p:spPr>
          <p:txBody>
            <a:bodyPr/>
            <a:lstStyle/>
            <a:p>
              <a:endParaRPr lang="zh-CN" altLang="en-US" sz="1600">
                <a:latin typeface="华文细黑" pitchFamily="2" charset="-122"/>
                <a:ea typeface="华文细黑" pitchFamily="2" charset="-122"/>
              </a:endParaRPr>
            </a:p>
          </p:txBody>
        </p:sp>
        <p:sp>
          <p:nvSpPr>
            <p:cNvPr id="235530" name="Line 10"/>
            <p:cNvSpPr>
              <a:spLocks noChangeShapeType="1"/>
            </p:cNvSpPr>
            <p:nvPr/>
          </p:nvSpPr>
          <p:spPr bwMode="auto">
            <a:xfrm>
              <a:off x="3828" y="1970"/>
              <a:ext cx="0" cy="1386"/>
            </a:xfrm>
            <a:prstGeom prst="line">
              <a:avLst/>
            </a:prstGeom>
            <a:noFill/>
            <a:ln w="9525">
              <a:solidFill>
                <a:srgbClr val="080808"/>
              </a:solidFill>
              <a:round/>
              <a:headEnd/>
              <a:tailEnd/>
            </a:ln>
            <a:effectLst/>
          </p:spPr>
          <p:txBody>
            <a:bodyPr/>
            <a:lstStyle/>
            <a:p>
              <a:endParaRPr lang="zh-CN" altLang="en-US" sz="1600">
                <a:latin typeface="华文细黑" pitchFamily="2" charset="-122"/>
                <a:ea typeface="华文细黑" pitchFamily="2" charset="-122"/>
              </a:endParaRPr>
            </a:p>
          </p:txBody>
        </p:sp>
        <p:sp>
          <p:nvSpPr>
            <p:cNvPr id="235531" name="Line 11"/>
            <p:cNvSpPr>
              <a:spLocks noChangeShapeType="1"/>
            </p:cNvSpPr>
            <p:nvPr/>
          </p:nvSpPr>
          <p:spPr bwMode="auto">
            <a:xfrm>
              <a:off x="1800" y="1970"/>
              <a:ext cx="0" cy="1386"/>
            </a:xfrm>
            <a:prstGeom prst="line">
              <a:avLst/>
            </a:prstGeom>
            <a:noFill/>
            <a:ln w="9525">
              <a:solidFill>
                <a:srgbClr val="080808"/>
              </a:solidFill>
              <a:round/>
              <a:headEnd/>
              <a:tailEnd/>
            </a:ln>
            <a:effectLst/>
          </p:spPr>
          <p:txBody>
            <a:bodyPr/>
            <a:lstStyle/>
            <a:p>
              <a:endParaRPr lang="zh-CN" altLang="en-US" sz="1600">
                <a:latin typeface="华文细黑" pitchFamily="2" charset="-122"/>
                <a:ea typeface="华文细黑" pitchFamily="2" charset="-122"/>
              </a:endParaRPr>
            </a:p>
          </p:txBody>
        </p:sp>
        <p:sp>
          <p:nvSpPr>
            <p:cNvPr id="235532" name="Text Box 12"/>
            <p:cNvSpPr txBox="1">
              <a:spLocks noChangeArrowheads="1"/>
            </p:cNvSpPr>
            <p:nvPr/>
          </p:nvSpPr>
          <p:spPr bwMode="auto">
            <a:xfrm>
              <a:off x="1536" y="1872"/>
              <a:ext cx="576" cy="1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CN" altLang="en-US" sz="1600">
                  <a:latin typeface="华文细黑" pitchFamily="2" charset="-122"/>
                  <a:ea typeface="华文细黑" pitchFamily="2" charset="-122"/>
                </a:rPr>
                <a:t>概念提出</a:t>
              </a:r>
              <a:r>
                <a:rPr lang="en-US" altLang="zh-CN" sz="1600">
                  <a:latin typeface="华文细黑" pitchFamily="2" charset="-122"/>
                  <a:ea typeface="华文细黑" pitchFamily="2" charset="-122"/>
                </a:rPr>
                <a:t>/</a:t>
              </a:r>
              <a:r>
                <a:rPr lang="zh-CN" altLang="en-US" sz="1600">
                  <a:latin typeface="华文细黑" pitchFamily="2" charset="-122"/>
                  <a:ea typeface="华文细黑" pitchFamily="2" charset="-122"/>
                </a:rPr>
                <a:t>批准</a:t>
              </a:r>
            </a:p>
          </p:txBody>
        </p:sp>
        <p:sp>
          <p:nvSpPr>
            <p:cNvPr id="235533" name="Text Box 13"/>
            <p:cNvSpPr txBox="1">
              <a:spLocks noChangeArrowheads="1"/>
            </p:cNvSpPr>
            <p:nvPr/>
          </p:nvSpPr>
          <p:spPr bwMode="auto">
            <a:xfrm>
              <a:off x="2196" y="1872"/>
              <a:ext cx="432" cy="1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r>
                <a:rPr lang="zh-CN" altLang="en-US" sz="1600">
                  <a:latin typeface="华文细黑" pitchFamily="2" charset="-122"/>
                  <a:ea typeface="华文细黑" pitchFamily="2" charset="-122"/>
                </a:rPr>
                <a:t>项目批准</a:t>
              </a:r>
            </a:p>
          </p:txBody>
        </p:sp>
        <p:sp>
          <p:nvSpPr>
            <p:cNvPr id="235534" name="Text Box 14"/>
            <p:cNvSpPr txBox="1">
              <a:spLocks noChangeArrowheads="1"/>
            </p:cNvSpPr>
            <p:nvPr/>
          </p:nvSpPr>
          <p:spPr bwMode="auto">
            <a:xfrm>
              <a:off x="2684" y="1872"/>
              <a:ext cx="400" cy="1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CN" altLang="en-US" sz="1600">
                  <a:latin typeface="华文细黑" pitchFamily="2" charset="-122"/>
                  <a:ea typeface="华文细黑" pitchFamily="2" charset="-122"/>
                </a:rPr>
                <a:t>样 件</a:t>
              </a:r>
            </a:p>
          </p:txBody>
        </p:sp>
        <p:sp>
          <p:nvSpPr>
            <p:cNvPr id="235535" name="Text Box 15"/>
            <p:cNvSpPr txBox="1">
              <a:spLocks noChangeArrowheads="1"/>
            </p:cNvSpPr>
            <p:nvPr/>
          </p:nvSpPr>
          <p:spPr bwMode="auto">
            <a:xfrm>
              <a:off x="3136" y="1872"/>
              <a:ext cx="401" cy="187"/>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pPr algn="ctr"/>
              <a:r>
                <a:rPr lang="zh-CN" altLang="en-US" sz="1600">
                  <a:solidFill>
                    <a:srgbClr val="080808"/>
                  </a:solidFill>
                  <a:latin typeface="华文细黑" pitchFamily="2" charset="-122"/>
                  <a:ea typeface="华文细黑" pitchFamily="2" charset="-122"/>
                </a:rPr>
                <a:t>试生产</a:t>
              </a:r>
              <a:endParaRPr lang="zh-CN" altLang="en-US" sz="1600">
                <a:latin typeface="华文细黑" pitchFamily="2" charset="-122"/>
                <a:ea typeface="华文细黑" pitchFamily="2" charset="-122"/>
              </a:endParaRPr>
            </a:p>
          </p:txBody>
        </p:sp>
        <p:sp>
          <p:nvSpPr>
            <p:cNvPr id="235536" name="Text Box 16"/>
            <p:cNvSpPr txBox="1">
              <a:spLocks noChangeArrowheads="1"/>
            </p:cNvSpPr>
            <p:nvPr/>
          </p:nvSpPr>
          <p:spPr bwMode="auto">
            <a:xfrm>
              <a:off x="3624" y="1872"/>
              <a:ext cx="402" cy="1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r>
                <a:rPr lang="zh-CN" altLang="en-US" sz="1600">
                  <a:solidFill>
                    <a:srgbClr val="080808"/>
                  </a:solidFill>
                  <a:latin typeface="华文细黑" pitchFamily="2" charset="-122"/>
                  <a:ea typeface="华文细黑" pitchFamily="2" charset="-122"/>
                </a:rPr>
                <a:t>投 产</a:t>
              </a:r>
              <a:endParaRPr lang="zh-CN" altLang="en-US" sz="1600">
                <a:latin typeface="华文细黑" pitchFamily="2" charset="-122"/>
                <a:ea typeface="华文细黑" pitchFamily="2" charset="-122"/>
              </a:endParaRPr>
            </a:p>
          </p:txBody>
        </p:sp>
        <p:sp>
          <p:nvSpPr>
            <p:cNvPr id="235538" name="Text Box 18"/>
            <p:cNvSpPr txBox="1">
              <a:spLocks noChangeArrowheads="1"/>
            </p:cNvSpPr>
            <p:nvPr/>
          </p:nvSpPr>
          <p:spPr bwMode="auto">
            <a:xfrm>
              <a:off x="2118" y="3307"/>
              <a:ext cx="504" cy="3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CN" altLang="en-US" sz="1600">
                  <a:solidFill>
                    <a:srgbClr val="080808"/>
                  </a:solidFill>
                  <a:latin typeface="华文细黑" pitchFamily="2" charset="-122"/>
                  <a:ea typeface="华文细黑" pitchFamily="2" charset="-122"/>
                </a:rPr>
                <a:t>产品设计</a:t>
              </a:r>
            </a:p>
            <a:p>
              <a:pPr algn="ctr"/>
              <a:r>
                <a:rPr lang="zh-CN" altLang="en-US" sz="1600">
                  <a:solidFill>
                    <a:srgbClr val="080808"/>
                  </a:solidFill>
                  <a:latin typeface="华文细黑" pitchFamily="2" charset="-122"/>
                  <a:ea typeface="华文细黑" pitchFamily="2" charset="-122"/>
                </a:rPr>
                <a:t>开发和验证</a:t>
              </a:r>
              <a:endParaRPr lang="zh-CN" altLang="en-US" sz="1600">
                <a:latin typeface="华文细黑" pitchFamily="2" charset="-122"/>
                <a:ea typeface="华文细黑" pitchFamily="2" charset="-122"/>
              </a:endParaRPr>
            </a:p>
          </p:txBody>
        </p:sp>
        <p:sp>
          <p:nvSpPr>
            <p:cNvPr id="235539" name="Text Box 19"/>
            <p:cNvSpPr txBox="1">
              <a:spLocks noChangeArrowheads="1"/>
            </p:cNvSpPr>
            <p:nvPr/>
          </p:nvSpPr>
          <p:spPr bwMode="auto">
            <a:xfrm>
              <a:off x="2670" y="3315"/>
              <a:ext cx="504" cy="30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r>
                <a:rPr lang="zh-CN" altLang="en-US" sz="1600" dirty="0">
                  <a:solidFill>
                    <a:srgbClr val="080808"/>
                  </a:solidFill>
                  <a:latin typeface="华文细黑" pitchFamily="2" charset="-122"/>
                  <a:ea typeface="华文细黑" pitchFamily="2" charset="-122"/>
                </a:rPr>
                <a:t>过程设计</a:t>
              </a:r>
            </a:p>
            <a:p>
              <a:pPr algn="ctr"/>
              <a:r>
                <a:rPr lang="zh-CN" altLang="en-US" sz="1600" dirty="0">
                  <a:solidFill>
                    <a:srgbClr val="080808"/>
                  </a:solidFill>
                  <a:latin typeface="华文细黑" pitchFamily="2" charset="-122"/>
                  <a:ea typeface="华文细黑" pitchFamily="2" charset="-122"/>
                </a:rPr>
                <a:t>开发和验证</a:t>
              </a:r>
              <a:endParaRPr lang="zh-CN" altLang="en-US" sz="1600" dirty="0">
                <a:latin typeface="华文细黑" pitchFamily="2" charset="-122"/>
                <a:ea typeface="华文细黑" pitchFamily="2" charset="-122"/>
              </a:endParaRPr>
            </a:p>
          </p:txBody>
        </p:sp>
        <p:sp>
          <p:nvSpPr>
            <p:cNvPr id="235540" name="Text Box 20"/>
            <p:cNvSpPr txBox="1">
              <a:spLocks noChangeArrowheads="1"/>
            </p:cNvSpPr>
            <p:nvPr/>
          </p:nvSpPr>
          <p:spPr bwMode="auto">
            <a:xfrm>
              <a:off x="3234" y="3307"/>
              <a:ext cx="504" cy="312"/>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pPr algn="ctr">
                <a:lnSpc>
                  <a:spcPts val="1920"/>
                </a:lnSpc>
              </a:pPr>
              <a:r>
                <a:rPr lang="zh-CN" altLang="en-US" sz="1600" dirty="0">
                  <a:solidFill>
                    <a:srgbClr val="080808"/>
                  </a:solidFill>
                  <a:latin typeface="华文细黑" pitchFamily="2" charset="-122"/>
                  <a:ea typeface="华文细黑" pitchFamily="2" charset="-122"/>
                </a:rPr>
                <a:t>产品和过</a:t>
              </a:r>
              <a:r>
                <a:rPr lang="zh-CN" altLang="en-US" sz="1600" dirty="0">
                  <a:solidFill>
                    <a:srgbClr val="080808"/>
                  </a:solidFill>
                  <a:latin typeface="华文细黑" pitchFamily="2" charset="-122"/>
                  <a:ea typeface="华文细黑" pitchFamily="2" charset="-122"/>
                </a:rPr>
                <a:t>程</a:t>
              </a:r>
              <a:endParaRPr lang="en-US" altLang="zh-CN" sz="1600" dirty="0">
                <a:solidFill>
                  <a:srgbClr val="080808"/>
                </a:solidFill>
                <a:latin typeface="华文细黑" pitchFamily="2" charset="-122"/>
                <a:ea typeface="华文细黑" pitchFamily="2" charset="-122"/>
              </a:endParaRPr>
            </a:p>
            <a:p>
              <a:pPr algn="ctr">
                <a:lnSpc>
                  <a:spcPts val="1920"/>
                </a:lnSpc>
              </a:pPr>
              <a:r>
                <a:rPr lang="zh-CN" altLang="en-US" sz="1600" dirty="0">
                  <a:solidFill>
                    <a:srgbClr val="080808"/>
                  </a:solidFill>
                  <a:latin typeface="华文细黑" pitchFamily="2" charset="-122"/>
                  <a:ea typeface="华文细黑" pitchFamily="2" charset="-122"/>
                </a:rPr>
                <a:t>确认</a:t>
              </a:r>
              <a:endParaRPr lang="zh-CN" altLang="en-US" sz="1600" dirty="0">
                <a:solidFill>
                  <a:srgbClr val="080808"/>
                </a:solidFill>
                <a:latin typeface="华文细黑" pitchFamily="2" charset="-122"/>
                <a:ea typeface="华文细黑" pitchFamily="2" charset="-122"/>
              </a:endParaRPr>
            </a:p>
          </p:txBody>
        </p:sp>
        <p:sp>
          <p:nvSpPr>
            <p:cNvPr id="235541" name="Text Box 21"/>
            <p:cNvSpPr txBox="1">
              <a:spLocks noChangeArrowheads="1"/>
            </p:cNvSpPr>
            <p:nvPr/>
          </p:nvSpPr>
          <p:spPr bwMode="auto">
            <a:xfrm>
              <a:off x="3780" y="3291"/>
              <a:ext cx="534" cy="328"/>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pPr algn="just"/>
              <a:r>
                <a:rPr lang="zh-CN" altLang="en-US" sz="1600" dirty="0">
                  <a:solidFill>
                    <a:srgbClr val="080808"/>
                  </a:solidFill>
                  <a:latin typeface="华文细黑" pitchFamily="2" charset="-122"/>
                  <a:ea typeface="华文细黑" pitchFamily="2" charset="-122"/>
                </a:rPr>
                <a:t>反馈、评定</a:t>
              </a:r>
            </a:p>
            <a:p>
              <a:pPr algn="just"/>
              <a:r>
                <a:rPr lang="zh-CN" altLang="en-US" sz="1600" dirty="0">
                  <a:solidFill>
                    <a:srgbClr val="080808"/>
                  </a:solidFill>
                  <a:latin typeface="华文细黑" pitchFamily="2" charset="-122"/>
                  <a:ea typeface="华文细黑" pitchFamily="2" charset="-122"/>
                </a:rPr>
                <a:t>和纠正措施  </a:t>
              </a:r>
              <a:endParaRPr lang="zh-CN" altLang="en-US" sz="1600" dirty="0">
                <a:latin typeface="华文细黑" pitchFamily="2" charset="-122"/>
                <a:ea typeface="华文细黑" pitchFamily="2" charset="-122"/>
              </a:endParaRPr>
            </a:p>
          </p:txBody>
        </p:sp>
        <p:grpSp>
          <p:nvGrpSpPr>
            <p:cNvPr id="3" name="Group 22"/>
            <p:cNvGrpSpPr>
              <a:grpSpLocks/>
            </p:cNvGrpSpPr>
            <p:nvPr/>
          </p:nvGrpSpPr>
          <p:grpSpPr bwMode="auto">
            <a:xfrm>
              <a:off x="1536" y="2122"/>
              <a:ext cx="2881" cy="1114"/>
              <a:chOff x="2523" y="4509"/>
              <a:chExt cx="7202" cy="2787"/>
            </a:xfrm>
          </p:grpSpPr>
          <p:sp>
            <p:nvSpPr>
              <p:cNvPr id="235543" name="AutoShape 23"/>
              <p:cNvSpPr>
                <a:spLocks noChangeArrowheads="1"/>
              </p:cNvSpPr>
              <p:nvPr/>
            </p:nvSpPr>
            <p:spPr bwMode="auto">
              <a:xfrm rot="5400000">
                <a:off x="3330" y="3758"/>
                <a:ext cx="371" cy="1982"/>
              </a:xfrm>
              <a:prstGeom prst="flowChartDocument">
                <a:avLst/>
              </a:prstGeom>
              <a:ln>
                <a:headEnd/>
                <a:tailEnd/>
              </a:ln>
            </p:spPr>
            <p:style>
              <a:lnRef idx="0">
                <a:schemeClr val="accent5"/>
              </a:lnRef>
              <a:fillRef idx="3">
                <a:schemeClr val="accent5"/>
              </a:fillRef>
              <a:effectRef idx="3">
                <a:schemeClr val="accent5"/>
              </a:effectRef>
              <a:fontRef idx="minor">
                <a:schemeClr val="lt1"/>
              </a:fontRef>
            </p:style>
            <p:txBody>
              <a:bodyPr rot="10800000" vert="eaVert" anchor="ctr"/>
              <a:lstStyle/>
              <a:p>
                <a:pPr algn="ctr"/>
                <a:r>
                  <a:rPr lang="zh-CN" altLang="en-US" sz="1600">
                    <a:solidFill>
                      <a:srgbClr val="080808"/>
                    </a:solidFill>
                    <a:latin typeface="华文细黑" pitchFamily="2" charset="-122"/>
                    <a:ea typeface="华文细黑" pitchFamily="2" charset="-122"/>
                  </a:rPr>
                  <a:t> </a:t>
                </a:r>
                <a:endParaRPr lang="en-US" altLang="zh-CN" sz="1600">
                  <a:latin typeface="华文细黑" pitchFamily="2" charset="-122"/>
                  <a:ea typeface="华文细黑" pitchFamily="2" charset="-122"/>
                </a:endParaRPr>
              </a:p>
            </p:txBody>
          </p:sp>
          <p:sp>
            <p:nvSpPr>
              <p:cNvPr id="235544" name="AutoShape 24"/>
              <p:cNvSpPr>
                <a:spLocks noChangeArrowheads="1"/>
              </p:cNvSpPr>
              <p:nvPr/>
            </p:nvSpPr>
            <p:spPr bwMode="auto">
              <a:xfrm rot="16200000">
                <a:off x="4600" y="3674"/>
                <a:ext cx="495" cy="3015"/>
              </a:xfrm>
              <a:prstGeom prst="flowChartDocument">
                <a:avLst/>
              </a:prstGeom>
              <a:ln>
                <a:headEnd/>
                <a:tailEnd/>
              </a:ln>
            </p:spPr>
            <p:style>
              <a:lnRef idx="0">
                <a:schemeClr val="accent2"/>
              </a:lnRef>
              <a:fillRef idx="3">
                <a:schemeClr val="accent2"/>
              </a:fillRef>
              <a:effectRef idx="3">
                <a:schemeClr val="accent2"/>
              </a:effectRef>
              <a:fontRef idx="minor">
                <a:schemeClr val="lt1"/>
              </a:fontRef>
            </p:style>
            <p:txBody>
              <a:bodyPr vert="eaVert" anchor="ctr"/>
              <a:lstStyle/>
              <a:p>
                <a:pPr algn="ctr"/>
                <a:endParaRPr lang="zh-CN" altLang="en-US" sz="1600">
                  <a:latin typeface="华文细黑" pitchFamily="2" charset="-122"/>
                  <a:ea typeface="华文细黑" pitchFamily="2" charset="-122"/>
                </a:endParaRPr>
              </a:p>
            </p:txBody>
          </p:sp>
          <p:sp>
            <p:nvSpPr>
              <p:cNvPr id="235545" name="AutoShape 25"/>
              <p:cNvSpPr>
                <a:spLocks noChangeArrowheads="1"/>
              </p:cNvSpPr>
              <p:nvPr/>
            </p:nvSpPr>
            <p:spPr bwMode="auto">
              <a:xfrm rot="16200000">
                <a:off x="5354" y="3415"/>
                <a:ext cx="496" cy="4523"/>
              </a:xfrm>
              <a:prstGeom prst="flowChartDocument">
                <a:avLst/>
              </a:prstGeom>
              <a:ln>
                <a:headEnd/>
                <a:tailEnd/>
              </a:ln>
            </p:spPr>
            <p:style>
              <a:lnRef idx="0">
                <a:schemeClr val="accent3"/>
              </a:lnRef>
              <a:fillRef idx="3">
                <a:schemeClr val="accent3"/>
              </a:fillRef>
              <a:effectRef idx="3">
                <a:schemeClr val="accent3"/>
              </a:effectRef>
              <a:fontRef idx="minor">
                <a:schemeClr val="lt1"/>
              </a:fontRef>
            </p:style>
            <p:txBody>
              <a:bodyPr vert="eaVert" anchor="ctr"/>
              <a:lstStyle/>
              <a:p>
                <a:pPr algn="ctr"/>
                <a:endParaRPr lang="zh-CN" altLang="en-US" sz="1600">
                  <a:latin typeface="华文细黑" pitchFamily="2" charset="-122"/>
                  <a:ea typeface="华文细黑" pitchFamily="2" charset="-122"/>
                </a:endParaRPr>
              </a:p>
            </p:txBody>
          </p:sp>
          <p:sp>
            <p:nvSpPr>
              <p:cNvPr id="235546" name="AutoShape 26"/>
              <p:cNvSpPr>
                <a:spLocks noChangeArrowheads="1"/>
              </p:cNvSpPr>
              <p:nvPr/>
            </p:nvSpPr>
            <p:spPr bwMode="auto">
              <a:xfrm rot="16200000">
                <a:off x="6107" y="4079"/>
                <a:ext cx="495" cy="4187"/>
              </a:xfrm>
              <a:prstGeom prst="flowChartDocument">
                <a:avLst/>
              </a:prstGeom>
              <a:ln>
                <a:headEnd/>
                <a:tailEnd/>
              </a:ln>
            </p:spPr>
            <p:style>
              <a:lnRef idx="0">
                <a:schemeClr val="accent1"/>
              </a:lnRef>
              <a:fillRef idx="3">
                <a:schemeClr val="accent1"/>
              </a:fillRef>
              <a:effectRef idx="3">
                <a:schemeClr val="accent1"/>
              </a:effectRef>
              <a:fontRef idx="minor">
                <a:schemeClr val="lt1"/>
              </a:fontRef>
            </p:style>
            <p:txBody>
              <a:bodyPr vert="eaVert" anchor="ctr"/>
              <a:lstStyle/>
              <a:p>
                <a:pPr algn="ctr"/>
                <a:endParaRPr lang="zh-CN" altLang="en-US" sz="1600">
                  <a:latin typeface="华文细黑" pitchFamily="2" charset="-122"/>
                  <a:ea typeface="华文细黑" pitchFamily="2" charset="-122"/>
                </a:endParaRPr>
              </a:p>
            </p:txBody>
          </p:sp>
          <p:sp>
            <p:nvSpPr>
              <p:cNvPr id="235547" name="AutoShape 27"/>
              <p:cNvSpPr>
                <a:spLocks noChangeArrowheads="1"/>
              </p:cNvSpPr>
              <p:nvPr/>
            </p:nvSpPr>
            <p:spPr bwMode="auto">
              <a:xfrm>
                <a:off x="2523" y="6853"/>
                <a:ext cx="7199" cy="432"/>
              </a:xfrm>
              <a:prstGeom prst="plaque">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endParaRPr lang="zh-CN" altLang="en-US" sz="1600">
                  <a:latin typeface="华文细黑" pitchFamily="2" charset="-122"/>
                  <a:ea typeface="华文细黑" pitchFamily="2" charset="-122"/>
                </a:endParaRPr>
              </a:p>
            </p:txBody>
          </p:sp>
          <p:sp>
            <p:nvSpPr>
              <p:cNvPr id="235548" name="AutoShape 28"/>
              <p:cNvSpPr>
                <a:spLocks noChangeArrowheads="1"/>
              </p:cNvSpPr>
              <p:nvPr/>
            </p:nvSpPr>
            <p:spPr bwMode="auto">
              <a:xfrm rot="16200000">
                <a:off x="8804" y="4001"/>
                <a:ext cx="372" cy="1470"/>
              </a:xfrm>
              <a:prstGeom prst="flowChartDocument">
                <a:avLst/>
              </a:prstGeom>
              <a:ln>
                <a:headEnd/>
                <a:tailEnd/>
              </a:ln>
            </p:spPr>
            <p:style>
              <a:lnRef idx="0">
                <a:schemeClr val="accent3"/>
              </a:lnRef>
              <a:fillRef idx="3">
                <a:schemeClr val="accent3"/>
              </a:fillRef>
              <a:effectRef idx="3">
                <a:schemeClr val="accent3"/>
              </a:effectRef>
              <a:fontRef idx="minor">
                <a:schemeClr val="lt1"/>
              </a:fontRef>
            </p:style>
            <p:txBody>
              <a:bodyPr vert="eaVert" anchor="ctr"/>
              <a:lstStyle/>
              <a:p>
                <a:pPr algn="ctr"/>
                <a:endParaRPr lang="en-US" altLang="zh-CN" sz="1600">
                  <a:latin typeface="华文细黑" pitchFamily="2" charset="-122"/>
                  <a:ea typeface="华文细黑" pitchFamily="2" charset="-122"/>
                </a:endParaRPr>
              </a:p>
            </p:txBody>
          </p:sp>
          <p:sp>
            <p:nvSpPr>
              <p:cNvPr id="235549" name="AutoShape 29"/>
              <p:cNvSpPr>
                <a:spLocks noChangeArrowheads="1"/>
              </p:cNvSpPr>
              <p:nvPr/>
            </p:nvSpPr>
            <p:spPr bwMode="auto">
              <a:xfrm rot="5400000">
                <a:off x="8535" y="5663"/>
                <a:ext cx="433" cy="1947"/>
              </a:xfrm>
              <a:prstGeom prst="flowChartDocument">
                <a:avLst/>
              </a:prstGeom>
              <a:ln>
                <a:headEnd/>
                <a:tailEnd/>
              </a:ln>
            </p:spPr>
            <p:style>
              <a:lnRef idx="0">
                <a:schemeClr val="accent3"/>
              </a:lnRef>
              <a:fillRef idx="3">
                <a:schemeClr val="accent3"/>
              </a:fillRef>
              <a:effectRef idx="3">
                <a:schemeClr val="accent3"/>
              </a:effectRef>
              <a:fontRef idx="minor">
                <a:schemeClr val="lt1"/>
              </a:fontRef>
            </p:style>
            <p:txBody>
              <a:bodyPr rot="10800000" vert="eaVert" anchor="ctr"/>
              <a:lstStyle/>
              <a:p>
                <a:pPr algn="ctr"/>
                <a:endParaRPr lang="zh-CN" altLang="en-US" sz="1600">
                  <a:latin typeface="华文细黑" pitchFamily="2" charset="-122"/>
                  <a:ea typeface="华文细黑" pitchFamily="2" charset="-122"/>
                </a:endParaRPr>
              </a:p>
            </p:txBody>
          </p:sp>
          <p:sp>
            <p:nvSpPr>
              <p:cNvPr id="235550" name="Text Box 30"/>
              <p:cNvSpPr txBox="1">
                <a:spLocks noChangeArrowheads="1"/>
              </p:cNvSpPr>
              <p:nvPr/>
            </p:nvSpPr>
            <p:spPr bwMode="auto">
              <a:xfrm>
                <a:off x="8105" y="6402"/>
                <a:ext cx="1593" cy="447"/>
              </a:xfrm>
              <a:prstGeom prst="rect">
                <a:avLst/>
              </a:prstGeom>
              <a:noFill/>
              <a:ln w="9525">
                <a:noFill/>
                <a:miter lim="800000"/>
                <a:headEnd/>
                <a:tailEnd/>
              </a:ln>
              <a:effectLst/>
            </p:spPr>
            <p:txBody>
              <a:bodyPr/>
              <a:lstStyle/>
              <a:p>
                <a:pPr algn="ctr"/>
                <a:r>
                  <a:rPr lang="zh-CN" altLang="en-US" sz="1600" dirty="0">
                    <a:solidFill>
                      <a:srgbClr val="080808"/>
                    </a:solidFill>
                    <a:latin typeface="华文细黑" pitchFamily="2" charset="-122"/>
                    <a:ea typeface="华文细黑" pitchFamily="2" charset="-122"/>
                  </a:rPr>
                  <a:t>生  产</a:t>
                </a:r>
                <a:endParaRPr lang="zh-CN" altLang="en-US" sz="1600" dirty="0">
                  <a:latin typeface="华文细黑" pitchFamily="2" charset="-122"/>
                  <a:ea typeface="华文细黑" pitchFamily="2" charset="-122"/>
                </a:endParaRPr>
              </a:p>
            </p:txBody>
          </p:sp>
          <p:sp>
            <p:nvSpPr>
              <p:cNvPr id="235551" name="Text Box 31"/>
              <p:cNvSpPr txBox="1">
                <a:spLocks noChangeArrowheads="1"/>
              </p:cNvSpPr>
              <p:nvPr/>
            </p:nvSpPr>
            <p:spPr bwMode="auto">
              <a:xfrm>
                <a:off x="4865" y="6849"/>
                <a:ext cx="2520" cy="447"/>
              </a:xfrm>
              <a:prstGeom prst="rect">
                <a:avLst/>
              </a:prstGeom>
              <a:noFill/>
              <a:ln w="9525">
                <a:noFill/>
                <a:miter lim="800000"/>
                <a:headEnd/>
                <a:tailEnd/>
              </a:ln>
              <a:effectLst/>
            </p:spPr>
            <p:txBody>
              <a:bodyPr/>
              <a:lstStyle/>
              <a:p>
                <a:pPr algn="just"/>
                <a:r>
                  <a:rPr lang="zh-CN" altLang="en-US" sz="1600" dirty="0">
                    <a:solidFill>
                      <a:srgbClr val="080808"/>
                    </a:solidFill>
                    <a:latin typeface="华文细黑" pitchFamily="2" charset="-122"/>
                    <a:ea typeface="华文细黑" pitchFamily="2" charset="-122"/>
                  </a:rPr>
                  <a:t>反馈、评定和纠正措施</a:t>
                </a:r>
                <a:endParaRPr lang="zh-CN" altLang="en-US" sz="1600" dirty="0">
                  <a:latin typeface="华文细黑" pitchFamily="2" charset="-122"/>
                  <a:ea typeface="华文细黑" pitchFamily="2" charset="-122"/>
                </a:endParaRPr>
              </a:p>
            </p:txBody>
          </p:sp>
          <p:sp>
            <p:nvSpPr>
              <p:cNvPr id="235552" name="Text Box 32"/>
              <p:cNvSpPr txBox="1">
                <a:spLocks noChangeArrowheads="1"/>
              </p:cNvSpPr>
              <p:nvPr/>
            </p:nvSpPr>
            <p:spPr bwMode="auto">
              <a:xfrm>
                <a:off x="5585" y="5973"/>
                <a:ext cx="2520" cy="447"/>
              </a:xfrm>
              <a:prstGeom prst="rect">
                <a:avLst/>
              </a:prstGeom>
              <a:noFill/>
              <a:ln w="9525">
                <a:noFill/>
                <a:miter lim="800000"/>
                <a:headEnd/>
                <a:tailEnd/>
              </a:ln>
              <a:effectLst/>
            </p:spPr>
            <p:txBody>
              <a:bodyPr/>
              <a:lstStyle/>
              <a:p>
                <a:pPr algn="just"/>
                <a:r>
                  <a:rPr lang="zh-CN" altLang="en-US" sz="1600" dirty="0">
                    <a:solidFill>
                      <a:srgbClr val="080808"/>
                    </a:solidFill>
                    <a:latin typeface="华文细黑" pitchFamily="2" charset="-122"/>
                    <a:ea typeface="华文细黑" pitchFamily="2" charset="-122"/>
                  </a:rPr>
                  <a:t>产品和过程确认</a:t>
                </a:r>
                <a:endParaRPr lang="zh-CN" altLang="en-US" sz="1600" dirty="0">
                  <a:latin typeface="华文细黑" pitchFamily="2" charset="-122"/>
                  <a:ea typeface="华文细黑" pitchFamily="2" charset="-122"/>
                </a:endParaRPr>
              </a:p>
            </p:txBody>
          </p:sp>
          <p:sp>
            <p:nvSpPr>
              <p:cNvPr id="235553" name="Text Box 33"/>
              <p:cNvSpPr txBox="1">
                <a:spLocks noChangeArrowheads="1"/>
              </p:cNvSpPr>
              <p:nvPr/>
            </p:nvSpPr>
            <p:spPr bwMode="auto">
              <a:xfrm>
                <a:off x="4505" y="5445"/>
                <a:ext cx="2520" cy="447"/>
              </a:xfrm>
              <a:prstGeom prst="rect">
                <a:avLst/>
              </a:prstGeom>
              <a:noFill/>
              <a:ln w="9525">
                <a:noFill/>
                <a:miter lim="800000"/>
                <a:headEnd/>
                <a:tailEnd/>
              </a:ln>
              <a:effectLst/>
            </p:spPr>
            <p:txBody>
              <a:bodyPr/>
              <a:lstStyle/>
              <a:p>
                <a:pPr algn="just"/>
                <a:r>
                  <a:rPr lang="zh-CN" altLang="en-US" sz="1600">
                    <a:solidFill>
                      <a:srgbClr val="080808"/>
                    </a:solidFill>
                    <a:latin typeface="华文细黑" pitchFamily="2" charset="-122"/>
                    <a:ea typeface="华文细黑" pitchFamily="2" charset="-122"/>
                  </a:rPr>
                  <a:t>过程设计和开发</a:t>
                </a:r>
                <a:endParaRPr lang="zh-CN" altLang="en-US" sz="1600">
                  <a:latin typeface="华文细黑" pitchFamily="2" charset="-122"/>
                  <a:ea typeface="华文细黑" pitchFamily="2" charset="-122"/>
                </a:endParaRPr>
              </a:p>
            </p:txBody>
          </p:sp>
          <p:sp>
            <p:nvSpPr>
              <p:cNvPr id="235554" name="Text Box 34"/>
              <p:cNvSpPr txBox="1">
                <a:spLocks noChangeArrowheads="1"/>
              </p:cNvSpPr>
              <p:nvPr/>
            </p:nvSpPr>
            <p:spPr bwMode="auto">
              <a:xfrm>
                <a:off x="3785" y="4977"/>
                <a:ext cx="2520" cy="447"/>
              </a:xfrm>
              <a:prstGeom prst="rect">
                <a:avLst/>
              </a:prstGeom>
              <a:noFill/>
              <a:ln w="9525">
                <a:noFill/>
                <a:miter lim="800000"/>
                <a:headEnd/>
                <a:tailEnd/>
              </a:ln>
              <a:effectLst/>
            </p:spPr>
            <p:txBody>
              <a:bodyPr/>
              <a:lstStyle/>
              <a:p>
                <a:pPr algn="just"/>
                <a:r>
                  <a:rPr lang="zh-CN" altLang="en-US" sz="1600" dirty="0">
                    <a:solidFill>
                      <a:srgbClr val="080808"/>
                    </a:solidFill>
                    <a:latin typeface="华文细黑" pitchFamily="2" charset="-122"/>
                    <a:ea typeface="华文细黑" pitchFamily="2" charset="-122"/>
                  </a:rPr>
                  <a:t>产品设计和开发</a:t>
                </a:r>
                <a:endParaRPr lang="zh-CN" altLang="en-US" sz="1600" dirty="0">
                  <a:latin typeface="华文细黑" pitchFamily="2" charset="-122"/>
                  <a:ea typeface="华文细黑" pitchFamily="2" charset="-122"/>
                </a:endParaRPr>
              </a:p>
            </p:txBody>
          </p:sp>
          <p:sp>
            <p:nvSpPr>
              <p:cNvPr id="235555" name="Text Box 35"/>
              <p:cNvSpPr txBox="1">
                <a:spLocks noChangeArrowheads="1"/>
              </p:cNvSpPr>
              <p:nvPr/>
            </p:nvSpPr>
            <p:spPr bwMode="auto">
              <a:xfrm>
                <a:off x="3065" y="4594"/>
                <a:ext cx="1080" cy="383"/>
              </a:xfrm>
              <a:prstGeom prst="rect">
                <a:avLst/>
              </a:prstGeom>
              <a:noFill/>
              <a:ln w="9525">
                <a:noFill/>
                <a:miter lim="800000"/>
                <a:headEnd/>
                <a:tailEnd/>
              </a:ln>
              <a:effectLst/>
            </p:spPr>
            <p:txBody>
              <a:bodyPr/>
              <a:lstStyle/>
              <a:p>
                <a:pPr algn="just"/>
                <a:r>
                  <a:rPr lang="zh-CN" altLang="en-US" sz="1600" dirty="0">
                    <a:solidFill>
                      <a:srgbClr val="080808"/>
                    </a:solidFill>
                    <a:latin typeface="华文细黑" pitchFamily="2" charset="-122"/>
                    <a:ea typeface="华文细黑" pitchFamily="2" charset="-122"/>
                  </a:rPr>
                  <a:t>策  划</a:t>
                </a:r>
                <a:endParaRPr lang="zh-CN" altLang="en-US" sz="1600" dirty="0">
                  <a:latin typeface="华文细黑" pitchFamily="2" charset="-122"/>
                  <a:ea typeface="华文细黑" pitchFamily="2" charset="-122"/>
                </a:endParaRPr>
              </a:p>
            </p:txBody>
          </p:sp>
          <p:sp>
            <p:nvSpPr>
              <p:cNvPr id="235556" name="Text Box 36"/>
              <p:cNvSpPr txBox="1">
                <a:spLocks noChangeArrowheads="1"/>
              </p:cNvSpPr>
              <p:nvPr/>
            </p:nvSpPr>
            <p:spPr bwMode="auto">
              <a:xfrm>
                <a:off x="8465" y="4509"/>
                <a:ext cx="1080" cy="447"/>
              </a:xfrm>
              <a:prstGeom prst="rect">
                <a:avLst/>
              </a:prstGeom>
              <a:noFill/>
              <a:ln w="9525">
                <a:noFill/>
                <a:miter lim="800000"/>
                <a:headEnd/>
                <a:tailEnd/>
              </a:ln>
              <a:effectLst/>
            </p:spPr>
            <p:txBody>
              <a:bodyPr/>
              <a:lstStyle/>
              <a:p>
                <a:pPr algn="just"/>
                <a:r>
                  <a:rPr lang="zh-CN" altLang="en-US" sz="1600">
                    <a:solidFill>
                      <a:srgbClr val="080808"/>
                    </a:solidFill>
                    <a:latin typeface="华文细黑" pitchFamily="2" charset="-122"/>
                    <a:ea typeface="华文细黑" pitchFamily="2" charset="-122"/>
                  </a:rPr>
                  <a:t>策  划</a:t>
                </a:r>
                <a:endParaRPr lang="zh-CN" altLang="en-US" sz="1600">
                  <a:latin typeface="华文细黑" pitchFamily="2" charset="-122"/>
                  <a:ea typeface="华文细黑" pitchFamily="2" charset="-122"/>
                </a:endParaRPr>
              </a:p>
            </p:txBody>
          </p:sp>
        </p:grpSp>
        <p:sp>
          <p:nvSpPr>
            <p:cNvPr id="235558" name="Text Box 38"/>
            <p:cNvSpPr txBox="1">
              <a:spLocks noChangeArrowheads="1"/>
            </p:cNvSpPr>
            <p:nvPr/>
          </p:nvSpPr>
          <p:spPr bwMode="auto">
            <a:xfrm>
              <a:off x="1536" y="3312"/>
              <a:ext cx="504" cy="312"/>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pPr algn="ctr"/>
              <a:r>
                <a:rPr lang="zh-CN" altLang="en-US" sz="1600" dirty="0">
                  <a:solidFill>
                    <a:srgbClr val="080808"/>
                  </a:solidFill>
                  <a:latin typeface="华文细黑" pitchFamily="2" charset="-122"/>
                  <a:ea typeface="华文细黑" pitchFamily="2" charset="-122"/>
                </a:rPr>
                <a:t>计划和确</a:t>
              </a:r>
              <a:r>
                <a:rPr lang="zh-CN" altLang="en-US" sz="1600" dirty="0">
                  <a:solidFill>
                    <a:srgbClr val="080808"/>
                  </a:solidFill>
                  <a:latin typeface="华文细黑" pitchFamily="2" charset="-122"/>
                  <a:ea typeface="华文细黑" pitchFamily="2" charset="-122"/>
                </a:rPr>
                <a:t>定</a:t>
              </a:r>
              <a:endParaRPr lang="en-US" altLang="zh-CN" sz="1600" dirty="0">
                <a:solidFill>
                  <a:srgbClr val="080808"/>
                </a:solidFill>
                <a:latin typeface="华文细黑" pitchFamily="2" charset="-122"/>
                <a:ea typeface="华文细黑" pitchFamily="2" charset="-122"/>
              </a:endParaRPr>
            </a:p>
            <a:p>
              <a:pPr algn="ctr"/>
              <a:r>
                <a:rPr lang="zh-CN" altLang="en-US" sz="1600" dirty="0">
                  <a:solidFill>
                    <a:srgbClr val="080808"/>
                  </a:solidFill>
                  <a:latin typeface="华文细黑" pitchFamily="2" charset="-122"/>
                  <a:ea typeface="华文细黑" pitchFamily="2" charset="-122"/>
                </a:rPr>
                <a:t>项目</a:t>
              </a:r>
              <a:endParaRPr lang="zh-CN" altLang="en-US" sz="1600" dirty="0">
                <a:latin typeface="华文细黑" pitchFamily="2" charset="-122"/>
                <a:ea typeface="华文细黑" pitchFamily="2" charset="-122"/>
              </a:endParaRPr>
            </a:p>
          </p:txBody>
        </p:sp>
      </p:grpSp>
    </p:spTree>
    <p:extLst>
      <p:ext uri="{BB962C8B-B14F-4D97-AF65-F5344CB8AC3E}">
        <p14:creationId xmlns:p14="http://schemas.microsoft.com/office/powerpoint/2010/main" val="1320952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376264" y="339502"/>
            <a:ext cx="6300192" cy="609584"/>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lstStyle/>
          <a:p>
            <a:r>
              <a:rPr lang="zh-CN" b="1" dirty="0">
                <a:latin typeface="微软雅黑" pitchFamily="34" charset="-122"/>
                <a:ea typeface="微软雅黑" pitchFamily="34" charset="-122"/>
              </a:rPr>
              <a:t>  </a:t>
            </a:r>
            <a:r>
              <a:rPr lang="zh-CN" altLang="zh-CN" dirty="0" smtClean="0">
                <a:latin typeface="微软雅黑" pitchFamily="34" charset="-122"/>
                <a:ea typeface="微软雅黑" pitchFamily="34" charset="-122"/>
              </a:rPr>
              <a:t>用友</a:t>
            </a:r>
            <a:r>
              <a:rPr lang="zh-CN" altLang="en-US" dirty="0" smtClean="0">
                <a:latin typeface="微软雅黑" pitchFamily="34" charset="-122"/>
                <a:ea typeface="微软雅黑" pitchFamily="34" charset="-122"/>
              </a:rPr>
              <a:t>网络科技股份有限公司  </a:t>
            </a:r>
            <a:r>
              <a:rPr lang="en-US" altLang="zh-CN" dirty="0" smtClean="0">
                <a:latin typeface="微软雅黑" pitchFamily="34" charset="-122"/>
                <a:ea typeface="微软雅黑" pitchFamily="34" charset="-122"/>
              </a:rPr>
              <a:t>PLM</a:t>
            </a:r>
            <a:r>
              <a:rPr lang="zh-CN" altLang="en-US" dirty="0" smtClean="0">
                <a:latin typeface="微软雅黑" pitchFamily="34" charset="-122"/>
                <a:ea typeface="微软雅黑" pitchFamily="34" charset="-122"/>
              </a:rPr>
              <a:t>业务部 </a:t>
            </a:r>
            <a:r>
              <a:rPr lang="en-US" altLang="zh-CN"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总经理</a:t>
            </a:r>
            <a:endParaRPr lang="zh-CN" dirty="0">
              <a:latin typeface="微软雅黑" pitchFamily="34" charset="-122"/>
              <a:ea typeface="微软雅黑" pitchFamily="34" charset="-122"/>
            </a:endParaRPr>
          </a:p>
        </p:txBody>
      </p:sp>
      <p:pic>
        <p:nvPicPr>
          <p:cNvPr id="4" name="图片 1" descr="20100131445"/>
          <p:cNvPicPr>
            <a:picLocks noChangeAspect="1" noChangeArrowheads="1"/>
          </p:cNvPicPr>
          <p:nvPr/>
        </p:nvPicPr>
        <p:blipFill>
          <a:blip r:embed="rId2" cstate="print"/>
          <a:srcRect l="14015" t="6076" r="5302" b="17722"/>
          <a:stretch>
            <a:fillRect/>
          </a:stretch>
        </p:blipFill>
        <p:spPr bwMode="auto">
          <a:xfrm>
            <a:off x="214282" y="342900"/>
            <a:ext cx="2143140" cy="2800350"/>
          </a:xfrm>
          <a:prstGeom prst="rect">
            <a:avLst/>
          </a:prstGeom>
          <a:noFill/>
          <a:ln w="9525">
            <a:noFill/>
            <a:miter lim="800000"/>
            <a:headEnd/>
            <a:tailEnd/>
          </a:ln>
        </p:spPr>
      </p:pic>
      <p:sp>
        <p:nvSpPr>
          <p:cNvPr id="5" name="Rectangle 3"/>
          <p:cNvSpPr>
            <a:spLocks noChangeArrowheads="1"/>
          </p:cNvSpPr>
          <p:nvPr/>
        </p:nvSpPr>
        <p:spPr bwMode="auto">
          <a:xfrm>
            <a:off x="2571736" y="764948"/>
            <a:ext cx="6572264" cy="369328"/>
          </a:xfrm>
          <a:prstGeom prst="rect">
            <a:avLst/>
          </a:prstGeom>
          <a:solidFill>
            <a:schemeClr val="bg1">
              <a:lumMod val="95000"/>
            </a:schemeClr>
          </a:solidFill>
          <a:ln w="9525">
            <a:noFill/>
            <a:miter lim="800000"/>
            <a:headEnd/>
            <a:tailEnd/>
          </a:ln>
          <a:effectLst/>
        </p:spPr>
        <p:txBody>
          <a:bodyPr vert="horz" wrap="square" lIns="91436" tIns="45718" rIns="91436" bIns="45718" numCol="1" anchor="ctr" anchorCtr="0" compatLnSpc="1">
            <a:prstTxWarp prst="textNoShape">
              <a:avLst/>
            </a:prstTxWarp>
            <a:spAutoFit/>
          </a:bodyPr>
          <a:lstStyle/>
          <a:p>
            <a:pPr fontAlgn="base">
              <a:spcBef>
                <a:spcPct val="0"/>
              </a:spcBef>
              <a:spcAft>
                <a:spcPct val="0"/>
              </a:spcAft>
            </a:pPr>
            <a:r>
              <a:rPr kumimoji="0" lang="zh-CN" b="1" i="0" u="none" strike="noStrike" cap="none" normalizeH="0" baseline="0" dirty="0" smtClean="0">
                <a:ln>
                  <a:noFill/>
                </a:ln>
                <a:solidFill>
                  <a:srgbClr val="000000"/>
                </a:solidFill>
                <a:effectLst/>
                <a:latin typeface="微软雅黑" pitchFamily="34" charset="-122"/>
                <a:ea typeface="微软雅黑" pitchFamily="34" charset="-122"/>
                <a:cs typeface="Arial" pitchFamily="34" charset="0"/>
              </a:rPr>
              <a:t>教育经历</a:t>
            </a:r>
            <a:r>
              <a:rPr kumimoji="0" lang="zh-CN" altLang="en-US" b="1" i="0" u="none" strike="noStrike" cap="none" normalizeH="0" baseline="0" dirty="0" smtClean="0">
                <a:ln>
                  <a:noFill/>
                </a:ln>
                <a:solidFill>
                  <a:srgbClr val="000000"/>
                </a:solidFill>
                <a:effectLst/>
                <a:latin typeface="微软雅黑" pitchFamily="34" charset="-122"/>
                <a:ea typeface="微软雅黑" pitchFamily="34" charset="-122"/>
                <a:cs typeface="Arial" pitchFamily="34" charset="0"/>
              </a:rPr>
              <a:t>                                                                 </a:t>
            </a:r>
            <a:endParaRPr lang="zh-CN" altLang="en-US" sz="2800" dirty="0">
              <a:latin typeface="微软雅黑" pitchFamily="34" charset="-122"/>
              <a:ea typeface="微软雅黑" pitchFamily="34" charset="-122"/>
            </a:endParaRPr>
          </a:p>
        </p:txBody>
      </p:sp>
      <p:graphicFrame>
        <p:nvGraphicFramePr>
          <p:cNvPr id="6" name="表格 5"/>
          <p:cNvGraphicFramePr>
            <a:graphicFrameLocks noGrp="1"/>
          </p:cNvGraphicFramePr>
          <p:nvPr/>
        </p:nvGraphicFramePr>
        <p:xfrm>
          <a:off x="2786053" y="1275607"/>
          <a:ext cx="6248355" cy="1028700"/>
        </p:xfrm>
        <a:graphic>
          <a:graphicData uri="http://schemas.openxmlformats.org/drawingml/2006/table">
            <a:tbl>
              <a:tblPr/>
              <a:tblGrid>
                <a:gridCol w="1600158"/>
                <a:gridCol w="1371564"/>
                <a:gridCol w="2133271"/>
                <a:gridCol w="1143362"/>
              </a:tblGrid>
              <a:tr h="342900">
                <a:tc>
                  <a:txBody>
                    <a:bodyPr/>
                    <a:lstStyle/>
                    <a:p>
                      <a:pPr>
                        <a:lnSpc>
                          <a:spcPts val="1800"/>
                        </a:lnSpc>
                        <a:spcAft>
                          <a:spcPts val="0"/>
                        </a:spcAft>
                      </a:pPr>
                      <a:r>
                        <a:rPr lang="en-US" sz="1200" kern="100" dirty="0">
                          <a:solidFill>
                            <a:srgbClr val="000000"/>
                          </a:solidFill>
                          <a:latin typeface="微软雅黑"/>
                          <a:ea typeface="宋体"/>
                          <a:cs typeface="宋体"/>
                        </a:rPr>
                        <a:t>1993.9~1997.7</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algn="ctr">
                        <a:lnSpc>
                          <a:spcPts val="1800"/>
                        </a:lnSpc>
                        <a:spcAft>
                          <a:spcPts val="0"/>
                        </a:spcAft>
                      </a:pPr>
                      <a:r>
                        <a:rPr lang="zh-CN" sz="1200" kern="100" dirty="0" smtClean="0">
                          <a:solidFill>
                            <a:srgbClr val="000000"/>
                          </a:solidFill>
                          <a:latin typeface="宋体"/>
                          <a:ea typeface="微软雅黑"/>
                          <a:cs typeface="宋体"/>
                        </a:rPr>
                        <a:t>中南大学</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indent="66675">
                        <a:lnSpc>
                          <a:spcPts val="1800"/>
                        </a:lnSpc>
                        <a:spcAft>
                          <a:spcPts val="0"/>
                        </a:spcAft>
                      </a:pPr>
                      <a:r>
                        <a:rPr lang="zh-CN" sz="1200" kern="100" dirty="0">
                          <a:solidFill>
                            <a:srgbClr val="000000"/>
                          </a:solidFill>
                          <a:latin typeface="宋体"/>
                          <a:ea typeface="微软雅黑"/>
                          <a:cs typeface="宋体"/>
                        </a:rPr>
                        <a:t>粉末冶金</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sz="1200" kern="100">
                          <a:solidFill>
                            <a:srgbClr val="000000"/>
                          </a:solidFill>
                          <a:latin typeface="宋体"/>
                          <a:ea typeface="微软雅黑"/>
                          <a:cs typeface="宋体"/>
                        </a:rPr>
                        <a:t>本科</a:t>
                      </a:r>
                      <a:endParaRPr lang="zh-CN" sz="1400" kern="100">
                        <a:latin typeface="宋体"/>
                        <a:ea typeface="宋体"/>
                        <a:cs typeface="宋体"/>
                      </a:endParaRPr>
                    </a:p>
                  </a:txBody>
                  <a:tcPr marL="68580" marR="68580" marT="0" marB="0" anchor="ctr">
                    <a:lnL>
                      <a:noFill/>
                    </a:lnL>
                    <a:lnR>
                      <a:noFill/>
                    </a:lnR>
                    <a:lnT>
                      <a:noFill/>
                    </a:lnT>
                    <a:lnB>
                      <a:noFill/>
                    </a:lnB>
                  </a:tcPr>
                </a:tc>
              </a:tr>
              <a:tr h="342900">
                <a:tc>
                  <a:txBody>
                    <a:bodyPr/>
                    <a:lstStyle/>
                    <a:p>
                      <a:pPr>
                        <a:lnSpc>
                          <a:spcPts val="1800"/>
                        </a:lnSpc>
                        <a:spcAft>
                          <a:spcPts val="0"/>
                        </a:spcAft>
                      </a:pPr>
                      <a:r>
                        <a:rPr lang="en-US" sz="1200" kern="100" dirty="0">
                          <a:solidFill>
                            <a:srgbClr val="000000"/>
                          </a:solidFill>
                          <a:latin typeface="微软雅黑"/>
                          <a:ea typeface="宋体"/>
                          <a:cs typeface="宋体"/>
                        </a:rPr>
                        <a:t>2001.9~2004.7</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marL="0" indent="0" algn="ctr">
                        <a:lnSpc>
                          <a:spcPts val="1800"/>
                        </a:lnSpc>
                        <a:spcAft>
                          <a:spcPts val="0"/>
                        </a:spcAft>
                      </a:pPr>
                      <a:r>
                        <a:rPr lang="zh-CN" sz="1200" kern="100" dirty="0">
                          <a:solidFill>
                            <a:srgbClr val="000000"/>
                          </a:solidFill>
                          <a:latin typeface="宋体"/>
                          <a:ea typeface="微软雅黑"/>
                          <a:cs typeface="宋体"/>
                        </a:rPr>
                        <a:t>重庆大学</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indent="66675">
                        <a:lnSpc>
                          <a:spcPts val="1800"/>
                        </a:lnSpc>
                        <a:spcAft>
                          <a:spcPts val="0"/>
                        </a:spcAft>
                      </a:pPr>
                      <a:r>
                        <a:rPr lang="zh-CN" sz="1200" kern="100">
                          <a:solidFill>
                            <a:srgbClr val="000000"/>
                          </a:solidFill>
                          <a:latin typeface="宋体"/>
                          <a:ea typeface="微软雅黑"/>
                          <a:cs typeface="宋体"/>
                        </a:rPr>
                        <a:t>机械制造及其自动化</a:t>
                      </a:r>
                      <a:endParaRPr lang="zh-CN" sz="1400" kern="100">
                        <a:latin typeface="宋体"/>
                        <a:ea typeface="宋体"/>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sz="1200" kern="100" dirty="0">
                          <a:solidFill>
                            <a:srgbClr val="000000"/>
                          </a:solidFill>
                          <a:latin typeface="宋体"/>
                          <a:ea typeface="微软雅黑"/>
                          <a:cs typeface="宋体"/>
                        </a:rPr>
                        <a:t>硕士</a:t>
                      </a:r>
                      <a:endParaRPr lang="zh-CN" sz="1400" kern="100" dirty="0">
                        <a:latin typeface="宋体"/>
                        <a:ea typeface="宋体"/>
                        <a:cs typeface="宋体"/>
                      </a:endParaRPr>
                    </a:p>
                  </a:txBody>
                  <a:tcPr marL="68580" marR="68580" marT="0" marB="0" anchor="ctr">
                    <a:lnL>
                      <a:noFill/>
                    </a:lnL>
                    <a:lnR>
                      <a:noFill/>
                    </a:lnR>
                    <a:lnT>
                      <a:noFill/>
                    </a:lnT>
                    <a:lnB>
                      <a:noFill/>
                    </a:lnB>
                  </a:tcPr>
                </a:tc>
              </a:tr>
              <a:tr h="342900">
                <a:tc>
                  <a:txBody>
                    <a:bodyPr/>
                    <a:lstStyle/>
                    <a:p>
                      <a:pPr>
                        <a:lnSpc>
                          <a:spcPts val="1800"/>
                        </a:lnSpc>
                        <a:spcAft>
                          <a:spcPts val="0"/>
                        </a:spcAft>
                      </a:pPr>
                      <a:r>
                        <a:rPr lang="en-US" sz="1200" kern="100">
                          <a:solidFill>
                            <a:srgbClr val="000000"/>
                          </a:solidFill>
                          <a:latin typeface="微软雅黑"/>
                          <a:ea typeface="宋体"/>
                          <a:cs typeface="宋体"/>
                        </a:rPr>
                        <a:t>2004.9~2012.3</a:t>
                      </a:r>
                      <a:endParaRPr lang="zh-CN" sz="1400" kern="100">
                        <a:latin typeface="宋体"/>
                        <a:ea typeface="宋体"/>
                        <a:cs typeface="宋体"/>
                      </a:endParaRPr>
                    </a:p>
                  </a:txBody>
                  <a:tcPr marL="68580" marR="68580" marT="0" marB="0" anchor="ctr">
                    <a:lnL>
                      <a:noFill/>
                    </a:lnL>
                    <a:lnR>
                      <a:noFill/>
                    </a:lnR>
                    <a:lnT>
                      <a:noFill/>
                    </a:lnT>
                    <a:lnB>
                      <a:noFill/>
                    </a:lnB>
                  </a:tcPr>
                </a:tc>
                <a:tc>
                  <a:txBody>
                    <a:bodyPr/>
                    <a:lstStyle/>
                    <a:p>
                      <a:pPr marL="0" indent="0" algn="ctr">
                        <a:lnSpc>
                          <a:spcPts val="1800"/>
                        </a:lnSpc>
                        <a:spcAft>
                          <a:spcPts val="0"/>
                        </a:spcAft>
                      </a:pPr>
                      <a:r>
                        <a:rPr lang="zh-CN" sz="1200" kern="100" dirty="0">
                          <a:solidFill>
                            <a:srgbClr val="000000"/>
                          </a:solidFill>
                          <a:latin typeface="宋体"/>
                          <a:ea typeface="微软雅黑"/>
                          <a:cs typeface="宋体"/>
                        </a:rPr>
                        <a:t>重庆大学</a:t>
                      </a:r>
                      <a:endParaRPr lang="zh-CN" sz="1400" kern="100" dirty="0">
                        <a:latin typeface="宋体"/>
                        <a:ea typeface="宋体"/>
                        <a:cs typeface="宋体"/>
                      </a:endParaRPr>
                    </a:p>
                  </a:txBody>
                  <a:tcPr marL="68580" marR="68580" marT="0" marB="0" anchor="ctr">
                    <a:lnL>
                      <a:noFill/>
                    </a:lnL>
                    <a:lnR>
                      <a:noFill/>
                    </a:lnR>
                    <a:lnT>
                      <a:noFill/>
                    </a:lnT>
                    <a:lnB>
                      <a:noFill/>
                    </a:lnB>
                  </a:tcPr>
                </a:tc>
                <a:tc>
                  <a:txBody>
                    <a:bodyPr/>
                    <a:lstStyle/>
                    <a:p>
                      <a:pPr indent="66675">
                        <a:lnSpc>
                          <a:spcPts val="1800"/>
                        </a:lnSpc>
                        <a:spcAft>
                          <a:spcPts val="0"/>
                        </a:spcAft>
                      </a:pPr>
                      <a:r>
                        <a:rPr lang="zh-CN" sz="1200" kern="100">
                          <a:solidFill>
                            <a:srgbClr val="000000"/>
                          </a:solidFill>
                          <a:latin typeface="宋体"/>
                          <a:ea typeface="微软雅黑"/>
                          <a:cs typeface="宋体"/>
                        </a:rPr>
                        <a:t>机械制造及其自动化</a:t>
                      </a:r>
                      <a:endParaRPr lang="zh-CN" sz="1400" kern="100">
                        <a:latin typeface="宋体"/>
                        <a:ea typeface="宋体"/>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sz="1200" kern="100" dirty="0">
                          <a:solidFill>
                            <a:srgbClr val="000000"/>
                          </a:solidFill>
                          <a:latin typeface="宋体"/>
                          <a:ea typeface="微软雅黑"/>
                          <a:cs typeface="宋体"/>
                        </a:rPr>
                        <a:t>博士</a:t>
                      </a:r>
                      <a:endParaRPr lang="zh-CN" sz="1400" kern="100" dirty="0">
                        <a:latin typeface="宋体"/>
                        <a:ea typeface="宋体"/>
                        <a:cs typeface="宋体"/>
                      </a:endParaRPr>
                    </a:p>
                  </a:txBody>
                  <a:tcPr marL="68580" marR="68580" marT="0" marB="0" anchor="ctr">
                    <a:lnL>
                      <a:noFill/>
                    </a:lnL>
                    <a:lnR>
                      <a:noFill/>
                    </a:lnR>
                    <a:lnT>
                      <a:noFill/>
                    </a:lnT>
                    <a:lnB>
                      <a:noFill/>
                    </a:lnB>
                  </a:tcPr>
                </a:tc>
              </a:tr>
            </a:tbl>
          </a:graphicData>
        </a:graphic>
      </p:graphicFrame>
      <p:sp>
        <p:nvSpPr>
          <p:cNvPr id="8" name="Rectangle 3"/>
          <p:cNvSpPr>
            <a:spLocks noChangeArrowheads="1"/>
          </p:cNvSpPr>
          <p:nvPr/>
        </p:nvSpPr>
        <p:spPr bwMode="auto">
          <a:xfrm>
            <a:off x="2571736" y="2349125"/>
            <a:ext cx="6572264" cy="369328"/>
          </a:xfrm>
          <a:prstGeom prst="rect">
            <a:avLst/>
          </a:prstGeom>
          <a:solidFill>
            <a:schemeClr val="bg1">
              <a:lumMod val="95000"/>
            </a:schemeClr>
          </a:solidFill>
          <a:ln w="9525">
            <a:noFill/>
            <a:miter lim="800000"/>
            <a:headEnd/>
            <a:tailEnd/>
          </a:ln>
          <a:effectLst/>
        </p:spPr>
        <p:txBody>
          <a:bodyPr vert="horz" wrap="square" lIns="91436" tIns="45718" rIns="91436" bIns="45718" numCol="1" anchor="ctr" anchorCtr="0" compatLnSpc="1">
            <a:prstTxWarp prst="textNoShape">
              <a:avLst/>
            </a:prstTxWarp>
            <a:spAutoFit/>
          </a:bodyPr>
          <a:lstStyle/>
          <a:p>
            <a:pPr lvl="0"/>
            <a:r>
              <a:rPr lang="zh-CN" altLang="zh-CN" b="1" dirty="0" smtClean="0">
                <a:latin typeface="微软雅黑" pitchFamily="34" charset="-122"/>
                <a:ea typeface="微软雅黑" pitchFamily="34" charset="-122"/>
              </a:rPr>
              <a:t>工作经验</a:t>
            </a:r>
            <a:endParaRPr lang="zh-CN" altLang="en-US" sz="2800" dirty="0">
              <a:latin typeface="微软雅黑" pitchFamily="34" charset="-122"/>
              <a:ea typeface="微软雅黑" pitchFamily="34" charset="-122"/>
            </a:endParaRPr>
          </a:p>
        </p:txBody>
      </p:sp>
      <p:graphicFrame>
        <p:nvGraphicFramePr>
          <p:cNvPr id="9" name="表格 8"/>
          <p:cNvGraphicFramePr>
            <a:graphicFrameLocks noGrp="1"/>
          </p:cNvGraphicFramePr>
          <p:nvPr/>
        </p:nvGraphicFramePr>
        <p:xfrm>
          <a:off x="2786050" y="2859785"/>
          <a:ext cx="6248471" cy="989080"/>
        </p:xfrm>
        <a:graphic>
          <a:graphicData uri="http://schemas.openxmlformats.org/drawingml/2006/table">
            <a:tbl>
              <a:tblPr/>
              <a:tblGrid>
                <a:gridCol w="1600188"/>
                <a:gridCol w="2057551"/>
                <a:gridCol w="1219223"/>
                <a:gridCol w="1371509"/>
              </a:tblGrid>
              <a:tr h="342900">
                <a:tc>
                  <a:txBody>
                    <a:bodyPr/>
                    <a:lstStyle/>
                    <a:p>
                      <a:pPr>
                        <a:lnSpc>
                          <a:spcPts val="1800"/>
                        </a:lnSpc>
                        <a:spcAft>
                          <a:spcPts val="0"/>
                        </a:spcAft>
                      </a:pPr>
                      <a:r>
                        <a:rPr lang="en-US" sz="1100" kern="100" dirty="0" smtClean="0">
                          <a:solidFill>
                            <a:srgbClr val="000000"/>
                          </a:solidFill>
                          <a:latin typeface="微软雅黑"/>
                          <a:ea typeface="宋体"/>
                          <a:cs typeface="宋体"/>
                        </a:rPr>
                        <a:t>2009.6~2013.12</a:t>
                      </a:r>
                      <a:endParaRPr lang="zh-CN" sz="1200" kern="100" dirty="0">
                        <a:latin typeface="宋体"/>
                        <a:ea typeface="宋体"/>
                        <a:cs typeface="宋体"/>
                      </a:endParaRPr>
                    </a:p>
                  </a:txBody>
                  <a:tcPr marL="68580" marR="68580" marT="0" marB="0" anchor="ctr">
                    <a:lnL>
                      <a:noFill/>
                    </a:lnL>
                    <a:lnR>
                      <a:noFill/>
                    </a:lnR>
                    <a:lnT>
                      <a:noFill/>
                    </a:lnT>
                    <a:lnB>
                      <a:noFill/>
                    </a:lnB>
                  </a:tcPr>
                </a:tc>
                <a:tc>
                  <a:txBody>
                    <a:bodyPr/>
                    <a:lstStyle/>
                    <a:p>
                      <a:pPr algn="r">
                        <a:lnSpc>
                          <a:spcPts val="1800"/>
                        </a:lnSpc>
                        <a:spcAft>
                          <a:spcPts val="0"/>
                        </a:spcAft>
                      </a:pPr>
                      <a:r>
                        <a:rPr lang="zh-CN" altLang="en-US" sz="1100" kern="100" dirty="0" smtClean="0">
                          <a:solidFill>
                            <a:srgbClr val="000000"/>
                          </a:solidFill>
                          <a:latin typeface="宋体"/>
                          <a:ea typeface="微软雅黑"/>
                          <a:cs typeface="宋体"/>
                        </a:rPr>
                        <a:t>用友软件股份有限公司</a:t>
                      </a:r>
                      <a:endParaRPr lang="zh-CN" sz="1200" kern="100" dirty="0">
                        <a:latin typeface="宋体"/>
                        <a:ea typeface="宋体"/>
                        <a:cs typeface="宋体"/>
                      </a:endParaRPr>
                    </a:p>
                  </a:txBody>
                  <a:tcPr marL="68580" marR="68580" marT="0" marB="0" anchor="ctr">
                    <a:lnL>
                      <a:noFill/>
                    </a:lnL>
                    <a:lnR>
                      <a:noFill/>
                    </a:lnR>
                    <a:lnT>
                      <a:noFill/>
                    </a:lnT>
                    <a:lnB>
                      <a:noFill/>
                    </a:lnB>
                  </a:tcPr>
                </a:tc>
                <a:tc>
                  <a:txBody>
                    <a:bodyPr/>
                    <a:lstStyle/>
                    <a:p>
                      <a:pPr indent="66675" algn="l">
                        <a:lnSpc>
                          <a:spcPts val="1800"/>
                        </a:lnSpc>
                        <a:spcAft>
                          <a:spcPts val="0"/>
                        </a:spcAft>
                      </a:pPr>
                      <a:r>
                        <a:rPr lang="en-US" altLang="zh-CN" sz="1100" kern="100" dirty="0" smtClean="0">
                          <a:solidFill>
                            <a:srgbClr val="000000"/>
                          </a:solidFill>
                          <a:latin typeface="+mn-ea"/>
                          <a:ea typeface="+mn-ea"/>
                          <a:cs typeface="宋体"/>
                        </a:rPr>
                        <a:t>PLM</a:t>
                      </a:r>
                      <a:r>
                        <a:rPr lang="zh-CN" altLang="en-US" sz="1100" kern="100" dirty="0" smtClean="0">
                          <a:solidFill>
                            <a:srgbClr val="000000"/>
                          </a:solidFill>
                          <a:latin typeface="宋体"/>
                          <a:ea typeface="微软雅黑"/>
                          <a:cs typeface="宋体"/>
                        </a:rPr>
                        <a:t>事业部</a:t>
                      </a:r>
                      <a:endParaRPr lang="zh-CN" sz="11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altLang="en-US" sz="1100" kern="100" dirty="0" smtClean="0">
                          <a:solidFill>
                            <a:srgbClr val="000000"/>
                          </a:solidFill>
                          <a:latin typeface="宋体"/>
                          <a:ea typeface="微软雅黑"/>
                          <a:cs typeface="宋体"/>
                        </a:rPr>
                        <a:t>总经理</a:t>
                      </a:r>
                      <a:endParaRPr lang="zh-CN" sz="11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r>
              <a:tr h="323090">
                <a:tc>
                  <a:txBody>
                    <a:bodyPr/>
                    <a:lstStyle/>
                    <a:p>
                      <a:pPr>
                        <a:lnSpc>
                          <a:spcPts val="1800"/>
                        </a:lnSpc>
                        <a:spcAft>
                          <a:spcPts val="0"/>
                        </a:spcAft>
                      </a:pPr>
                      <a:r>
                        <a:rPr lang="en-US" sz="1100" kern="100" dirty="0" smtClean="0">
                          <a:solidFill>
                            <a:srgbClr val="000000"/>
                          </a:solidFill>
                          <a:latin typeface="微软雅黑"/>
                          <a:ea typeface="宋体"/>
                          <a:cs typeface="宋体"/>
                        </a:rPr>
                        <a:t>2001.9~2009.6</a:t>
                      </a:r>
                      <a:endParaRPr lang="zh-CN" sz="1200" kern="100" dirty="0">
                        <a:latin typeface="宋体"/>
                        <a:ea typeface="宋体"/>
                        <a:cs typeface="宋体"/>
                      </a:endParaRPr>
                    </a:p>
                  </a:txBody>
                  <a:tcPr marL="68580" marR="68580" marT="0" marB="0" anchor="ctr">
                    <a:lnL>
                      <a:noFill/>
                    </a:lnL>
                    <a:lnR>
                      <a:noFill/>
                    </a:lnR>
                    <a:lnT>
                      <a:noFill/>
                    </a:lnT>
                    <a:lnB>
                      <a:noFill/>
                    </a:lnB>
                  </a:tcPr>
                </a:tc>
                <a:tc gridSpan="2">
                  <a:txBody>
                    <a:bodyPr/>
                    <a:lstStyle/>
                    <a:p>
                      <a:pPr marL="0" indent="0" algn="ctr">
                        <a:lnSpc>
                          <a:spcPts val="1800"/>
                        </a:lnSpc>
                        <a:spcAft>
                          <a:spcPts val="0"/>
                        </a:spcAft>
                      </a:pPr>
                      <a:r>
                        <a:rPr lang="zh-CN" altLang="en-US" sz="1100" kern="100" dirty="0" smtClean="0">
                          <a:solidFill>
                            <a:srgbClr val="000000"/>
                          </a:solidFill>
                          <a:latin typeface="宋体"/>
                          <a:ea typeface="微软雅黑"/>
                          <a:cs typeface="宋体"/>
                        </a:rPr>
                        <a:t>重庆迈特科技有限责任公司</a:t>
                      </a:r>
                    </a:p>
                  </a:txBody>
                  <a:tcPr marL="68580" marR="68580" marT="0" marB="0" anchor="ctr">
                    <a:lnL>
                      <a:noFill/>
                    </a:lnL>
                    <a:lnR>
                      <a:noFill/>
                    </a:lnR>
                    <a:lnT>
                      <a:noFill/>
                    </a:lnT>
                    <a:lnB>
                      <a:noFill/>
                    </a:lnB>
                  </a:tcPr>
                </a:tc>
                <a:tc hMerge="1">
                  <a:txBody>
                    <a:bodyPr/>
                    <a:lstStyle/>
                    <a:p>
                      <a:pPr indent="66675">
                        <a:lnSpc>
                          <a:spcPts val="1800"/>
                        </a:lnSpc>
                        <a:spcAft>
                          <a:spcPts val="0"/>
                        </a:spcAft>
                      </a:pPr>
                      <a:endParaRPr lang="zh-CN" sz="14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altLang="en-US" sz="1100" kern="100" dirty="0" smtClean="0">
                          <a:solidFill>
                            <a:srgbClr val="000000"/>
                          </a:solidFill>
                          <a:latin typeface="宋体"/>
                          <a:ea typeface="微软雅黑"/>
                          <a:cs typeface="宋体"/>
                        </a:rPr>
                        <a:t>执行副总</a:t>
                      </a:r>
                      <a:endParaRPr lang="zh-CN" sz="11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r>
              <a:tr h="323090">
                <a:tc>
                  <a:txBody>
                    <a:bodyPr/>
                    <a:lstStyle/>
                    <a:p>
                      <a:pPr>
                        <a:lnSpc>
                          <a:spcPts val="1800"/>
                        </a:lnSpc>
                        <a:spcAft>
                          <a:spcPts val="0"/>
                        </a:spcAft>
                      </a:pPr>
                      <a:r>
                        <a:rPr lang="en-US" sz="1100" kern="100" dirty="0" smtClean="0">
                          <a:solidFill>
                            <a:srgbClr val="000000"/>
                          </a:solidFill>
                          <a:latin typeface="微软雅黑"/>
                          <a:ea typeface="宋体"/>
                          <a:cs typeface="宋体"/>
                        </a:rPr>
                        <a:t>1997.8~2000.1</a:t>
                      </a:r>
                      <a:endParaRPr lang="zh-CN" sz="1200" kern="100" dirty="0">
                        <a:latin typeface="宋体"/>
                        <a:ea typeface="宋体"/>
                        <a:cs typeface="宋体"/>
                      </a:endParaRPr>
                    </a:p>
                  </a:txBody>
                  <a:tcPr marL="68580" marR="68580" marT="0" marB="0" anchor="ctr">
                    <a:lnL>
                      <a:noFill/>
                    </a:lnL>
                    <a:lnR>
                      <a:noFill/>
                    </a:lnR>
                    <a:lnT>
                      <a:noFill/>
                    </a:lnT>
                    <a:lnB>
                      <a:noFill/>
                    </a:lnB>
                  </a:tcPr>
                </a:tc>
                <a:tc gridSpan="2">
                  <a:txBody>
                    <a:bodyPr/>
                    <a:lstStyle/>
                    <a:p>
                      <a:pPr marL="0" indent="0" algn="ctr">
                        <a:lnSpc>
                          <a:spcPts val="1800"/>
                        </a:lnSpc>
                        <a:spcAft>
                          <a:spcPts val="0"/>
                        </a:spcAft>
                      </a:pPr>
                      <a:r>
                        <a:rPr lang="zh-CN" altLang="en-US" sz="1100" kern="100" dirty="0" smtClean="0">
                          <a:solidFill>
                            <a:srgbClr val="000000"/>
                          </a:solidFill>
                          <a:latin typeface="宋体"/>
                          <a:ea typeface="微软雅黑"/>
                          <a:cs typeface="宋体"/>
                        </a:rPr>
                        <a:t>上汽集团合众汽车零部件公司</a:t>
                      </a:r>
                      <a:endParaRPr lang="zh-CN" sz="1200" kern="100" dirty="0">
                        <a:latin typeface="宋体"/>
                        <a:ea typeface="宋体"/>
                        <a:cs typeface="宋体"/>
                      </a:endParaRPr>
                    </a:p>
                  </a:txBody>
                  <a:tcPr marL="68580" marR="68580" marT="0" marB="0" anchor="ctr">
                    <a:lnL>
                      <a:noFill/>
                    </a:lnL>
                    <a:lnR>
                      <a:noFill/>
                    </a:lnR>
                    <a:lnT>
                      <a:noFill/>
                    </a:lnT>
                    <a:lnB>
                      <a:noFill/>
                    </a:lnB>
                  </a:tcPr>
                </a:tc>
                <a:tc hMerge="1">
                  <a:txBody>
                    <a:bodyPr/>
                    <a:lstStyle/>
                    <a:p>
                      <a:pPr indent="66675">
                        <a:lnSpc>
                          <a:spcPts val="1800"/>
                        </a:lnSpc>
                        <a:spcAft>
                          <a:spcPts val="0"/>
                        </a:spcAft>
                      </a:pPr>
                      <a:endParaRPr lang="zh-CN" sz="14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c>
                  <a:txBody>
                    <a:bodyPr/>
                    <a:lstStyle/>
                    <a:p>
                      <a:pPr>
                        <a:lnSpc>
                          <a:spcPts val="1800"/>
                        </a:lnSpc>
                        <a:spcAft>
                          <a:spcPts val="0"/>
                        </a:spcAft>
                      </a:pPr>
                      <a:r>
                        <a:rPr lang="zh-CN" altLang="en-US" sz="1100" kern="100" dirty="0" smtClean="0">
                          <a:solidFill>
                            <a:srgbClr val="000000"/>
                          </a:solidFill>
                          <a:latin typeface="宋体"/>
                          <a:ea typeface="微软雅黑"/>
                          <a:cs typeface="宋体"/>
                        </a:rPr>
                        <a:t>业务经理</a:t>
                      </a:r>
                      <a:endParaRPr lang="zh-CN" sz="1100" kern="100" dirty="0" smtClean="0">
                        <a:solidFill>
                          <a:srgbClr val="000000"/>
                        </a:solidFill>
                        <a:latin typeface="宋体"/>
                        <a:ea typeface="微软雅黑"/>
                        <a:cs typeface="宋体"/>
                      </a:endParaRPr>
                    </a:p>
                  </a:txBody>
                  <a:tcPr marL="68580" marR="68580" marT="0" marB="0" anchor="ctr">
                    <a:lnL>
                      <a:noFill/>
                    </a:lnL>
                    <a:lnR>
                      <a:noFill/>
                    </a:lnR>
                    <a:lnT>
                      <a:noFill/>
                    </a:lnT>
                    <a:lnB>
                      <a:noFill/>
                    </a:lnB>
                  </a:tcPr>
                </a:tc>
              </a:tr>
            </a:tbl>
          </a:graphicData>
        </a:graphic>
      </p:graphicFrame>
      <p:sp>
        <p:nvSpPr>
          <p:cNvPr id="11" name="Rectangle 4"/>
          <p:cNvSpPr>
            <a:spLocks noChangeArrowheads="1"/>
          </p:cNvSpPr>
          <p:nvPr/>
        </p:nvSpPr>
        <p:spPr bwMode="auto">
          <a:xfrm>
            <a:off x="228600" y="4000510"/>
            <a:ext cx="8915400" cy="1085850"/>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lstStyle/>
          <a:p>
            <a:pPr>
              <a:lnSpc>
                <a:spcPts val="2200"/>
              </a:lnSpc>
              <a:buFont typeface="Wingdings" pitchFamily="2" charset="2"/>
              <a:buChar char="n"/>
              <a:defRPr/>
            </a:pPr>
            <a:r>
              <a:rPr lang="en-US" altLang="zh-CN" sz="1400" dirty="0">
                <a:latin typeface="微软雅黑" pitchFamily="34" charset="-122"/>
                <a:ea typeface="微软雅黑" pitchFamily="34" charset="-122"/>
              </a:rPr>
              <a:t>“</a:t>
            </a:r>
            <a:r>
              <a:rPr lang="zh-CN" altLang="zh-CN" sz="1400" dirty="0">
                <a:latin typeface="微软雅黑" pitchFamily="34" charset="-122"/>
                <a:ea typeface="微软雅黑" pitchFamily="34" charset="-122"/>
              </a:rPr>
              <a:t>十一五” 重庆市制造业信息化技术信息化专题专家</a:t>
            </a:r>
            <a:endParaRPr lang="en-US" altLang="zh-CN" sz="1400" dirty="0">
              <a:latin typeface="微软雅黑" pitchFamily="34" charset="-122"/>
              <a:ea typeface="微软雅黑" pitchFamily="34" charset="-122"/>
            </a:endParaRPr>
          </a:p>
          <a:p>
            <a:pPr>
              <a:lnSpc>
                <a:spcPts val="2200"/>
              </a:lnSpc>
              <a:buFont typeface="Wingdings" pitchFamily="2" charset="2"/>
              <a:buChar char="n"/>
              <a:defRPr/>
            </a:pPr>
            <a:r>
              <a:rPr lang="zh-CN" altLang="zh-CN" sz="1400" dirty="0">
                <a:latin typeface="微软雅黑" pitchFamily="34" charset="-122"/>
                <a:ea typeface="微软雅黑" pitchFamily="34" charset="-122"/>
              </a:rPr>
              <a:t>国家科技部“十一五”信息化重点支撑项目：重庆市制造企业“甩图纸”工程项目负责人、责任专家</a:t>
            </a:r>
            <a:endParaRPr lang="en-US" altLang="zh-CN" sz="1400" dirty="0">
              <a:latin typeface="微软雅黑" pitchFamily="34" charset="-122"/>
              <a:ea typeface="微软雅黑" pitchFamily="34" charset="-122"/>
            </a:endParaRPr>
          </a:p>
          <a:p>
            <a:pPr eaLnBrk="0" hangingPunct="0">
              <a:lnSpc>
                <a:spcPts val="2200"/>
              </a:lnSpc>
              <a:buFont typeface="Wingdings" pitchFamily="2" charset="2"/>
              <a:buChar char="n"/>
              <a:defRPr/>
            </a:pPr>
            <a:r>
              <a:rPr lang="zh-CN" altLang="zh-CN" sz="1400" dirty="0">
                <a:latin typeface="微软雅黑" pitchFamily="34" charset="-122"/>
                <a:ea typeface="微软雅黑" pitchFamily="34" charset="-122"/>
              </a:rPr>
              <a:t>重庆市科技攻关项目：产品设计开发集成化应用示范工程的项目负责人、责任专家</a:t>
            </a:r>
            <a:endParaRPr lang="en-US" altLang="zh-CN" sz="1400" dirty="0">
              <a:latin typeface="微软雅黑" pitchFamily="34" charset="-122"/>
              <a:ea typeface="微软雅黑" pitchFamily="34" charset="-122"/>
            </a:endParaRPr>
          </a:p>
          <a:p>
            <a:pPr eaLnBrk="0" hangingPunct="0">
              <a:lnSpc>
                <a:spcPts val="2200"/>
              </a:lnSpc>
              <a:buFont typeface="Wingdings" pitchFamily="2" charset="2"/>
              <a:buChar char="n"/>
              <a:defRPr/>
            </a:pPr>
            <a:r>
              <a:rPr lang="zh-CN" altLang="en-US" sz="1400" dirty="0">
                <a:latin typeface="微软雅黑" pitchFamily="34" charset="-122"/>
                <a:ea typeface="微软雅黑" pitchFamily="34" charset="-122"/>
              </a:rPr>
              <a:t>用友</a:t>
            </a:r>
            <a:r>
              <a:rPr lang="en-US" altLang="zh-CN" sz="1400" dirty="0">
                <a:latin typeface="微软雅黑" pitchFamily="34" charset="-122"/>
                <a:ea typeface="微软雅黑" pitchFamily="34" charset="-122"/>
              </a:rPr>
              <a:t>PLM</a:t>
            </a:r>
            <a:r>
              <a:rPr lang="zh-CN" altLang="en-US" sz="1400" dirty="0">
                <a:latin typeface="微软雅黑" pitchFamily="34" charset="-122"/>
                <a:ea typeface="微软雅黑" pitchFamily="34" charset="-122"/>
              </a:rPr>
              <a:t>产品首席架构师、用友</a:t>
            </a:r>
            <a:r>
              <a:rPr lang="en-US" altLang="zh-CN" sz="1400" dirty="0">
                <a:latin typeface="微软雅黑" pitchFamily="34" charset="-122"/>
                <a:ea typeface="微软雅黑" pitchFamily="34" charset="-122"/>
              </a:rPr>
              <a:t>PLM</a:t>
            </a:r>
            <a:r>
              <a:rPr lang="zh-CN" altLang="en-US" sz="1400" dirty="0">
                <a:latin typeface="微软雅黑" pitchFamily="34" charset="-122"/>
                <a:ea typeface="微软雅黑" pitchFamily="34" charset="-122"/>
              </a:rPr>
              <a:t>的核心创建者。</a:t>
            </a:r>
            <a:endParaRPr lang="en-US" altLang="zh-CN" sz="1400" dirty="0">
              <a:latin typeface="微软雅黑" pitchFamily="34" charset="-122"/>
              <a:ea typeface="微软雅黑" pitchFamily="34" charset="-122"/>
            </a:endParaRPr>
          </a:p>
          <a:p>
            <a:pPr>
              <a:lnSpc>
                <a:spcPts val="2200"/>
              </a:lnSpc>
            </a:pPr>
            <a:endParaRPr lang="zh-CN" altLang="en-US" sz="1400" dirty="0">
              <a:latin typeface="微软雅黑" pitchFamily="34" charset="-122"/>
              <a:ea typeface="微软雅黑" pitchFamily="34" charset="-122"/>
            </a:endParaRPr>
          </a:p>
        </p:txBody>
      </p:sp>
      <p:sp>
        <p:nvSpPr>
          <p:cNvPr id="12" name="Rectangle 3"/>
          <p:cNvSpPr>
            <a:spLocks noChangeArrowheads="1"/>
          </p:cNvSpPr>
          <p:nvPr/>
        </p:nvSpPr>
        <p:spPr bwMode="auto">
          <a:xfrm>
            <a:off x="0" y="3357570"/>
            <a:ext cx="2428860" cy="369328"/>
          </a:xfrm>
          <a:prstGeom prst="rect">
            <a:avLst/>
          </a:prstGeom>
          <a:solidFill>
            <a:schemeClr val="bg1">
              <a:lumMod val="95000"/>
            </a:schemeClr>
          </a:solidFill>
          <a:ln w="9525">
            <a:noFill/>
            <a:miter lim="800000"/>
            <a:headEnd/>
            <a:tailEnd/>
          </a:ln>
          <a:effectLst/>
        </p:spPr>
        <p:txBody>
          <a:bodyPr vert="horz" wrap="square" lIns="91436" tIns="45718" rIns="91436" bIns="45718" numCol="1" anchor="ctr" anchorCtr="0" compatLnSpc="1">
            <a:prstTxWarp prst="textNoShape">
              <a:avLst/>
            </a:prstTxWarp>
            <a:spAutoFit/>
          </a:bodyPr>
          <a:lstStyle/>
          <a:p>
            <a:pPr lvl="0"/>
            <a:r>
              <a:rPr lang="zh-CN" altLang="en-US" b="1" dirty="0" smtClean="0">
                <a:latin typeface="微软雅黑" pitchFamily="34" charset="-122"/>
                <a:ea typeface="微软雅黑" pitchFamily="34" charset="-122"/>
              </a:rPr>
              <a:t>其他：</a:t>
            </a:r>
            <a:endParaRPr lang="zh-CN" alt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3917622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107505" y="-31800"/>
            <a:ext cx="8712522" cy="543735"/>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spAutoFit/>
          </a:bodyPr>
          <a:lstStyle>
            <a:lvl1pPr defTabSz="1244600" eaLnBrk="0" hangingPunct="0">
              <a:lnSpc>
                <a:spcPct val="90000"/>
              </a:lnSpc>
              <a:spcAft>
                <a:spcPct val="35000"/>
              </a:spcAft>
              <a:defRPr sz="3200" b="1">
                <a:solidFill>
                  <a:srgbClr val="FF0000"/>
                </a:solidFill>
                <a:latin typeface="微软雅黑" pitchFamily="34" charset="-122"/>
                <a:ea typeface="微软雅黑" pitchFamily="34" charset="-122"/>
              </a:defRPr>
            </a:lvl1pPr>
            <a:lvl2pPr eaLnBrk="0" hangingPunct="0">
              <a:defRPr sz="3200" b="1">
                <a:solidFill>
                  <a:srgbClr val="FF0000"/>
                </a:solidFill>
                <a:ea typeface="黑体" pitchFamily="2" charset="-122"/>
              </a:defRPr>
            </a:lvl2pPr>
            <a:lvl3pPr eaLnBrk="0" hangingPunct="0">
              <a:defRPr sz="3200" b="1">
                <a:solidFill>
                  <a:srgbClr val="FF0000"/>
                </a:solidFill>
                <a:ea typeface="黑体" pitchFamily="2" charset="-122"/>
              </a:defRPr>
            </a:lvl3pPr>
            <a:lvl4pPr eaLnBrk="0" hangingPunct="0">
              <a:defRPr sz="3200" b="1">
                <a:solidFill>
                  <a:srgbClr val="FF0000"/>
                </a:solidFill>
                <a:ea typeface="黑体" pitchFamily="2" charset="-122"/>
              </a:defRPr>
            </a:lvl4pPr>
            <a:lvl5pPr eaLnBrk="0" hangingPunct="0">
              <a:defRPr sz="3200" b="1">
                <a:solidFill>
                  <a:srgbClr val="FF0000"/>
                </a:solidFill>
                <a:ea typeface="黑体" pitchFamily="2" charset="-122"/>
              </a:defRPr>
            </a:lvl5pPr>
            <a:lvl6pPr marL="457200" fontAlgn="base">
              <a:spcBef>
                <a:spcPct val="0"/>
              </a:spcBef>
              <a:spcAft>
                <a:spcPct val="0"/>
              </a:spcAft>
              <a:defRPr sz="3200" b="1">
                <a:solidFill>
                  <a:srgbClr val="FF0000"/>
                </a:solidFill>
                <a:ea typeface="黑体" pitchFamily="2" charset="-122"/>
              </a:defRPr>
            </a:lvl6pPr>
            <a:lvl7pPr marL="914400" fontAlgn="base">
              <a:spcBef>
                <a:spcPct val="0"/>
              </a:spcBef>
              <a:spcAft>
                <a:spcPct val="0"/>
              </a:spcAft>
              <a:defRPr sz="3200" b="1">
                <a:solidFill>
                  <a:srgbClr val="FF0000"/>
                </a:solidFill>
                <a:ea typeface="黑体" pitchFamily="2" charset="-122"/>
              </a:defRPr>
            </a:lvl7pPr>
            <a:lvl8pPr marL="1371600" fontAlgn="base">
              <a:spcBef>
                <a:spcPct val="0"/>
              </a:spcBef>
              <a:spcAft>
                <a:spcPct val="0"/>
              </a:spcAft>
              <a:defRPr sz="3200" b="1">
                <a:solidFill>
                  <a:srgbClr val="FF0000"/>
                </a:solidFill>
                <a:ea typeface="黑体" pitchFamily="2" charset="-122"/>
              </a:defRPr>
            </a:lvl8pPr>
            <a:lvl9pPr marL="1828800" fontAlgn="base">
              <a:spcBef>
                <a:spcPct val="0"/>
              </a:spcBef>
              <a:spcAft>
                <a:spcPct val="0"/>
              </a:spcAft>
              <a:defRPr sz="3200" b="1">
                <a:solidFill>
                  <a:srgbClr val="FF0000"/>
                </a:solidFill>
                <a:ea typeface="黑体" pitchFamily="2" charset="-122"/>
              </a:defRPr>
            </a:lvl9pPr>
          </a:lstStyle>
          <a:p>
            <a:pPr eaLnBrk="1" hangingPunct="1">
              <a:spcAft>
                <a:spcPct val="0"/>
              </a:spcAft>
            </a:pPr>
            <a:r>
              <a:rPr lang="zh-CN" altLang="en-US" dirty="0">
                <a:solidFill>
                  <a:srgbClr val="FFFFFF"/>
                </a:solidFill>
                <a:cs typeface="+mj-cs"/>
              </a:rPr>
              <a:t>新品研发和批量生产混合模式</a:t>
            </a:r>
            <a:endParaRPr lang="zh-CN" altLang="en-US" dirty="0">
              <a:solidFill>
                <a:srgbClr val="FFFFFF"/>
              </a:solidFill>
              <a:cs typeface="+mj-cs"/>
            </a:endParaRPr>
          </a:p>
        </p:txBody>
      </p:sp>
      <p:sp>
        <p:nvSpPr>
          <p:cNvPr id="10" name="矩形 9"/>
          <p:cNvSpPr/>
          <p:nvPr/>
        </p:nvSpPr>
        <p:spPr>
          <a:xfrm>
            <a:off x="1403648" y="1042119"/>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销售</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17" name="矩形 16"/>
          <p:cNvSpPr/>
          <p:nvPr/>
        </p:nvSpPr>
        <p:spPr>
          <a:xfrm>
            <a:off x="1403648" y="1906215"/>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设计</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18" name="矩形 17"/>
          <p:cNvSpPr/>
          <p:nvPr/>
        </p:nvSpPr>
        <p:spPr>
          <a:xfrm>
            <a:off x="1403648" y="2608293"/>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生产计划</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19" name="矩形 18"/>
          <p:cNvSpPr/>
          <p:nvPr/>
        </p:nvSpPr>
        <p:spPr>
          <a:xfrm>
            <a:off x="1403648" y="3904437"/>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车间执行</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20" name="矩形 19"/>
          <p:cNvSpPr/>
          <p:nvPr/>
        </p:nvSpPr>
        <p:spPr>
          <a:xfrm>
            <a:off x="1403648" y="4552509"/>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交付</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21" name="矩形 20"/>
          <p:cNvSpPr/>
          <p:nvPr/>
        </p:nvSpPr>
        <p:spPr>
          <a:xfrm>
            <a:off x="6372200" y="1042119"/>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销售</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22" name="矩形 21"/>
          <p:cNvSpPr/>
          <p:nvPr/>
        </p:nvSpPr>
        <p:spPr>
          <a:xfrm>
            <a:off x="6372200" y="2608293"/>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生产计划</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23" name="矩形 22"/>
          <p:cNvSpPr/>
          <p:nvPr/>
        </p:nvSpPr>
        <p:spPr>
          <a:xfrm>
            <a:off x="6372200" y="3904437"/>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车间执行</a:t>
            </a:r>
            <a:endParaRPr lang="zh-CN" altLang="en-US" b="1" dirty="0">
              <a:solidFill>
                <a:schemeClr val="tx1">
                  <a:lumMod val="95000"/>
                  <a:lumOff val="5000"/>
                </a:schemeClr>
              </a:solidFill>
              <a:latin typeface="微软雅黑" pitchFamily="34" charset="-122"/>
              <a:ea typeface="微软雅黑" pitchFamily="34" charset="-122"/>
            </a:endParaRPr>
          </a:p>
        </p:txBody>
      </p:sp>
      <p:sp>
        <p:nvSpPr>
          <p:cNvPr id="24" name="矩形 23"/>
          <p:cNvSpPr/>
          <p:nvPr/>
        </p:nvSpPr>
        <p:spPr>
          <a:xfrm>
            <a:off x="6372200" y="4552509"/>
            <a:ext cx="792088"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dirty="0" smtClean="0">
                <a:solidFill>
                  <a:schemeClr val="tx1">
                    <a:lumMod val="95000"/>
                    <a:lumOff val="5000"/>
                  </a:schemeClr>
                </a:solidFill>
                <a:latin typeface="微软雅黑" pitchFamily="34" charset="-122"/>
                <a:ea typeface="微软雅黑" pitchFamily="34" charset="-122"/>
              </a:rPr>
              <a:t>交付</a:t>
            </a:r>
            <a:endParaRPr lang="zh-CN" altLang="en-US" b="1" dirty="0">
              <a:solidFill>
                <a:schemeClr val="tx1">
                  <a:lumMod val="95000"/>
                  <a:lumOff val="5000"/>
                </a:schemeClr>
              </a:solidFill>
              <a:latin typeface="微软雅黑" pitchFamily="34" charset="-122"/>
              <a:ea typeface="微软雅黑" pitchFamily="34" charset="-122"/>
            </a:endParaRPr>
          </a:p>
        </p:txBody>
      </p:sp>
      <p:cxnSp>
        <p:nvCxnSpPr>
          <p:cNvPr id="25" name="直接连接符 24"/>
          <p:cNvCxnSpPr/>
          <p:nvPr/>
        </p:nvCxnSpPr>
        <p:spPr>
          <a:xfrm>
            <a:off x="971600" y="2824320"/>
            <a:ext cx="6768752" cy="1191"/>
          </a:xfrm>
          <a:prstGeom prst="line">
            <a:avLst/>
          </a:prstGeom>
          <a:ln w="12700">
            <a:solidFill>
              <a:schemeClr val="dk1">
                <a:shade val="95000"/>
                <a:satMod val="105000"/>
              </a:schemeClr>
            </a:solidFill>
            <a:prstDash val="dash"/>
          </a:ln>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971600" y="4066458"/>
            <a:ext cx="6768752" cy="1191"/>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7" name="矩形 26"/>
          <p:cNvSpPr/>
          <p:nvPr/>
        </p:nvSpPr>
        <p:spPr>
          <a:xfrm>
            <a:off x="1981201" y="664077"/>
            <a:ext cx="213360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b="1" dirty="0">
                <a:solidFill>
                  <a:srgbClr val="FF0000"/>
                </a:solidFill>
                <a:latin typeface="微软雅黑" pitchFamily="34" charset="-122"/>
                <a:ea typeface="微软雅黑" pitchFamily="34" charset="-122"/>
              </a:rPr>
              <a:t>新品</a:t>
            </a:r>
            <a:endParaRPr lang="zh-CN" altLang="en-US" sz="2400" b="1" dirty="0">
              <a:solidFill>
                <a:srgbClr val="FF0000"/>
              </a:solidFill>
              <a:latin typeface="微软雅黑" pitchFamily="34" charset="-122"/>
              <a:ea typeface="微软雅黑" pitchFamily="34" charset="-122"/>
            </a:endParaRPr>
          </a:p>
        </p:txBody>
      </p:sp>
      <p:sp>
        <p:nvSpPr>
          <p:cNvPr id="28" name="矩形 27"/>
          <p:cNvSpPr/>
          <p:nvPr/>
        </p:nvSpPr>
        <p:spPr>
          <a:xfrm>
            <a:off x="5220072" y="664077"/>
            <a:ext cx="936104"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b="1" dirty="0">
                <a:solidFill>
                  <a:srgbClr val="FF0000"/>
                </a:solidFill>
                <a:latin typeface="微软雅黑" pitchFamily="34" charset="-122"/>
                <a:ea typeface="微软雅黑" pitchFamily="34" charset="-122"/>
              </a:rPr>
              <a:t>批产</a:t>
            </a:r>
          </a:p>
        </p:txBody>
      </p:sp>
      <p:cxnSp>
        <p:nvCxnSpPr>
          <p:cNvPr id="29" name="直接箭头连接符 28"/>
          <p:cNvCxnSpPr/>
          <p:nvPr/>
        </p:nvCxnSpPr>
        <p:spPr>
          <a:xfrm rot="5400000">
            <a:off x="549251" y="3067245"/>
            <a:ext cx="3725819" cy="7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直接箭头连接符 29"/>
          <p:cNvCxnSpPr/>
          <p:nvPr/>
        </p:nvCxnSpPr>
        <p:spPr>
          <a:xfrm rot="5400000">
            <a:off x="4220374" y="3066343"/>
            <a:ext cx="3726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1" name="直接箭头连接符 30"/>
          <p:cNvCxnSpPr/>
          <p:nvPr/>
        </p:nvCxnSpPr>
        <p:spPr>
          <a:xfrm rot="5400000">
            <a:off x="765578" y="3066343"/>
            <a:ext cx="3726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直接箭头连接符 31"/>
          <p:cNvCxnSpPr/>
          <p:nvPr/>
        </p:nvCxnSpPr>
        <p:spPr>
          <a:xfrm rot="5400000">
            <a:off x="981602" y="3066343"/>
            <a:ext cx="3726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直接连接符 32"/>
          <p:cNvCxnSpPr/>
          <p:nvPr/>
        </p:nvCxnSpPr>
        <p:spPr>
          <a:xfrm rot="5400000">
            <a:off x="5354293" y="1716996"/>
            <a:ext cx="1026114" cy="1588"/>
          </a:xfrm>
          <a:prstGeom prst="line">
            <a:avLst/>
          </a:prstGeom>
        </p:spPr>
        <p:style>
          <a:lnRef idx="2">
            <a:schemeClr val="accent3"/>
          </a:lnRef>
          <a:fillRef idx="0">
            <a:schemeClr val="accent3"/>
          </a:fillRef>
          <a:effectRef idx="1">
            <a:schemeClr val="accent3"/>
          </a:effectRef>
          <a:fontRef idx="minor">
            <a:schemeClr val="tx1"/>
          </a:fontRef>
        </p:style>
      </p:cxnSp>
      <p:sp>
        <p:nvSpPr>
          <p:cNvPr id="34" name="任意多边形 33"/>
          <p:cNvSpPr/>
          <p:nvPr/>
        </p:nvSpPr>
        <p:spPr>
          <a:xfrm>
            <a:off x="5868150" y="2230251"/>
            <a:ext cx="189755" cy="597646"/>
          </a:xfrm>
          <a:custGeom>
            <a:avLst/>
            <a:gdLst>
              <a:gd name="connsiteX0" fmla="*/ 0 w 262217"/>
              <a:gd name="connsiteY0" fmla="*/ 0 h 847165"/>
              <a:gd name="connsiteX1" fmla="*/ 53789 w 262217"/>
              <a:gd name="connsiteY1" fmla="*/ 363071 h 847165"/>
              <a:gd name="connsiteX2" fmla="*/ 215153 w 262217"/>
              <a:gd name="connsiteY2" fmla="*/ 537882 h 847165"/>
              <a:gd name="connsiteX3" fmla="*/ 255494 w 262217"/>
              <a:gd name="connsiteY3" fmla="*/ 753035 h 847165"/>
              <a:gd name="connsiteX4" fmla="*/ 255494 w 262217"/>
              <a:gd name="connsiteY4" fmla="*/ 847165 h 84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17" h="847165">
                <a:moveTo>
                  <a:pt x="0" y="0"/>
                </a:moveTo>
                <a:cubicBezTo>
                  <a:pt x="8965" y="136712"/>
                  <a:pt x="17930" y="273424"/>
                  <a:pt x="53789" y="363071"/>
                </a:cubicBezTo>
                <a:cubicBezTo>
                  <a:pt x="89648" y="452718"/>
                  <a:pt x="181536" y="472888"/>
                  <a:pt x="215153" y="537882"/>
                </a:cubicBezTo>
                <a:cubicBezTo>
                  <a:pt x="248771" y="602876"/>
                  <a:pt x="248771" y="701488"/>
                  <a:pt x="255494" y="753035"/>
                </a:cubicBezTo>
                <a:cubicBezTo>
                  <a:pt x="262217" y="804582"/>
                  <a:pt x="255494" y="847165"/>
                  <a:pt x="255494" y="847165"/>
                </a:cubicBezTo>
              </a:path>
            </a:pathLst>
          </a:custGeom>
        </p:spPr>
        <p:style>
          <a:lnRef idx="2">
            <a:schemeClr val="accent3"/>
          </a:lnRef>
          <a:fillRef idx="0">
            <a:schemeClr val="accent3"/>
          </a:fillRef>
          <a:effectRef idx="1">
            <a:schemeClr val="accent3"/>
          </a:effectRef>
          <a:fontRef idx="minor">
            <a:schemeClr val="tx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cxnSp>
        <p:nvCxnSpPr>
          <p:cNvPr id="35" name="直接连接符 34"/>
          <p:cNvCxnSpPr/>
          <p:nvPr/>
        </p:nvCxnSpPr>
        <p:spPr>
          <a:xfrm rot="5400000">
            <a:off x="5138269" y="1716400"/>
            <a:ext cx="1026114" cy="1588"/>
          </a:xfrm>
          <a:prstGeom prst="line">
            <a:avLst/>
          </a:prstGeom>
        </p:spPr>
        <p:style>
          <a:lnRef idx="2">
            <a:schemeClr val="accent3"/>
          </a:lnRef>
          <a:fillRef idx="0">
            <a:schemeClr val="accent3"/>
          </a:fillRef>
          <a:effectRef idx="1">
            <a:schemeClr val="accent3"/>
          </a:effectRef>
          <a:fontRef idx="minor">
            <a:schemeClr val="tx1"/>
          </a:fontRef>
        </p:style>
      </p:cxnSp>
      <p:sp>
        <p:nvSpPr>
          <p:cNvPr id="36" name="任意多边形 35"/>
          <p:cNvSpPr/>
          <p:nvPr/>
        </p:nvSpPr>
        <p:spPr>
          <a:xfrm>
            <a:off x="5647771" y="2192526"/>
            <a:ext cx="403411" cy="625289"/>
          </a:xfrm>
          <a:custGeom>
            <a:avLst/>
            <a:gdLst>
              <a:gd name="connsiteX0" fmla="*/ 0 w 403411"/>
              <a:gd name="connsiteY0" fmla="*/ 0 h 833718"/>
              <a:gd name="connsiteX1" fmla="*/ 53788 w 403411"/>
              <a:gd name="connsiteY1" fmla="*/ 389965 h 833718"/>
              <a:gd name="connsiteX2" fmla="*/ 174811 w 403411"/>
              <a:gd name="connsiteY2" fmla="*/ 537882 h 833718"/>
              <a:gd name="connsiteX3" fmla="*/ 309282 w 403411"/>
              <a:gd name="connsiteY3" fmla="*/ 672353 h 833718"/>
              <a:gd name="connsiteX4" fmla="*/ 403411 w 403411"/>
              <a:gd name="connsiteY4" fmla="*/ 833718 h 8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11" h="833718">
                <a:moveTo>
                  <a:pt x="0" y="0"/>
                </a:moveTo>
                <a:cubicBezTo>
                  <a:pt x="12326" y="150159"/>
                  <a:pt x="24653" y="300318"/>
                  <a:pt x="53788" y="389965"/>
                </a:cubicBezTo>
                <a:cubicBezTo>
                  <a:pt x="82923" y="479612"/>
                  <a:pt x="132229" y="490817"/>
                  <a:pt x="174811" y="537882"/>
                </a:cubicBezTo>
                <a:cubicBezTo>
                  <a:pt x="217393" y="584947"/>
                  <a:pt x="271182" y="623047"/>
                  <a:pt x="309282" y="672353"/>
                </a:cubicBezTo>
                <a:cubicBezTo>
                  <a:pt x="347382" y="721659"/>
                  <a:pt x="375396" y="777688"/>
                  <a:pt x="403411" y="833718"/>
                </a:cubicBezTo>
              </a:path>
            </a:pathLst>
          </a:custGeom>
        </p:spPr>
        <p:style>
          <a:lnRef idx="2">
            <a:schemeClr val="accent3"/>
          </a:lnRef>
          <a:fillRef idx="0">
            <a:schemeClr val="accent3"/>
          </a:fillRef>
          <a:effectRef idx="1">
            <a:schemeClr val="accent3"/>
          </a:effectRef>
          <a:fontRef idx="minor">
            <a:schemeClr val="tx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cxnSp>
        <p:nvCxnSpPr>
          <p:cNvPr id="37" name="直接箭头连接符 36"/>
          <p:cNvCxnSpPr/>
          <p:nvPr/>
        </p:nvCxnSpPr>
        <p:spPr>
          <a:xfrm rot="5400000">
            <a:off x="3500294" y="3066343"/>
            <a:ext cx="3726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8" name="直接连接符 37"/>
          <p:cNvCxnSpPr/>
          <p:nvPr/>
        </p:nvCxnSpPr>
        <p:spPr>
          <a:xfrm rot="5400000">
            <a:off x="4635801" y="1716400"/>
            <a:ext cx="1026114" cy="1588"/>
          </a:xfrm>
          <a:prstGeom prst="line">
            <a:avLst/>
          </a:prstGeom>
        </p:spPr>
        <p:style>
          <a:lnRef idx="2">
            <a:schemeClr val="accent3"/>
          </a:lnRef>
          <a:fillRef idx="0">
            <a:schemeClr val="accent3"/>
          </a:fillRef>
          <a:effectRef idx="1">
            <a:schemeClr val="accent3"/>
          </a:effectRef>
          <a:fontRef idx="minor">
            <a:schemeClr val="tx1"/>
          </a:fontRef>
        </p:style>
      </p:cxnSp>
      <p:sp>
        <p:nvSpPr>
          <p:cNvPr id="39" name="任意多边形 38"/>
          <p:cNvSpPr/>
          <p:nvPr/>
        </p:nvSpPr>
        <p:spPr>
          <a:xfrm>
            <a:off x="5149653" y="2229657"/>
            <a:ext cx="189755" cy="597646"/>
          </a:xfrm>
          <a:custGeom>
            <a:avLst/>
            <a:gdLst>
              <a:gd name="connsiteX0" fmla="*/ 0 w 262217"/>
              <a:gd name="connsiteY0" fmla="*/ 0 h 847165"/>
              <a:gd name="connsiteX1" fmla="*/ 53789 w 262217"/>
              <a:gd name="connsiteY1" fmla="*/ 363071 h 847165"/>
              <a:gd name="connsiteX2" fmla="*/ 215153 w 262217"/>
              <a:gd name="connsiteY2" fmla="*/ 537882 h 847165"/>
              <a:gd name="connsiteX3" fmla="*/ 255494 w 262217"/>
              <a:gd name="connsiteY3" fmla="*/ 753035 h 847165"/>
              <a:gd name="connsiteX4" fmla="*/ 255494 w 262217"/>
              <a:gd name="connsiteY4" fmla="*/ 847165 h 84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17" h="847165">
                <a:moveTo>
                  <a:pt x="0" y="0"/>
                </a:moveTo>
                <a:cubicBezTo>
                  <a:pt x="8965" y="136712"/>
                  <a:pt x="17930" y="273424"/>
                  <a:pt x="53789" y="363071"/>
                </a:cubicBezTo>
                <a:cubicBezTo>
                  <a:pt x="89648" y="452718"/>
                  <a:pt x="181536" y="472888"/>
                  <a:pt x="215153" y="537882"/>
                </a:cubicBezTo>
                <a:cubicBezTo>
                  <a:pt x="248771" y="602876"/>
                  <a:pt x="248771" y="701488"/>
                  <a:pt x="255494" y="753035"/>
                </a:cubicBezTo>
                <a:cubicBezTo>
                  <a:pt x="262217" y="804582"/>
                  <a:pt x="255494" y="847165"/>
                  <a:pt x="255494" y="847165"/>
                </a:cubicBezTo>
              </a:path>
            </a:pathLst>
          </a:custGeom>
        </p:spPr>
        <p:style>
          <a:lnRef idx="2">
            <a:schemeClr val="accent3"/>
          </a:lnRef>
          <a:fillRef idx="0">
            <a:schemeClr val="accent3"/>
          </a:fillRef>
          <a:effectRef idx="1">
            <a:schemeClr val="accent3"/>
          </a:effectRef>
          <a:fontRef idx="minor">
            <a:schemeClr val="tx1"/>
          </a:fontRef>
        </p:style>
        <p:txBody>
          <a:bodyPr lIns="91436" tIns="45718" rIns="91436" bIns="45718" rtlCol="0" anchor="ctr"/>
          <a:lstStyle/>
          <a:p>
            <a:pPr algn="ctr"/>
            <a:endParaRPr lang="zh-CN" altLang="en-US">
              <a:latin typeface="微软雅黑" pitchFamily="34" charset="-122"/>
              <a:ea typeface="微软雅黑" pitchFamily="34" charset="-122"/>
            </a:endParaRPr>
          </a:p>
        </p:txBody>
      </p:sp>
      <p:cxnSp>
        <p:nvCxnSpPr>
          <p:cNvPr id="40" name="直接箭头连接符 39"/>
          <p:cNvCxnSpPr/>
          <p:nvPr/>
        </p:nvCxnSpPr>
        <p:spPr>
          <a:xfrm rot="5400000">
            <a:off x="1195243" y="3066939"/>
            <a:ext cx="3726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直接箭头连接符 40"/>
          <p:cNvCxnSpPr/>
          <p:nvPr/>
        </p:nvCxnSpPr>
        <p:spPr>
          <a:xfrm rot="5400000">
            <a:off x="1412061" y="3066343"/>
            <a:ext cx="3726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2" name="直接箭头连接符 41"/>
          <p:cNvCxnSpPr/>
          <p:nvPr/>
        </p:nvCxnSpPr>
        <p:spPr>
          <a:xfrm rot="5400000">
            <a:off x="1628085" y="3066343"/>
            <a:ext cx="3726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直接连接符 42"/>
          <p:cNvCxnSpPr/>
          <p:nvPr/>
        </p:nvCxnSpPr>
        <p:spPr>
          <a:xfrm rot="5400000">
            <a:off x="2087724" y="2931535"/>
            <a:ext cx="4536504" cy="1588"/>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45" name="矩形 44"/>
          <p:cNvSpPr/>
          <p:nvPr/>
        </p:nvSpPr>
        <p:spPr>
          <a:xfrm>
            <a:off x="3733822" y="2857494"/>
            <a:ext cx="1295366" cy="1569656"/>
          </a:xfrm>
          <a:prstGeom prst="rect">
            <a:avLst/>
          </a:prstGeom>
          <a:noFill/>
          <a:scene3d>
            <a:camera prst="orthographicFront">
              <a:rot lat="0" lon="3000000" rev="0"/>
            </a:camera>
            <a:lightRig rig="threePt" dir="t"/>
          </a:scene3d>
        </p:spPr>
        <p:txBody>
          <a:bodyPr wrap="square" lIns="91436" tIns="45718" rIns="91436" bIns="45718">
            <a:spAutoFit/>
          </a:bodyPr>
          <a:lstStyle/>
          <a:p>
            <a:pPr algn="ctr"/>
            <a:r>
              <a:rPr lang="en-US" altLang="zh-CN" sz="9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微软雅黑" pitchFamily="34" charset="-122"/>
                <a:ea typeface="微软雅黑" pitchFamily="34" charset="-122"/>
              </a:rPr>
              <a:t>?</a:t>
            </a:r>
            <a:endParaRPr lang="zh-CN" altLang="en-US" sz="9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微软雅黑" pitchFamily="34" charset="-122"/>
              <a:ea typeface="微软雅黑" pitchFamily="34" charset="-122"/>
            </a:endParaRPr>
          </a:p>
        </p:txBody>
      </p:sp>
      <p:cxnSp>
        <p:nvCxnSpPr>
          <p:cNvPr id="48" name="直接箭头连接符 47"/>
          <p:cNvCxnSpPr>
            <a:stCxn id="18" idx="3"/>
            <a:endCxn id="23" idx="1"/>
          </p:cNvCxnSpPr>
          <p:nvPr/>
        </p:nvCxnSpPr>
        <p:spPr>
          <a:xfrm>
            <a:off x="2195736" y="2770312"/>
            <a:ext cx="4176464" cy="129614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17" idx="3"/>
          </p:cNvCxnSpPr>
          <p:nvPr/>
        </p:nvCxnSpPr>
        <p:spPr>
          <a:xfrm>
            <a:off x="2195736" y="2068233"/>
            <a:ext cx="4328864" cy="74092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17" idx="3"/>
            <a:endCxn id="21" idx="1"/>
          </p:cNvCxnSpPr>
          <p:nvPr/>
        </p:nvCxnSpPr>
        <p:spPr>
          <a:xfrm flipV="1">
            <a:off x="2195736" y="1204138"/>
            <a:ext cx="4176464" cy="86409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18" idx="3"/>
            <a:endCxn id="21" idx="1"/>
          </p:cNvCxnSpPr>
          <p:nvPr/>
        </p:nvCxnSpPr>
        <p:spPr>
          <a:xfrm flipV="1">
            <a:off x="2195736" y="1204138"/>
            <a:ext cx="4176464" cy="156617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2209800" y="2080524"/>
            <a:ext cx="4267200" cy="197712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17" idx="3"/>
            <a:endCxn id="24" idx="1"/>
          </p:cNvCxnSpPr>
          <p:nvPr/>
        </p:nvCxnSpPr>
        <p:spPr>
          <a:xfrm>
            <a:off x="2195736" y="2068233"/>
            <a:ext cx="4176464" cy="264629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18" idx="3"/>
            <a:endCxn id="24" idx="1"/>
          </p:cNvCxnSpPr>
          <p:nvPr/>
        </p:nvCxnSpPr>
        <p:spPr>
          <a:xfrm>
            <a:off x="2195736" y="2770311"/>
            <a:ext cx="4176464" cy="194421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19" idx="3"/>
            <a:endCxn id="24" idx="1"/>
          </p:cNvCxnSpPr>
          <p:nvPr/>
        </p:nvCxnSpPr>
        <p:spPr>
          <a:xfrm>
            <a:off x="2195736" y="4066455"/>
            <a:ext cx="4176464" cy="64807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19" idx="3"/>
            <a:endCxn id="23" idx="1"/>
          </p:cNvCxnSpPr>
          <p:nvPr/>
        </p:nvCxnSpPr>
        <p:spPr>
          <a:xfrm>
            <a:off x="2195736" y="4066458"/>
            <a:ext cx="4176464" cy="119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19" idx="3"/>
          </p:cNvCxnSpPr>
          <p:nvPr/>
        </p:nvCxnSpPr>
        <p:spPr>
          <a:xfrm flipV="1">
            <a:off x="2195736" y="2857503"/>
            <a:ext cx="4281264" cy="120895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stCxn id="19" idx="3"/>
            <a:endCxn id="21" idx="1"/>
          </p:cNvCxnSpPr>
          <p:nvPr/>
        </p:nvCxnSpPr>
        <p:spPr>
          <a:xfrm flipV="1">
            <a:off x="2195736" y="1204137"/>
            <a:ext cx="4176464" cy="286231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2209800" y="914401"/>
            <a:ext cx="1400022" cy="369328"/>
          </a:xfrm>
          <a:prstGeom prst="rect">
            <a:avLst/>
          </a:prstGeom>
        </p:spPr>
        <p:txBody>
          <a:bodyPr wrap="none" lIns="91436" tIns="45718" rIns="91436" bIns="45718">
            <a:spAutoFit/>
          </a:bodyPr>
          <a:lstStyle/>
          <a:p>
            <a:r>
              <a:rPr lang="en-US" altLang="zh-CN" dirty="0" smtClean="0">
                <a:latin typeface="微软雅黑" pitchFamily="34" charset="-122"/>
                <a:ea typeface="微软雅黑" pitchFamily="34" charset="-122"/>
              </a:rPr>
              <a:t>K F C S D P</a:t>
            </a:r>
            <a:endParaRPr lang="zh-CN" altLang="en-US" dirty="0">
              <a:latin typeface="微软雅黑" pitchFamily="34" charset="-122"/>
              <a:ea typeface="微软雅黑" pitchFamily="34" charset="-122"/>
            </a:endParaRPr>
          </a:p>
        </p:txBody>
      </p:sp>
      <p:sp>
        <p:nvSpPr>
          <p:cNvPr id="44" name="TextBox 43"/>
          <p:cNvSpPr txBox="1"/>
          <p:nvPr/>
        </p:nvSpPr>
        <p:spPr>
          <a:xfrm>
            <a:off x="685804" y="1714501"/>
            <a:ext cx="697844" cy="523216"/>
          </a:xfrm>
          <a:prstGeom prst="rect">
            <a:avLst/>
          </a:prstGeom>
          <a:noFill/>
        </p:spPr>
        <p:txBody>
          <a:bodyPr wrap="none" lIns="91436" tIns="45718" rIns="91436" bIns="45718" rtlCol="0">
            <a:spAutoFit/>
          </a:bodyPr>
          <a:lstStyle/>
          <a:p>
            <a:r>
              <a:rPr lang="en-US" altLang="zh-CN" sz="2800" b="1" dirty="0">
                <a:solidFill>
                  <a:srgbClr val="C00000"/>
                </a:solidFill>
              </a:rPr>
              <a:t>IPD</a:t>
            </a:r>
            <a:endParaRPr lang="zh-CN" altLang="en-US" sz="2800" b="1" dirty="0">
              <a:solidFill>
                <a:srgbClr val="C00000"/>
              </a:solidFill>
            </a:endParaRPr>
          </a:p>
        </p:txBody>
      </p:sp>
      <p:sp>
        <p:nvSpPr>
          <p:cNvPr id="46" name="TextBox 45"/>
          <p:cNvSpPr txBox="1"/>
          <p:nvPr/>
        </p:nvSpPr>
        <p:spPr>
          <a:xfrm>
            <a:off x="609520" y="2333107"/>
            <a:ext cx="891757" cy="1384990"/>
          </a:xfrm>
          <a:prstGeom prst="rect">
            <a:avLst/>
          </a:prstGeom>
          <a:noFill/>
        </p:spPr>
        <p:txBody>
          <a:bodyPr wrap="none" lIns="91436" tIns="45718" rIns="91436" bIns="45718" rtlCol="0">
            <a:spAutoFit/>
          </a:bodyPr>
          <a:lstStyle/>
          <a:p>
            <a:pPr algn="ctr"/>
            <a:r>
              <a:rPr lang="en-US" altLang="zh-CN" sz="2800" b="1" dirty="0">
                <a:solidFill>
                  <a:srgbClr val="C00000"/>
                </a:solidFill>
              </a:rPr>
              <a:t>MRP</a:t>
            </a:r>
          </a:p>
          <a:p>
            <a:pPr algn="ctr"/>
            <a:r>
              <a:rPr lang="en-US" altLang="zh-CN" sz="2800" b="1" dirty="0">
                <a:solidFill>
                  <a:srgbClr val="C00000"/>
                </a:solidFill>
              </a:rPr>
              <a:t>+</a:t>
            </a:r>
          </a:p>
          <a:p>
            <a:pPr algn="ctr"/>
            <a:r>
              <a:rPr lang="en-US" altLang="zh-CN" sz="2800" b="1" dirty="0">
                <a:solidFill>
                  <a:srgbClr val="C00000"/>
                </a:solidFill>
              </a:rPr>
              <a:t>PRP</a:t>
            </a:r>
            <a:endParaRPr lang="zh-CN" altLang="en-US" sz="2800" b="1" dirty="0">
              <a:solidFill>
                <a:srgbClr val="C00000"/>
              </a:solidFill>
            </a:endParaRPr>
          </a:p>
        </p:txBody>
      </p:sp>
    </p:spTree>
    <p:extLst>
      <p:ext uri="{BB962C8B-B14F-4D97-AF65-F5344CB8AC3E}">
        <p14:creationId xmlns:p14="http://schemas.microsoft.com/office/powerpoint/2010/main" val="6632419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par>
                                <p:cTn id="8" presetID="3"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linds(horizontal)">
                                      <p:cBhvr>
                                        <p:cTn id="10" dur="500"/>
                                        <p:tgtEl>
                                          <p:spTgt spid="51"/>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linds(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linds(horizontal)">
                                      <p:cBhvr>
                                        <p:cTn id="21" dur="500"/>
                                        <p:tgtEl>
                                          <p:spTgt spid="58"/>
                                        </p:tgtEl>
                                      </p:cBhvr>
                                    </p:animEffect>
                                  </p:childTnLst>
                                </p:cTn>
                              </p:par>
                              <p:par>
                                <p:cTn id="22" presetID="3" presetClass="entr" presetSubtype="1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par>
                                <p:cTn id="25" presetID="3" presetClass="entr" presetSubtype="1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linds(horizont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linds(horizontal)">
                                      <p:cBhvr>
                                        <p:cTn id="32" dur="500"/>
                                        <p:tgtEl>
                                          <p:spTgt spid="69"/>
                                        </p:tgtEl>
                                      </p:cBhvr>
                                    </p:animEffect>
                                  </p:childTnLst>
                                </p:cTn>
                              </p:par>
                              <p:par>
                                <p:cTn id="33" presetID="3" presetClass="entr" presetSubtype="1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linds(horizontal)">
                                      <p:cBhvr>
                                        <p:cTn id="35" dur="500"/>
                                        <p:tgtEl>
                                          <p:spTgt spid="72"/>
                                        </p:tgtEl>
                                      </p:cBhvr>
                                    </p:animEffect>
                                  </p:childTnLst>
                                </p:cTn>
                              </p:par>
                              <p:par>
                                <p:cTn id="36" presetID="3" presetClass="entr" presetSubtype="10" fill="hold"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blinds(horizontal)">
                                      <p:cBhvr>
                                        <p:cTn id="38" dur="500"/>
                                        <p:tgtEl>
                                          <p:spTgt spid="75"/>
                                        </p:tgtEl>
                                      </p:cBhvr>
                                    </p:animEffect>
                                  </p:childTnLst>
                                </p:cTn>
                              </p:par>
                              <p:par>
                                <p:cTn id="39" presetID="3" presetClass="entr" presetSubtype="1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blinds(horizontal)">
                                      <p:cBhvr>
                                        <p:cTn id="41" dur="50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linds(horizontal)">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linds(horizontal)">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对象 3"/>
          <p:cNvPicPr>
            <a:picLocks noChangeArrowheads="1"/>
          </p:cNvPicPr>
          <p:nvPr/>
        </p:nvPicPr>
        <p:blipFill>
          <a:blip r:embed="rId2" cstate="print"/>
          <a:srcRect l="-677" r="-221" b="-719"/>
          <a:stretch>
            <a:fillRect/>
          </a:stretch>
        </p:blipFill>
        <p:spPr bwMode="auto">
          <a:xfrm>
            <a:off x="1428728" y="642924"/>
            <a:ext cx="7543800" cy="4343400"/>
          </a:xfrm>
          <a:prstGeom prst="rect">
            <a:avLst/>
          </a:prstGeom>
          <a:noFill/>
          <a:ln w="9525">
            <a:noFill/>
            <a:miter lim="800000"/>
            <a:headEnd/>
            <a:tailEnd/>
          </a:ln>
        </p:spPr>
      </p:pic>
      <p:sp>
        <p:nvSpPr>
          <p:cNvPr id="4" name="标题 1"/>
          <p:cNvSpPr txBox="1">
            <a:spLocks/>
          </p:cNvSpPr>
          <p:nvPr/>
        </p:nvSpPr>
        <p:spPr bwMode="auto">
          <a:xfrm>
            <a:off x="1043608" y="57150"/>
            <a:ext cx="6957392" cy="445294"/>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eaLnBrk="0" fontAlgn="base" hangingPunct="0">
              <a:spcBef>
                <a:spcPct val="0"/>
              </a:spcBef>
              <a:spcAft>
                <a:spcPct val="0"/>
              </a:spcAft>
              <a:defRPr/>
            </a:pPr>
            <a:r>
              <a:rPr lang="zh-CN" altLang="en-US" sz="2800" dirty="0">
                <a:solidFill>
                  <a:srgbClr val="FFFFFF"/>
                </a:solidFill>
                <a:latin typeface="黑体" pitchFamily="2" charset="-122"/>
                <a:ea typeface="黑体" pitchFamily="2" charset="-122"/>
                <a:cs typeface="+mj-cs"/>
              </a:rPr>
              <a:t>装备制造项目制造的项目管控</a:t>
            </a:r>
            <a:endParaRPr lang="zh-CN" altLang="en-US" sz="2800" dirty="0">
              <a:solidFill>
                <a:srgbClr val="FFFFFF"/>
              </a:solidFill>
              <a:latin typeface="黑体" pitchFamily="2" charset="-122"/>
              <a:ea typeface="黑体" pitchFamily="2" charset="-122"/>
              <a:cs typeface="+mj-cs"/>
            </a:endParaRPr>
          </a:p>
        </p:txBody>
      </p:sp>
      <p:sp>
        <p:nvSpPr>
          <p:cNvPr id="6" name="圆角矩形 5"/>
          <p:cNvSpPr/>
          <p:nvPr/>
        </p:nvSpPr>
        <p:spPr>
          <a:xfrm>
            <a:off x="0" y="577757"/>
            <a:ext cx="1508112" cy="3500462"/>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a:p>
        </p:txBody>
      </p:sp>
      <p:sp>
        <p:nvSpPr>
          <p:cNvPr id="7" name="Rectangle 4"/>
          <p:cNvSpPr>
            <a:spLocks noChangeArrowheads="1"/>
          </p:cNvSpPr>
          <p:nvPr/>
        </p:nvSpPr>
        <p:spPr bwMode="auto">
          <a:xfrm>
            <a:off x="107504" y="422340"/>
            <a:ext cx="1548266" cy="3805594"/>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nchor="ctr"/>
          <a:lstStyle/>
          <a:p>
            <a:pPr eaLnBrk="0" hangingPunct="0">
              <a:defRPr/>
            </a:pPr>
            <a:r>
              <a:rPr lang="en-US" altLang="zh-CN" sz="1400" dirty="0">
                <a:solidFill>
                  <a:schemeClr val="tx1">
                    <a:lumMod val="65000"/>
                    <a:lumOff val="35000"/>
                  </a:schemeClr>
                </a:solidFill>
                <a:latin typeface="华文细黑" pitchFamily="2" charset="-122"/>
                <a:ea typeface="华文细黑" pitchFamily="2" charset="-122"/>
              </a:rPr>
              <a:t>1</a:t>
            </a:r>
            <a:r>
              <a:rPr lang="zh-CN" altLang="en-US" sz="1400" dirty="0">
                <a:solidFill>
                  <a:schemeClr val="tx1">
                    <a:lumMod val="65000"/>
                    <a:lumOff val="35000"/>
                  </a:schemeClr>
                </a:solidFill>
                <a:latin typeface="华文细黑" pitchFamily="2" charset="-122"/>
                <a:ea typeface="华文细黑" pitchFamily="2" charset="-122"/>
              </a:rPr>
              <a:t>、单件小批生产模式决定了装备制造从设计、工艺、生产、现场安装、交付就是一个不可分的完整项目；</a:t>
            </a:r>
            <a:endParaRPr lang="en-US" altLang="zh-CN" sz="1400" dirty="0">
              <a:solidFill>
                <a:schemeClr val="tx1">
                  <a:lumMod val="65000"/>
                  <a:lumOff val="35000"/>
                </a:schemeClr>
              </a:solidFill>
              <a:latin typeface="华文细黑" pitchFamily="2" charset="-122"/>
              <a:ea typeface="华文细黑" pitchFamily="2" charset="-122"/>
            </a:endParaRPr>
          </a:p>
          <a:p>
            <a:pPr eaLnBrk="0" hangingPunct="0">
              <a:defRPr/>
            </a:pPr>
            <a:r>
              <a:rPr lang="en-US" altLang="zh-CN" sz="1400" dirty="0">
                <a:solidFill>
                  <a:schemeClr val="tx1">
                    <a:lumMod val="65000"/>
                    <a:lumOff val="35000"/>
                  </a:schemeClr>
                </a:solidFill>
                <a:latin typeface="华文细黑" pitchFamily="2" charset="-122"/>
                <a:ea typeface="华文细黑" pitchFamily="2" charset="-122"/>
              </a:rPr>
              <a:t>2</a:t>
            </a:r>
            <a:r>
              <a:rPr lang="zh-CN" altLang="en-US" sz="1400" dirty="0">
                <a:solidFill>
                  <a:schemeClr val="tx1">
                    <a:lumMod val="65000"/>
                    <a:lumOff val="35000"/>
                  </a:schemeClr>
                </a:solidFill>
                <a:latin typeface="华文细黑" pitchFamily="2" charset="-122"/>
                <a:ea typeface="华文细黑" pitchFamily="2" charset="-122"/>
              </a:rPr>
              <a:t>、边设计、边改边生产的特性要求在数据一致为前提下，支持设计按部套设计分别提交</a:t>
            </a:r>
            <a:r>
              <a:rPr lang="en-US" altLang="zh-CN" sz="1400" dirty="0">
                <a:solidFill>
                  <a:schemeClr val="tx1">
                    <a:lumMod val="65000"/>
                    <a:lumOff val="35000"/>
                  </a:schemeClr>
                </a:solidFill>
                <a:latin typeface="华文细黑" pitchFamily="2" charset="-122"/>
                <a:ea typeface="华文细黑" pitchFamily="2" charset="-122"/>
              </a:rPr>
              <a:t>ERP</a:t>
            </a:r>
            <a:r>
              <a:rPr lang="zh-CN" altLang="en-US" sz="1400" dirty="0">
                <a:solidFill>
                  <a:schemeClr val="tx1">
                    <a:lumMod val="65000"/>
                    <a:lumOff val="35000"/>
                  </a:schemeClr>
                </a:solidFill>
                <a:latin typeface="华文细黑" pitchFamily="2" charset="-122"/>
                <a:ea typeface="华文细黑" pitchFamily="2" charset="-122"/>
              </a:rPr>
              <a:t>，并在设计更改后第一时间提交给</a:t>
            </a:r>
            <a:r>
              <a:rPr lang="en-US" altLang="zh-CN" sz="1400" dirty="0">
                <a:solidFill>
                  <a:schemeClr val="tx1">
                    <a:lumMod val="65000"/>
                    <a:lumOff val="35000"/>
                  </a:schemeClr>
                </a:solidFill>
                <a:latin typeface="华文细黑" pitchFamily="2" charset="-122"/>
                <a:ea typeface="华文细黑" pitchFamily="2" charset="-122"/>
              </a:rPr>
              <a:t>ERP</a:t>
            </a:r>
            <a:r>
              <a:rPr lang="zh-CN" altLang="en-US" sz="1400" dirty="0">
                <a:solidFill>
                  <a:schemeClr val="tx1">
                    <a:lumMod val="65000"/>
                    <a:lumOff val="35000"/>
                  </a:schemeClr>
                </a:solidFill>
                <a:latin typeface="华文细黑" pitchFamily="2" charset="-122"/>
                <a:ea typeface="华文细黑" pitchFamily="2" charset="-122"/>
              </a:rPr>
              <a:t>。</a:t>
            </a:r>
            <a:endParaRPr lang="en-US" altLang="zh-CN" sz="1400" dirty="0">
              <a:solidFill>
                <a:schemeClr val="tx1">
                  <a:lumMod val="65000"/>
                  <a:lumOff val="35000"/>
                </a:schemeClr>
              </a:solidFill>
              <a:latin typeface="华文细黑" pitchFamily="2" charset="-122"/>
              <a:ea typeface="华文细黑" pitchFamily="2" charset="-122"/>
            </a:endParaRPr>
          </a:p>
        </p:txBody>
      </p:sp>
      <p:sp>
        <p:nvSpPr>
          <p:cNvPr id="8" name="矩形 7"/>
          <p:cNvSpPr/>
          <p:nvPr/>
        </p:nvSpPr>
        <p:spPr>
          <a:xfrm>
            <a:off x="928664" y="4774168"/>
            <a:ext cx="7584119" cy="369328"/>
          </a:xfrm>
          <a:prstGeom prst="rect">
            <a:avLst/>
          </a:prstGeom>
        </p:spPr>
        <p:txBody>
          <a:bodyPr wrap="none" lIns="91436" tIns="45718" rIns="91436" bIns="45718">
            <a:spAutoFit/>
          </a:bodyPr>
          <a:lstStyle/>
          <a:p>
            <a:r>
              <a:rPr lang="zh-CN" altLang="en-US" b="1" dirty="0" smtClean="0">
                <a:solidFill>
                  <a:srgbClr val="FF0000"/>
                </a:solidFill>
                <a:latin typeface="华文细黑" pitchFamily="2" charset="-122"/>
                <a:ea typeface="华文细黑" pitchFamily="2" charset="-122"/>
              </a:rPr>
              <a:t>统一编码数据一致前提下的设计制造一体化的实时性，是唯一的解决之道</a:t>
            </a:r>
            <a:endParaRPr lang="zh-CN" altLang="en-US" b="1" dirty="0">
              <a:solidFill>
                <a:srgbClr val="FF0000"/>
              </a:solidFill>
            </a:endParaRPr>
          </a:p>
        </p:txBody>
      </p:sp>
    </p:spTree>
    <p:extLst>
      <p:ext uri="{BB962C8B-B14F-4D97-AF65-F5344CB8AC3E}">
        <p14:creationId xmlns:p14="http://schemas.microsoft.com/office/powerpoint/2010/main" val="30863462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24"/>
          <p:cNvSpPr>
            <a:spLocks noChangeArrowheads="1"/>
          </p:cNvSpPr>
          <p:nvPr/>
        </p:nvSpPr>
        <p:spPr bwMode="auto">
          <a:xfrm>
            <a:off x="3457576" y="1314450"/>
            <a:ext cx="1619250" cy="3257550"/>
          </a:xfrm>
          <a:prstGeom prst="rect">
            <a:avLst/>
          </a:prstGeom>
          <a:solidFill>
            <a:srgbClr val="FFCC99"/>
          </a:solidFill>
          <a:ln w="9525">
            <a:noFill/>
            <a:miter lim="800000"/>
            <a:headEnd/>
            <a:tailEnd/>
          </a:ln>
        </p:spPr>
        <p:txBody>
          <a:bodyPr wrap="none" lIns="89997" tIns="46798" rIns="89997" bIns="46798" anchor="ctr"/>
          <a:lstStyle/>
          <a:p>
            <a:endParaRPr lang="zh-CN" altLang="en-US"/>
          </a:p>
        </p:txBody>
      </p:sp>
      <p:sp>
        <p:nvSpPr>
          <p:cNvPr id="7172" name="Rectangle 2"/>
          <p:cNvSpPr>
            <a:spLocks noGrp="1" noChangeArrowheads="1"/>
          </p:cNvSpPr>
          <p:nvPr>
            <p:ph type="title" idx="4294967295"/>
          </p:nvPr>
        </p:nvSpPr>
        <p:spPr>
          <a:xfrm>
            <a:off x="146895" y="51470"/>
            <a:ext cx="7737475" cy="504056"/>
          </a:xfrm>
          <a:prstGeom prst="rect">
            <a:avLst/>
          </a:prstGeom>
        </p:spPr>
        <p:txBody>
          <a:bodyPr lIns="91436" tIns="45718" rIns="91436" bIns="45718" anchor="t"/>
          <a:lstStyle/>
          <a:p>
            <a:r>
              <a:rPr lang="zh-CN" altLang="en-US" sz="2800" b="1" dirty="0">
                <a:solidFill>
                  <a:srgbClr val="FFFFFF"/>
                </a:solidFill>
                <a:latin typeface="华文细黑" pitchFamily="2" charset="-122"/>
                <a:ea typeface="华文细黑" pitchFamily="2" charset="-122"/>
              </a:rPr>
              <a:t>以项目为主线的新产品研发总体解决方案</a:t>
            </a:r>
          </a:p>
        </p:txBody>
      </p:sp>
      <p:sp>
        <p:nvSpPr>
          <p:cNvPr id="7173" name="Line 4"/>
          <p:cNvSpPr>
            <a:spLocks noChangeShapeType="1"/>
          </p:cNvSpPr>
          <p:nvPr/>
        </p:nvSpPr>
        <p:spPr bwMode="auto">
          <a:xfrm>
            <a:off x="104775" y="1600200"/>
            <a:ext cx="8828088"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174" name="Line 5"/>
          <p:cNvSpPr>
            <a:spLocks noChangeShapeType="1"/>
          </p:cNvSpPr>
          <p:nvPr/>
        </p:nvSpPr>
        <p:spPr bwMode="auto">
          <a:xfrm>
            <a:off x="3457575"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175" name="Line 6"/>
          <p:cNvSpPr>
            <a:spLocks noChangeShapeType="1"/>
          </p:cNvSpPr>
          <p:nvPr/>
        </p:nvSpPr>
        <p:spPr bwMode="auto">
          <a:xfrm>
            <a:off x="5076825"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176" name="Line 7"/>
          <p:cNvSpPr>
            <a:spLocks noChangeShapeType="1"/>
          </p:cNvSpPr>
          <p:nvPr/>
        </p:nvSpPr>
        <p:spPr bwMode="auto">
          <a:xfrm>
            <a:off x="3457576" y="3429000"/>
            <a:ext cx="1619250" cy="0"/>
          </a:xfrm>
          <a:prstGeom prst="line">
            <a:avLst/>
          </a:prstGeom>
          <a:noFill/>
          <a:ln w="9525">
            <a:solidFill>
              <a:schemeClr val="accent2"/>
            </a:solidFill>
            <a:prstDash val="dash"/>
            <a:round/>
            <a:headEnd/>
            <a:tailEnd/>
          </a:ln>
        </p:spPr>
        <p:txBody>
          <a:bodyPr wrap="none" lIns="89997" tIns="46798" rIns="89997" bIns="46798"/>
          <a:lstStyle/>
          <a:p>
            <a:endParaRPr lang="zh-CN" altLang="en-US"/>
          </a:p>
        </p:txBody>
      </p:sp>
      <p:sp>
        <p:nvSpPr>
          <p:cNvPr id="7177" name="Text Box 8"/>
          <p:cNvSpPr txBox="1">
            <a:spLocks noChangeArrowheads="1"/>
          </p:cNvSpPr>
          <p:nvPr/>
        </p:nvSpPr>
        <p:spPr bwMode="auto">
          <a:xfrm>
            <a:off x="3598864" y="1619251"/>
            <a:ext cx="1477962" cy="248398"/>
          </a:xfrm>
          <a:prstGeom prst="rect">
            <a:avLst/>
          </a:prstGeom>
          <a:noFill/>
          <a:ln w="9525">
            <a:noFill/>
            <a:miter lim="800000"/>
            <a:headEnd/>
            <a:tailEnd/>
          </a:ln>
        </p:spPr>
        <p:txBody>
          <a:bodyPr lIns="89997" tIns="46798" rIns="89997" bIns="46798">
            <a:spAutoFit/>
          </a:bodyPr>
          <a:lstStyle/>
          <a:p>
            <a:pPr>
              <a:spcBef>
                <a:spcPct val="50000"/>
              </a:spcBef>
            </a:pPr>
            <a:r>
              <a:rPr lang="zh-CN" altLang="en-US" sz="1000"/>
              <a:t>按项目展开的一级计划</a:t>
            </a:r>
          </a:p>
        </p:txBody>
      </p:sp>
      <p:pic>
        <p:nvPicPr>
          <p:cNvPr id="7178" name="Picture 9" descr="22"/>
          <p:cNvPicPr>
            <a:picLocks noChangeAspect="1" noChangeArrowheads="1"/>
          </p:cNvPicPr>
          <p:nvPr/>
        </p:nvPicPr>
        <p:blipFill>
          <a:blip r:embed="rId4" cstate="print"/>
          <a:srcRect/>
          <a:stretch>
            <a:fillRect/>
          </a:stretch>
        </p:blipFill>
        <p:spPr bwMode="auto">
          <a:xfrm>
            <a:off x="3598867" y="1797845"/>
            <a:ext cx="1336675" cy="578644"/>
          </a:xfrm>
          <a:prstGeom prst="rect">
            <a:avLst/>
          </a:prstGeom>
          <a:noFill/>
          <a:ln w="9525">
            <a:noFill/>
            <a:miter lim="800000"/>
            <a:headEnd/>
            <a:tailEnd/>
          </a:ln>
        </p:spPr>
      </p:pic>
      <p:grpSp>
        <p:nvGrpSpPr>
          <p:cNvPr id="2" name="Group 10"/>
          <p:cNvGrpSpPr>
            <a:grpSpLocks/>
          </p:cNvGrpSpPr>
          <p:nvPr/>
        </p:nvGrpSpPr>
        <p:grpSpPr bwMode="auto">
          <a:xfrm>
            <a:off x="3575054" y="2566989"/>
            <a:ext cx="511175" cy="538163"/>
            <a:chOff x="6945" y="6351"/>
            <a:chExt cx="720" cy="780"/>
          </a:xfrm>
        </p:grpSpPr>
        <p:sp>
          <p:nvSpPr>
            <p:cNvPr id="7314" name="Rectangle 11"/>
            <p:cNvSpPr>
              <a:spLocks noChangeArrowheads="1"/>
            </p:cNvSpPr>
            <p:nvPr/>
          </p:nvSpPr>
          <p:spPr bwMode="auto">
            <a:xfrm>
              <a:off x="6945" y="6351"/>
              <a:ext cx="720" cy="780"/>
            </a:xfrm>
            <a:prstGeom prst="rect">
              <a:avLst/>
            </a:prstGeom>
            <a:solidFill>
              <a:srgbClr val="CCFFCC"/>
            </a:solidFill>
            <a:ln w="9525">
              <a:solidFill>
                <a:schemeClr val="bg2"/>
              </a:solidFill>
              <a:miter lim="800000"/>
              <a:headEnd/>
              <a:tailEnd/>
            </a:ln>
          </p:spPr>
          <p:txBody>
            <a:bodyPr/>
            <a:lstStyle/>
            <a:p>
              <a:endParaRPr lang="zh-CN" altLang="en-US"/>
            </a:p>
          </p:txBody>
        </p:sp>
        <p:sp>
          <p:nvSpPr>
            <p:cNvPr id="7315" name="Rectangle 12"/>
            <p:cNvSpPr>
              <a:spLocks noChangeArrowheads="1"/>
            </p:cNvSpPr>
            <p:nvPr/>
          </p:nvSpPr>
          <p:spPr bwMode="auto">
            <a:xfrm>
              <a:off x="7020" y="643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16" name="Line 13"/>
            <p:cNvSpPr>
              <a:spLocks noChangeShapeType="1"/>
            </p:cNvSpPr>
            <p:nvPr/>
          </p:nvSpPr>
          <p:spPr bwMode="auto">
            <a:xfrm>
              <a:off x="7085" y="6621"/>
              <a:ext cx="129" cy="0"/>
            </a:xfrm>
            <a:prstGeom prst="line">
              <a:avLst/>
            </a:prstGeom>
            <a:noFill/>
            <a:ln w="9525">
              <a:solidFill>
                <a:schemeClr val="bg2"/>
              </a:solidFill>
              <a:round/>
              <a:headEnd/>
              <a:tailEnd/>
            </a:ln>
          </p:spPr>
          <p:txBody>
            <a:bodyPr/>
            <a:lstStyle/>
            <a:p>
              <a:endParaRPr lang="zh-CN" altLang="en-US"/>
            </a:p>
          </p:txBody>
        </p:sp>
        <p:sp>
          <p:nvSpPr>
            <p:cNvPr id="7317" name="Rectangle 14"/>
            <p:cNvSpPr>
              <a:spLocks noChangeArrowheads="1"/>
            </p:cNvSpPr>
            <p:nvPr/>
          </p:nvSpPr>
          <p:spPr bwMode="auto">
            <a:xfrm>
              <a:off x="7225" y="6575"/>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318" name="Line 15"/>
            <p:cNvSpPr>
              <a:spLocks noChangeShapeType="1"/>
            </p:cNvSpPr>
            <p:nvPr/>
          </p:nvSpPr>
          <p:spPr bwMode="auto">
            <a:xfrm>
              <a:off x="7085" y="6766"/>
              <a:ext cx="129" cy="0"/>
            </a:xfrm>
            <a:prstGeom prst="line">
              <a:avLst/>
            </a:prstGeom>
            <a:noFill/>
            <a:ln w="9525">
              <a:solidFill>
                <a:schemeClr val="bg2"/>
              </a:solidFill>
              <a:round/>
              <a:headEnd/>
              <a:tailEnd/>
            </a:ln>
          </p:spPr>
          <p:txBody>
            <a:bodyPr/>
            <a:lstStyle/>
            <a:p>
              <a:endParaRPr lang="zh-CN" altLang="en-US"/>
            </a:p>
          </p:txBody>
        </p:sp>
        <p:sp>
          <p:nvSpPr>
            <p:cNvPr id="7319" name="Rectangle 16"/>
            <p:cNvSpPr>
              <a:spLocks noChangeArrowheads="1"/>
            </p:cNvSpPr>
            <p:nvPr/>
          </p:nvSpPr>
          <p:spPr bwMode="auto">
            <a:xfrm>
              <a:off x="7225" y="6720"/>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320" name="Line 17"/>
            <p:cNvSpPr>
              <a:spLocks noChangeShapeType="1"/>
            </p:cNvSpPr>
            <p:nvPr/>
          </p:nvSpPr>
          <p:spPr bwMode="auto">
            <a:xfrm>
              <a:off x="7290" y="6809"/>
              <a:ext cx="0" cy="189"/>
            </a:xfrm>
            <a:prstGeom prst="line">
              <a:avLst/>
            </a:prstGeom>
            <a:noFill/>
            <a:ln w="9525">
              <a:solidFill>
                <a:schemeClr val="bg2"/>
              </a:solidFill>
              <a:round/>
              <a:headEnd/>
              <a:tailEnd/>
            </a:ln>
          </p:spPr>
          <p:txBody>
            <a:bodyPr/>
            <a:lstStyle/>
            <a:p>
              <a:endParaRPr lang="zh-CN" altLang="en-US"/>
            </a:p>
          </p:txBody>
        </p:sp>
        <p:sp>
          <p:nvSpPr>
            <p:cNvPr id="7321" name="Line 18"/>
            <p:cNvSpPr>
              <a:spLocks noChangeShapeType="1"/>
            </p:cNvSpPr>
            <p:nvPr/>
          </p:nvSpPr>
          <p:spPr bwMode="auto">
            <a:xfrm>
              <a:off x="7290" y="6876"/>
              <a:ext cx="130" cy="0"/>
            </a:xfrm>
            <a:prstGeom prst="line">
              <a:avLst/>
            </a:prstGeom>
            <a:noFill/>
            <a:ln w="9525">
              <a:solidFill>
                <a:schemeClr val="bg2"/>
              </a:solidFill>
              <a:round/>
              <a:headEnd/>
              <a:tailEnd/>
            </a:ln>
          </p:spPr>
          <p:txBody>
            <a:bodyPr/>
            <a:lstStyle/>
            <a:p>
              <a:endParaRPr lang="zh-CN" altLang="en-US"/>
            </a:p>
          </p:txBody>
        </p:sp>
        <p:sp>
          <p:nvSpPr>
            <p:cNvPr id="7322" name="Rectangle 19"/>
            <p:cNvSpPr>
              <a:spLocks noChangeArrowheads="1"/>
            </p:cNvSpPr>
            <p:nvPr/>
          </p:nvSpPr>
          <p:spPr bwMode="auto">
            <a:xfrm>
              <a:off x="7430" y="682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23" name="Line 20"/>
            <p:cNvSpPr>
              <a:spLocks noChangeShapeType="1"/>
            </p:cNvSpPr>
            <p:nvPr/>
          </p:nvSpPr>
          <p:spPr bwMode="auto">
            <a:xfrm>
              <a:off x="7290" y="7007"/>
              <a:ext cx="130" cy="0"/>
            </a:xfrm>
            <a:prstGeom prst="line">
              <a:avLst/>
            </a:prstGeom>
            <a:noFill/>
            <a:ln w="9525">
              <a:solidFill>
                <a:schemeClr val="bg2"/>
              </a:solidFill>
              <a:round/>
              <a:headEnd/>
              <a:tailEnd/>
            </a:ln>
          </p:spPr>
          <p:txBody>
            <a:bodyPr/>
            <a:lstStyle/>
            <a:p>
              <a:endParaRPr lang="zh-CN" altLang="en-US"/>
            </a:p>
          </p:txBody>
        </p:sp>
        <p:sp>
          <p:nvSpPr>
            <p:cNvPr id="7324" name="Rectangle 21"/>
            <p:cNvSpPr>
              <a:spLocks noChangeArrowheads="1"/>
            </p:cNvSpPr>
            <p:nvPr/>
          </p:nvSpPr>
          <p:spPr bwMode="auto">
            <a:xfrm>
              <a:off x="7430" y="696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25" name="Line 22"/>
            <p:cNvSpPr>
              <a:spLocks noChangeShapeType="1"/>
            </p:cNvSpPr>
            <p:nvPr/>
          </p:nvSpPr>
          <p:spPr bwMode="auto">
            <a:xfrm>
              <a:off x="7085" y="6526"/>
              <a:ext cx="0" cy="472"/>
            </a:xfrm>
            <a:prstGeom prst="line">
              <a:avLst/>
            </a:prstGeom>
            <a:noFill/>
            <a:ln w="9525">
              <a:solidFill>
                <a:schemeClr val="bg2"/>
              </a:solidFill>
              <a:round/>
              <a:headEnd/>
              <a:tailEnd/>
            </a:ln>
          </p:spPr>
          <p:txBody>
            <a:bodyPr/>
            <a:lstStyle/>
            <a:p>
              <a:endParaRPr lang="zh-CN" altLang="en-US"/>
            </a:p>
          </p:txBody>
        </p:sp>
      </p:grpSp>
      <p:sp>
        <p:nvSpPr>
          <p:cNvPr id="7180" name="Text Box 23"/>
          <p:cNvSpPr txBox="1">
            <a:spLocks noChangeArrowheads="1"/>
          </p:cNvSpPr>
          <p:nvPr/>
        </p:nvSpPr>
        <p:spPr bwMode="auto">
          <a:xfrm>
            <a:off x="3879850" y="2362200"/>
            <a:ext cx="1196206" cy="248398"/>
          </a:xfrm>
          <a:prstGeom prst="rect">
            <a:avLst/>
          </a:prstGeom>
          <a:noFill/>
          <a:ln w="9525">
            <a:noFill/>
            <a:miter lim="800000"/>
            <a:headEnd/>
            <a:tailEnd/>
          </a:ln>
        </p:spPr>
        <p:txBody>
          <a:bodyPr wrap="square" lIns="89997" tIns="46798" rIns="89997" bIns="46798">
            <a:spAutoFit/>
          </a:bodyPr>
          <a:lstStyle/>
          <a:p>
            <a:pPr>
              <a:spcBef>
                <a:spcPct val="50000"/>
              </a:spcBef>
            </a:pPr>
            <a:r>
              <a:rPr lang="zh-CN" altLang="en-US" sz="1000" dirty="0"/>
              <a:t>产品装配网络计划</a:t>
            </a:r>
          </a:p>
        </p:txBody>
      </p:sp>
      <p:sp>
        <p:nvSpPr>
          <p:cNvPr id="7181" name="Text Box 24"/>
          <p:cNvSpPr txBox="1">
            <a:spLocks noChangeArrowheads="1"/>
          </p:cNvSpPr>
          <p:nvPr/>
        </p:nvSpPr>
        <p:spPr bwMode="auto">
          <a:xfrm>
            <a:off x="4103688" y="2571751"/>
            <a:ext cx="972368" cy="1017840"/>
          </a:xfrm>
          <a:prstGeom prst="rect">
            <a:avLst/>
          </a:prstGeom>
          <a:noFill/>
          <a:ln w="9525">
            <a:noFill/>
            <a:miter lim="800000"/>
            <a:headEnd/>
            <a:tailEnd/>
          </a:ln>
        </p:spPr>
        <p:txBody>
          <a:bodyPr wrap="square" lIns="89997" tIns="46798" rIns="89997" bIns="46798">
            <a:spAutoFit/>
          </a:bodyPr>
          <a:lstStyle/>
          <a:p>
            <a:pPr>
              <a:spcBef>
                <a:spcPct val="50000"/>
              </a:spcBef>
            </a:pPr>
            <a:r>
              <a:rPr lang="zh-CN" altLang="en-US" sz="1000" dirty="0"/>
              <a:t>按项目树</a:t>
            </a:r>
            <a:r>
              <a:rPr lang="en-US" altLang="zh-CN" sz="1000" dirty="0"/>
              <a:t>WBS</a:t>
            </a:r>
            <a:r>
              <a:rPr lang="zh-CN" altLang="en-US" sz="1000" dirty="0"/>
              <a:t>展开的关键自制件网络计划和其它物料需求计划，生产派工单</a:t>
            </a:r>
          </a:p>
        </p:txBody>
      </p:sp>
      <p:sp>
        <p:nvSpPr>
          <p:cNvPr id="7182" name="Line 25"/>
          <p:cNvSpPr>
            <a:spLocks noChangeShapeType="1"/>
          </p:cNvSpPr>
          <p:nvPr/>
        </p:nvSpPr>
        <p:spPr bwMode="auto">
          <a:xfrm>
            <a:off x="3721100" y="2343151"/>
            <a:ext cx="0" cy="19050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183" name="Text Box 27"/>
          <p:cNvSpPr txBox="1">
            <a:spLocks noChangeArrowheads="1"/>
          </p:cNvSpPr>
          <p:nvPr/>
        </p:nvSpPr>
        <p:spPr bwMode="auto">
          <a:xfrm>
            <a:off x="3609975" y="3462338"/>
            <a:ext cx="1524000" cy="1187117"/>
          </a:xfrm>
          <a:prstGeom prst="rect">
            <a:avLst/>
          </a:prstGeom>
          <a:noFill/>
          <a:ln w="9525">
            <a:noFill/>
            <a:miter lim="800000"/>
            <a:headEnd/>
            <a:tailEnd/>
          </a:ln>
        </p:spPr>
        <p:txBody>
          <a:bodyPr lIns="89997" tIns="46798" rIns="89997" bIns="46798">
            <a:spAutoFit/>
          </a:bodyPr>
          <a:lstStyle/>
          <a:p>
            <a:pPr>
              <a:lnSpc>
                <a:spcPct val="90000"/>
              </a:lnSpc>
              <a:spcBef>
                <a:spcPct val="50000"/>
              </a:spcBef>
            </a:pPr>
            <a:r>
              <a:rPr lang="en-US" altLang="zh-CN" sz="1200" dirty="0"/>
              <a:t> 1</a:t>
            </a:r>
            <a:r>
              <a:rPr lang="zh-CN" altLang="en-US" sz="1200" dirty="0"/>
              <a:t>、根据一级计划中的物料需求计划，展开各分厂的二级生产计划</a:t>
            </a:r>
          </a:p>
          <a:p>
            <a:pPr>
              <a:lnSpc>
                <a:spcPct val="90000"/>
              </a:lnSpc>
              <a:spcBef>
                <a:spcPct val="50000"/>
              </a:spcBef>
            </a:pPr>
            <a:r>
              <a:rPr lang="zh-CN" altLang="en-US" sz="1200" dirty="0"/>
              <a:t> </a:t>
            </a:r>
            <a:r>
              <a:rPr lang="en-US" altLang="zh-CN" sz="1200" dirty="0"/>
              <a:t>2</a:t>
            </a:r>
            <a:r>
              <a:rPr lang="zh-CN" altLang="en-US" sz="1200" dirty="0"/>
              <a:t>、二级生产计划按</a:t>
            </a:r>
            <a:r>
              <a:rPr lang="en-US" altLang="zh-CN" sz="1200" dirty="0"/>
              <a:t>MRP</a:t>
            </a:r>
            <a:r>
              <a:rPr lang="zh-CN" altLang="en-US" sz="1200" dirty="0"/>
              <a:t>方式展开</a:t>
            </a:r>
          </a:p>
        </p:txBody>
      </p:sp>
      <p:sp>
        <p:nvSpPr>
          <p:cNvPr id="7184" name="Text Box 28"/>
          <p:cNvSpPr txBox="1">
            <a:spLocks noChangeArrowheads="1"/>
          </p:cNvSpPr>
          <p:nvPr/>
        </p:nvSpPr>
        <p:spPr bwMode="auto">
          <a:xfrm>
            <a:off x="3575050" y="3162300"/>
            <a:ext cx="1360488" cy="433064"/>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solidFill>
                  <a:srgbClr val="CC3300"/>
                </a:solidFill>
              </a:rPr>
              <a:t>（包括粗生产能力查询和调整）</a:t>
            </a:r>
          </a:p>
        </p:txBody>
      </p:sp>
      <p:sp>
        <p:nvSpPr>
          <p:cNvPr id="7185" name="Text Box 29"/>
          <p:cNvSpPr txBox="1">
            <a:spLocks noChangeArrowheads="1"/>
          </p:cNvSpPr>
          <p:nvPr/>
        </p:nvSpPr>
        <p:spPr bwMode="auto">
          <a:xfrm>
            <a:off x="3529013" y="4319589"/>
            <a:ext cx="1358900" cy="433064"/>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solidFill>
                  <a:srgbClr val="CC3300"/>
                </a:solidFill>
              </a:rPr>
              <a:t>（包括细生产能力查询和调整）</a:t>
            </a:r>
          </a:p>
        </p:txBody>
      </p:sp>
      <p:sp>
        <p:nvSpPr>
          <p:cNvPr id="7186" name="Line 30"/>
          <p:cNvSpPr>
            <a:spLocks noChangeShapeType="1"/>
          </p:cNvSpPr>
          <p:nvPr/>
        </p:nvSpPr>
        <p:spPr bwMode="auto">
          <a:xfrm>
            <a:off x="2016125" y="1314450"/>
            <a:ext cx="0" cy="3257550"/>
          </a:xfrm>
          <a:prstGeom prst="line">
            <a:avLst/>
          </a:prstGeom>
          <a:noFill/>
          <a:ln w="28575">
            <a:solidFill>
              <a:srgbClr val="CC3300"/>
            </a:solidFill>
            <a:round/>
            <a:headEnd/>
            <a:tailEnd/>
          </a:ln>
        </p:spPr>
        <p:txBody>
          <a:bodyPr wrap="none" lIns="89997" tIns="46798" rIns="89997" bIns="46798"/>
          <a:lstStyle/>
          <a:p>
            <a:endParaRPr lang="zh-CN" altLang="en-US"/>
          </a:p>
        </p:txBody>
      </p:sp>
      <p:sp>
        <p:nvSpPr>
          <p:cNvPr id="7187" name="Line 31"/>
          <p:cNvSpPr>
            <a:spLocks noChangeShapeType="1"/>
          </p:cNvSpPr>
          <p:nvPr/>
        </p:nvSpPr>
        <p:spPr bwMode="auto">
          <a:xfrm>
            <a:off x="773113" y="1314450"/>
            <a:ext cx="0" cy="3276600"/>
          </a:xfrm>
          <a:prstGeom prst="line">
            <a:avLst/>
          </a:prstGeom>
          <a:noFill/>
          <a:ln w="28575">
            <a:solidFill>
              <a:srgbClr val="CC3300"/>
            </a:solidFill>
            <a:round/>
            <a:headEnd/>
            <a:tailEnd/>
          </a:ln>
        </p:spPr>
        <p:txBody>
          <a:bodyPr wrap="none" lIns="89997" tIns="46798" rIns="89997" bIns="46798"/>
          <a:lstStyle/>
          <a:p>
            <a:endParaRPr lang="zh-CN" altLang="en-US"/>
          </a:p>
        </p:txBody>
      </p:sp>
      <p:pic>
        <p:nvPicPr>
          <p:cNvPr id="7188" name="Picture 32" descr="输出"/>
          <p:cNvPicPr>
            <a:picLocks noChangeAspect="1" noChangeArrowheads="1"/>
          </p:cNvPicPr>
          <p:nvPr/>
        </p:nvPicPr>
        <p:blipFill>
          <a:blip r:embed="rId5" cstate="print"/>
          <a:srcRect/>
          <a:stretch>
            <a:fillRect/>
          </a:stretch>
        </p:blipFill>
        <p:spPr bwMode="auto">
          <a:xfrm>
            <a:off x="2098675" y="1638302"/>
            <a:ext cx="1289050" cy="472679"/>
          </a:xfrm>
          <a:prstGeom prst="rect">
            <a:avLst/>
          </a:prstGeom>
          <a:noFill/>
          <a:ln w="9525">
            <a:noFill/>
            <a:miter lim="800000"/>
            <a:headEnd/>
            <a:tailEnd/>
          </a:ln>
        </p:spPr>
      </p:pic>
      <p:sp>
        <p:nvSpPr>
          <p:cNvPr id="7189" name="Text Box 33"/>
          <p:cNvSpPr txBox="1">
            <a:spLocks noChangeArrowheads="1"/>
          </p:cNvSpPr>
          <p:nvPr/>
        </p:nvSpPr>
        <p:spPr bwMode="auto">
          <a:xfrm>
            <a:off x="2286004" y="2110981"/>
            <a:ext cx="1101725"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t>工艺路线规划</a:t>
            </a:r>
          </a:p>
        </p:txBody>
      </p:sp>
      <p:pic>
        <p:nvPicPr>
          <p:cNvPr id="7190" name="Picture 34" descr="产品装配工艺模板编辑"/>
          <p:cNvPicPr>
            <a:picLocks noChangeAspect="1" noChangeArrowheads="1"/>
          </p:cNvPicPr>
          <p:nvPr/>
        </p:nvPicPr>
        <p:blipFill>
          <a:blip r:embed="rId6" cstate="print"/>
          <a:srcRect/>
          <a:stretch>
            <a:fillRect/>
          </a:stretch>
        </p:blipFill>
        <p:spPr bwMode="auto">
          <a:xfrm>
            <a:off x="2368551" y="2343151"/>
            <a:ext cx="973138" cy="540544"/>
          </a:xfrm>
          <a:prstGeom prst="rect">
            <a:avLst/>
          </a:prstGeom>
          <a:noFill/>
          <a:ln w="9525">
            <a:noFill/>
            <a:miter lim="800000"/>
            <a:headEnd/>
            <a:tailEnd/>
          </a:ln>
        </p:spPr>
      </p:pic>
      <p:sp>
        <p:nvSpPr>
          <p:cNvPr id="7191" name="Text Box 35"/>
          <p:cNvSpPr txBox="1">
            <a:spLocks noChangeArrowheads="1"/>
          </p:cNvSpPr>
          <p:nvPr/>
        </p:nvSpPr>
        <p:spPr bwMode="auto">
          <a:xfrm>
            <a:off x="2209803" y="2914651"/>
            <a:ext cx="1247775" cy="248398"/>
          </a:xfrm>
          <a:prstGeom prst="rect">
            <a:avLst/>
          </a:prstGeom>
          <a:noFill/>
          <a:ln w="9525">
            <a:noFill/>
            <a:miter lim="800000"/>
            <a:headEnd/>
            <a:tailEnd/>
          </a:ln>
        </p:spPr>
        <p:txBody>
          <a:bodyPr lIns="89997" tIns="46798" rIns="89997" bIns="46798">
            <a:spAutoFit/>
          </a:bodyPr>
          <a:lstStyle/>
          <a:p>
            <a:pPr>
              <a:spcBef>
                <a:spcPct val="50000"/>
              </a:spcBef>
            </a:pPr>
            <a:r>
              <a:rPr lang="zh-CN" altLang="en-US" sz="1000"/>
              <a:t>产品装配工艺设计</a:t>
            </a:r>
          </a:p>
        </p:txBody>
      </p:sp>
      <p:pic>
        <p:nvPicPr>
          <p:cNvPr id="7192" name="Picture 36" descr="机加工序卡片图"/>
          <p:cNvPicPr>
            <a:picLocks noChangeAspect="1" noChangeArrowheads="1"/>
          </p:cNvPicPr>
          <p:nvPr/>
        </p:nvPicPr>
        <p:blipFill>
          <a:blip r:embed="rId7" cstate="print"/>
          <a:srcRect/>
          <a:stretch>
            <a:fillRect/>
          </a:stretch>
        </p:blipFill>
        <p:spPr bwMode="auto">
          <a:xfrm>
            <a:off x="2368550" y="3099199"/>
            <a:ext cx="947738" cy="527447"/>
          </a:xfrm>
          <a:prstGeom prst="rect">
            <a:avLst/>
          </a:prstGeom>
          <a:noFill/>
          <a:ln w="9525">
            <a:noFill/>
            <a:miter lim="800000"/>
            <a:headEnd/>
            <a:tailEnd/>
          </a:ln>
        </p:spPr>
      </p:pic>
      <p:pic>
        <p:nvPicPr>
          <p:cNvPr id="7193" name="Picture 37" descr="锻造工艺"/>
          <p:cNvPicPr>
            <a:picLocks noChangeAspect="1" noChangeArrowheads="1"/>
          </p:cNvPicPr>
          <p:nvPr/>
        </p:nvPicPr>
        <p:blipFill>
          <a:blip r:embed="rId8" cstate="print"/>
          <a:srcRect/>
          <a:stretch>
            <a:fillRect/>
          </a:stretch>
        </p:blipFill>
        <p:spPr bwMode="auto">
          <a:xfrm>
            <a:off x="2368550" y="3786187"/>
            <a:ext cx="947738" cy="577454"/>
          </a:xfrm>
          <a:prstGeom prst="rect">
            <a:avLst/>
          </a:prstGeom>
          <a:noFill/>
          <a:ln w="9525">
            <a:noFill/>
            <a:miter lim="800000"/>
            <a:headEnd/>
            <a:tailEnd/>
          </a:ln>
        </p:spPr>
      </p:pic>
      <p:sp>
        <p:nvSpPr>
          <p:cNvPr id="7194" name="Text Box 38"/>
          <p:cNvSpPr txBox="1">
            <a:spLocks noChangeArrowheads="1"/>
          </p:cNvSpPr>
          <p:nvPr/>
        </p:nvSpPr>
        <p:spPr bwMode="auto">
          <a:xfrm>
            <a:off x="2133603" y="3626643"/>
            <a:ext cx="1184275" cy="248398"/>
          </a:xfrm>
          <a:prstGeom prst="rect">
            <a:avLst/>
          </a:prstGeom>
          <a:noFill/>
          <a:ln w="9525">
            <a:noFill/>
            <a:miter lim="800000"/>
            <a:headEnd/>
            <a:tailEnd/>
          </a:ln>
        </p:spPr>
        <p:txBody>
          <a:bodyPr lIns="89997" tIns="46798" rIns="89997" bIns="46798">
            <a:spAutoFit/>
          </a:bodyPr>
          <a:lstStyle/>
          <a:p>
            <a:pPr>
              <a:spcBef>
                <a:spcPct val="50000"/>
              </a:spcBef>
            </a:pPr>
            <a:r>
              <a:rPr lang="zh-CN" altLang="en-US" sz="1000"/>
              <a:t>机加工艺设计</a:t>
            </a:r>
          </a:p>
        </p:txBody>
      </p:sp>
      <p:sp>
        <p:nvSpPr>
          <p:cNvPr id="7195" name="Text Box 39"/>
          <p:cNvSpPr txBox="1">
            <a:spLocks noChangeArrowheads="1"/>
          </p:cNvSpPr>
          <p:nvPr/>
        </p:nvSpPr>
        <p:spPr bwMode="auto">
          <a:xfrm>
            <a:off x="2133604" y="4411266"/>
            <a:ext cx="1171575" cy="248398"/>
          </a:xfrm>
          <a:prstGeom prst="rect">
            <a:avLst/>
          </a:prstGeom>
          <a:noFill/>
          <a:ln w="9525">
            <a:noFill/>
            <a:miter lim="800000"/>
            <a:headEnd/>
            <a:tailEnd/>
          </a:ln>
        </p:spPr>
        <p:txBody>
          <a:bodyPr lIns="89997" tIns="46798" rIns="89997" bIns="46798">
            <a:spAutoFit/>
          </a:bodyPr>
          <a:lstStyle/>
          <a:p>
            <a:pPr>
              <a:spcBef>
                <a:spcPct val="50000"/>
              </a:spcBef>
            </a:pPr>
            <a:r>
              <a:rPr lang="zh-CN" altLang="en-US" sz="1000"/>
              <a:t>热加工艺设计</a:t>
            </a:r>
          </a:p>
        </p:txBody>
      </p:sp>
      <p:sp>
        <p:nvSpPr>
          <p:cNvPr id="7196" name="Line 41"/>
          <p:cNvSpPr>
            <a:spLocks noChangeShapeType="1"/>
          </p:cNvSpPr>
          <p:nvPr/>
        </p:nvSpPr>
        <p:spPr bwMode="auto">
          <a:xfrm>
            <a:off x="2449513" y="2110979"/>
            <a:ext cx="0" cy="232172"/>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197" name="Line 42"/>
          <p:cNvSpPr>
            <a:spLocks noChangeShapeType="1"/>
          </p:cNvSpPr>
          <p:nvPr/>
        </p:nvSpPr>
        <p:spPr bwMode="auto">
          <a:xfrm>
            <a:off x="2286000" y="2110979"/>
            <a:ext cx="0" cy="1318022"/>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7198" name="Line 43"/>
          <p:cNvSpPr>
            <a:spLocks noChangeShapeType="1"/>
          </p:cNvSpPr>
          <p:nvPr/>
        </p:nvSpPr>
        <p:spPr bwMode="auto">
          <a:xfrm>
            <a:off x="2286001" y="3429000"/>
            <a:ext cx="117475"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199" name="Line 44"/>
          <p:cNvSpPr>
            <a:spLocks noChangeShapeType="1"/>
          </p:cNvSpPr>
          <p:nvPr/>
        </p:nvSpPr>
        <p:spPr bwMode="auto">
          <a:xfrm>
            <a:off x="2168525" y="2110979"/>
            <a:ext cx="0" cy="2003822"/>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7200" name="Line 45"/>
          <p:cNvSpPr>
            <a:spLocks noChangeShapeType="1"/>
          </p:cNvSpPr>
          <p:nvPr/>
        </p:nvSpPr>
        <p:spPr bwMode="auto">
          <a:xfrm>
            <a:off x="2168528" y="4114800"/>
            <a:ext cx="200025"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1" name="Line 46"/>
          <p:cNvSpPr>
            <a:spLocks noChangeShapeType="1"/>
          </p:cNvSpPr>
          <p:nvPr/>
        </p:nvSpPr>
        <p:spPr bwMode="auto">
          <a:xfrm flipV="1">
            <a:off x="3317879" y="2110979"/>
            <a:ext cx="403225" cy="460772"/>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2" name="Line 47"/>
          <p:cNvSpPr>
            <a:spLocks noChangeShapeType="1"/>
          </p:cNvSpPr>
          <p:nvPr/>
        </p:nvSpPr>
        <p:spPr bwMode="auto">
          <a:xfrm flipV="1">
            <a:off x="3305179" y="3075387"/>
            <a:ext cx="415925" cy="353615"/>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3" name="Line 48"/>
          <p:cNvSpPr>
            <a:spLocks noChangeShapeType="1"/>
          </p:cNvSpPr>
          <p:nvPr/>
        </p:nvSpPr>
        <p:spPr bwMode="auto">
          <a:xfrm flipV="1">
            <a:off x="3341688" y="3162300"/>
            <a:ext cx="379412" cy="95250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4" name="Line 49"/>
          <p:cNvSpPr>
            <a:spLocks noChangeShapeType="1"/>
          </p:cNvSpPr>
          <p:nvPr/>
        </p:nvSpPr>
        <p:spPr bwMode="auto">
          <a:xfrm>
            <a:off x="3317875" y="3429001"/>
            <a:ext cx="311150" cy="357188"/>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5" name="Line 50"/>
          <p:cNvSpPr>
            <a:spLocks noChangeShapeType="1"/>
          </p:cNvSpPr>
          <p:nvPr/>
        </p:nvSpPr>
        <p:spPr bwMode="auto">
          <a:xfrm flipV="1">
            <a:off x="3341691" y="3787379"/>
            <a:ext cx="257175" cy="327422"/>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06" name="Text Box 51"/>
          <p:cNvSpPr txBox="1">
            <a:spLocks noChangeArrowheads="1"/>
          </p:cNvSpPr>
          <p:nvPr/>
        </p:nvSpPr>
        <p:spPr bwMode="auto">
          <a:xfrm>
            <a:off x="3740150" y="1364456"/>
            <a:ext cx="1054100"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生产管理</a:t>
            </a:r>
          </a:p>
        </p:txBody>
      </p:sp>
      <p:grpSp>
        <p:nvGrpSpPr>
          <p:cNvPr id="3" name="Group 52"/>
          <p:cNvGrpSpPr>
            <a:grpSpLocks/>
          </p:cNvGrpSpPr>
          <p:nvPr/>
        </p:nvGrpSpPr>
        <p:grpSpPr bwMode="auto">
          <a:xfrm>
            <a:off x="1365254" y="1676402"/>
            <a:ext cx="511175" cy="538163"/>
            <a:chOff x="6945" y="6351"/>
            <a:chExt cx="720" cy="780"/>
          </a:xfrm>
        </p:grpSpPr>
        <p:sp>
          <p:nvSpPr>
            <p:cNvPr id="7302" name="Rectangle 53"/>
            <p:cNvSpPr>
              <a:spLocks noChangeArrowheads="1"/>
            </p:cNvSpPr>
            <p:nvPr/>
          </p:nvSpPr>
          <p:spPr bwMode="auto">
            <a:xfrm>
              <a:off x="6945" y="6351"/>
              <a:ext cx="720" cy="780"/>
            </a:xfrm>
            <a:prstGeom prst="rect">
              <a:avLst/>
            </a:prstGeom>
            <a:solidFill>
              <a:srgbClr val="CCFFCC"/>
            </a:solidFill>
            <a:ln w="9525">
              <a:solidFill>
                <a:schemeClr val="bg2"/>
              </a:solidFill>
              <a:miter lim="800000"/>
              <a:headEnd/>
              <a:tailEnd/>
            </a:ln>
          </p:spPr>
          <p:txBody>
            <a:bodyPr/>
            <a:lstStyle/>
            <a:p>
              <a:endParaRPr lang="zh-CN" altLang="en-US"/>
            </a:p>
          </p:txBody>
        </p:sp>
        <p:sp>
          <p:nvSpPr>
            <p:cNvPr id="7303" name="Rectangle 54"/>
            <p:cNvSpPr>
              <a:spLocks noChangeArrowheads="1"/>
            </p:cNvSpPr>
            <p:nvPr/>
          </p:nvSpPr>
          <p:spPr bwMode="auto">
            <a:xfrm>
              <a:off x="7020" y="643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04" name="Line 55"/>
            <p:cNvSpPr>
              <a:spLocks noChangeShapeType="1"/>
            </p:cNvSpPr>
            <p:nvPr/>
          </p:nvSpPr>
          <p:spPr bwMode="auto">
            <a:xfrm>
              <a:off x="7085" y="6621"/>
              <a:ext cx="129" cy="0"/>
            </a:xfrm>
            <a:prstGeom prst="line">
              <a:avLst/>
            </a:prstGeom>
            <a:noFill/>
            <a:ln w="9525">
              <a:solidFill>
                <a:schemeClr val="bg2"/>
              </a:solidFill>
              <a:round/>
              <a:headEnd/>
              <a:tailEnd/>
            </a:ln>
          </p:spPr>
          <p:txBody>
            <a:bodyPr/>
            <a:lstStyle/>
            <a:p>
              <a:endParaRPr lang="zh-CN" altLang="en-US"/>
            </a:p>
          </p:txBody>
        </p:sp>
        <p:sp>
          <p:nvSpPr>
            <p:cNvPr id="7305" name="Rectangle 56"/>
            <p:cNvSpPr>
              <a:spLocks noChangeArrowheads="1"/>
            </p:cNvSpPr>
            <p:nvPr/>
          </p:nvSpPr>
          <p:spPr bwMode="auto">
            <a:xfrm>
              <a:off x="7225" y="6575"/>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306" name="Line 57"/>
            <p:cNvSpPr>
              <a:spLocks noChangeShapeType="1"/>
            </p:cNvSpPr>
            <p:nvPr/>
          </p:nvSpPr>
          <p:spPr bwMode="auto">
            <a:xfrm>
              <a:off x="7085" y="6766"/>
              <a:ext cx="129" cy="0"/>
            </a:xfrm>
            <a:prstGeom prst="line">
              <a:avLst/>
            </a:prstGeom>
            <a:noFill/>
            <a:ln w="9525">
              <a:solidFill>
                <a:schemeClr val="bg2"/>
              </a:solidFill>
              <a:round/>
              <a:headEnd/>
              <a:tailEnd/>
            </a:ln>
          </p:spPr>
          <p:txBody>
            <a:bodyPr/>
            <a:lstStyle/>
            <a:p>
              <a:endParaRPr lang="zh-CN" altLang="en-US"/>
            </a:p>
          </p:txBody>
        </p:sp>
        <p:sp>
          <p:nvSpPr>
            <p:cNvPr id="7307" name="Rectangle 58"/>
            <p:cNvSpPr>
              <a:spLocks noChangeArrowheads="1"/>
            </p:cNvSpPr>
            <p:nvPr/>
          </p:nvSpPr>
          <p:spPr bwMode="auto">
            <a:xfrm>
              <a:off x="7225" y="6720"/>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308" name="Line 59"/>
            <p:cNvSpPr>
              <a:spLocks noChangeShapeType="1"/>
            </p:cNvSpPr>
            <p:nvPr/>
          </p:nvSpPr>
          <p:spPr bwMode="auto">
            <a:xfrm>
              <a:off x="7290" y="6809"/>
              <a:ext cx="0" cy="189"/>
            </a:xfrm>
            <a:prstGeom prst="line">
              <a:avLst/>
            </a:prstGeom>
            <a:noFill/>
            <a:ln w="9525">
              <a:solidFill>
                <a:schemeClr val="bg2"/>
              </a:solidFill>
              <a:round/>
              <a:headEnd/>
              <a:tailEnd/>
            </a:ln>
          </p:spPr>
          <p:txBody>
            <a:bodyPr/>
            <a:lstStyle/>
            <a:p>
              <a:endParaRPr lang="zh-CN" altLang="en-US"/>
            </a:p>
          </p:txBody>
        </p:sp>
        <p:sp>
          <p:nvSpPr>
            <p:cNvPr id="7309" name="Line 60"/>
            <p:cNvSpPr>
              <a:spLocks noChangeShapeType="1"/>
            </p:cNvSpPr>
            <p:nvPr/>
          </p:nvSpPr>
          <p:spPr bwMode="auto">
            <a:xfrm>
              <a:off x="7290" y="6876"/>
              <a:ext cx="130" cy="0"/>
            </a:xfrm>
            <a:prstGeom prst="line">
              <a:avLst/>
            </a:prstGeom>
            <a:noFill/>
            <a:ln w="9525">
              <a:solidFill>
                <a:schemeClr val="bg2"/>
              </a:solidFill>
              <a:round/>
              <a:headEnd/>
              <a:tailEnd/>
            </a:ln>
          </p:spPr>
          <p:txBody>
            <a:bodyPr/>
            <a:lstStyle/>
            <a:p>
              <a:endParaRPr lang="zh-CN" altLang="en-US"/>
            </a:p>
          </p:txBody>
        </p:sp>
        <p:sp>
          <p:nvSpPr>
            <p:cNvPr id="7310" name="Rectangle 61"/>
            <p:cNvSpPr>
              <a:spLocks noChangeArrowheads="1"/>
            </p:cNvSpPr>
            <p:nvPr/>
          </p:nvSpPr>
          <p:spPr bwMode="auto">
            <a:xfrm>
              <a:off x="7430" y="682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11" name="Line 62"/>
            <p:cNvSpPr>
              <a:spLocks noChangeShapeType="1"/>
            </p:cNvSpPr>
            <p:nvPr/>
          </p:nvSpPr>
          <p:spPr bwMode="auto">
            <a:xfrm>
              <a:off x="7290" y="7007"/>
              <a:ext cx="130" cy="0"/>
            </a:xfrm>
            <a:prstGeom prst="line">
              <a:avLst/>
            </a:prstGeom>
            <a:noFill/>
            <a:ln w="9525">
              <a:solidFill>
                <a:schemeClr val="bg2"/>
              </a:solidFill>
              <a:round/>
              <a:headEnd/>
              <a:tailEnd/>
            </a:ln>
          </p:spPr>
          <p:txBody>
            <a:bodyPr/>
            <a:lstStyle/>
            <a:p>
              <a:endParaRPr lang="zh-CN" altLang="en-US"/>
            </a:p>
          </p:txBody>
        </p:sp>
        <p:sp>
          <p:nvSpPr>
            <p:cNvPr id="7312" name="Rectangle 63"/>
            <p:cNvSpPr>
              <a:spLocks noChangeArrowheads="1"/>
            </p:cNvSpPr>
            <p:nvPr/>
          </p:nvSpPr>
          <p:spPr bwMode="auto">
            <a:xfrm>
              <a:off x="7430" y="696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13" name="Line 64"/>
            <p:cNvSpPr>
              <a:spLocks noChangeShapeType="1"/>
            </p:cNvSpPr>
            <p:nvPr/>
          </p:nvSpPr>
          <p:spPr bwMode="auto">
            <a:xfrm>
              <a:off x="7085" y="6526"/>
              <a:ext cx="0" cy="472"/>
            </a:xfrm>
            <a:prstGeom prst="line">
              <a:avLst/>
            </a:prstGeom>
            <a:noFill/>
            <a:ln w="9525">
              <a:solidFill>
                <a:schemeClr val="bg2"/>
              </a:solidFill>
              <a:round/>
              <a:headEnd/>
              <a:tailEnd/>
            </a:ln>
          </p:spPr>
          <p:txBody>
            <a:bodyPr/>
            <a:lstStyle/>
            <a:p>
              <a:endParaRPr lang="zh-CN" altLang="en-US"/>
            </a:p>
          </p:txBody>
        </p:sp>
      </p:grpSp>
      <p:pic>
        <p:nvPicPr>
          <p:cNvPr id="7208" name="Picture 67"/>
          <p:cNvPicPr>
            <a:picLocks noChangeArrowheads="1"/>
          </p:cNvPicPr>
          <p:nvPr/>
        </p:nvPicPr>
        <p:blipFill>
          <a:blip r:embed="rId9" cstate="print"/>
          <a:srcRect/>
          <a:stretch>
            <a:fillRect/>
          </a:stretch>
        </p:blipFill>
        <p:spPr bwMode="auto">
          <a:xfrm>
            <a:off x="831854" y="1725216"/>
            <a:ext cx="492125" cy="294084"/>
          </a:xfrm>
          <a:prstGeom prst="rect">
            <a:avLst/>
          </a:prstGeom>
          <a:noFill/>
          <a:ln w="12700">
            <a:noFill/>
            <a:miter lim="800000"/>
            <a:headEnd/>
            <a:tailEnd/>
          </a:ln>
        </p:spPr>
      </p:pic>
      <p:sp>
        <p:nvSpPr>
          <p:cNvPr id="7209" name="Text Box 68"/>
          <p:cNvSpPr txBox="1">
            <a:spLocks noChangeArrowheads="1"/>
          </p:cNvSpPr>
          <p:nvPr/>
        </p:nvSpPr>
        <p:spPr bwMode="auto">
          <a:xfrm>
            <a:off x="762002" y="2449117"/>
            <a:ext cx="1336675"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t>报价（方案）设计</a:t>
            </a:r>
          </a:p>
        </p:txBody>
      </p:sp>
      <p:sp>
        <p:nvSpPr>
          <p:cNvPr id="7210" name="Text Box 69"/>
          <p:cNvSpPr txBox="1">
            <a:spLocks noChangeArrowheads="1"/>
          </p:cNvSpPr>
          <p:nvPr/>
        </p:nvSpPr>
        <p:spPr bwMode="auto">
          <a:xfrm>
            <a:off x="11117" y="1364456"/>
            <a:ext cx="833437"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销售管理</a:t>
            </a:r>
          </a:p>
        </p:txBody>
      </p:sp>
      <p:sp>
        <p:nvSpPr>
          <p:cNvPr id="7211" name="Text Box 70"/>
          <p:cNvSpPr txBox="1">
            <a:spLocks noChangeArrowheads="1"/>
          </p:cNvSpPr>
          <p:nvPr/>
        </p:nvSpPr>
        <p:spPr bwMode="auto">
          <a:xfrm>
            <a:off x="104779" y="1619251"/>
            <a:ext cx="504825" cy="424600"/>
          </a:xfrm>
          <a:prstGeom prst="rect">
            <a:avLst/>
          </a:prstGeom>
          <a:solidFill>
            <a:srgbClr val="FFFF99"/>
          </a:solidFill>
          <a:ln w="9525">
            <a:solidFill>
              <a:srgbClr val="FF9900"/>
            </a:solidFill>
            <a:miter lim="800000"/>
            <a:headEnd/>
            <a:tailEnd/>
          </a:ln>
        </p:spPr>
        <p:txBody>
          <a:bodyPr lIns="89997" tIns="46798" rIns="89997" bIns="46798">
            <a:spAutoFit/>
          </a:bodyPr>
          <a:lstStyle/>
          <a:p>
            <a:pPr>
              <a:lnSpc>
                <a:spcPct val="70000"/>
              </a:lnSpc>
              <a:spcBef>
                <a:spcPct val="50000"/>
              </a:spcBef>
            </a:pPr>
            <a:r>
              <a:rPr lang="zh-CN" altLang="en-US" sz="1100"/>
              <a:t>招标</a:t>
            </a:r>
          </a:p>
          <a:p>
            <a:pPr>
              <a:lnSpc>
                <a:spcPct val="70000"/>
              </a:lnSpc>
              <a:spcBef>
                <a:spcPct val="50000"/>
              </a:spcBef>
            </a:pPr>
            <a:r>
              <a:rPr lang="zh-CN" altLang="en-US" sz="1100"/>
              <a:t>要求</a:t>
            </a:r>
          </a:p>
        </p:txBody>
      </p:sp>
      <p:sp>
        <p:nvSpPr>
          <p:cNvPr id="7212" name="Line 71"/>
          <p:cNvSpPr>
            <a:spLocks noChangeShapeType="1"/>
          </p:cNvSpPr>
          <p:nvPr/>
        </p:nvSpPr>
        <p:spPr bwMode="auto">
          <a:xfrm>
            <a:off x="539751" y="1862138"/>
            <a:ext cx="292100"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13" name="AutoShape 72"/>
          <p:cNvSpPr>
            <a:spLocks noChangeArrowheads="1"/>
          </p:cNvSpPr>
          <p:nvPr/>
        </p:nvSpPr>
        <p:spPr bwMode="auto">
          <a:xfrm>
            <a:off x="925516" y="2078833"/>
            <a:ext cx="352425" cy="183356"/>
          </a:xfrm>
          <a:prstGeom prst="flowChartMultidocument">
            <a:avLst/>
          </a:prstGeom>
          <a:solidFill>
            <a:srgbClr val="FFFF99"/>
          </a:solidFill>
          <a:ln w="9525">
            <a:solidFill>
              <a:schemeClr val="accent2"/>
            </a:solidFill>
            <a:miter lim="800000"/>
            <a:headEnd/>
            <a:tailEnd/>
          </a:ln>
        </p:spPr>
        <p:txBody>
          <a:bodyPr wrap="none" lIns="89997" tIns="46798" rIns="89997" bIns="46798" anchor="ctr"/>
          <a:lstStyle/>
          <a:p>
            <a:endParaRPr lang="zh-CN" altLang="en-US"/>
          </a:p>
        </p:txBody>
      </p:sp>
      <p:sp>
        <p:nvSpPr>
          <p:cNvPr id="7214" name="Text Box 73"/>
          <p:cNvSpPr txBox="1">
            <a:spLocks noChangeArrowheads="1"/>
          </p:cNvSpPr>
          <p:nvPr/>
        </p:nvSpPr>
        <p:spPr bwMode="auto">
          <a:xfrm>
            <a:off x="104778" y="1970485"/>
            <a:ext cx="581025" cy="424600"/>
          </a:xfrm>
          <a:prstGeom prst="rect">
            <a:avLst/>
          </a:prstGeom>
          <a:solidFill>
            <a:srgbClr val="CCFF99"/>
          </a:solidFill>
          <a:ln w="9525">
            <a:solidFill>
              <a:schemeClr val="hlink"/>
            </a:solidFill>
            <a:miter lim="800000"/>
            <a:headEnd/>
            <a:tailEnd/>
          </a:ln>
        </p:spPr>
        <p:txBody>
          <a:bodyPr lIns="89997" tIns="46798" rIns="89997" bIns="46798">
            <a:spAutoFit/>
          </a:bodyPr>
          <a:lstStyle/>
          <a:p>
            <a:pPr>
              <a:lnSpc>
                <a:spcPct val="70000"/>
              </a:lnSpc>
              <a:spcBef>
                <a:spcPct val="50000"/>
              </a:spcBef>
            </a:pPr>
            <a:r>
              <a:rPr lang="zh-CN" altLang="en-US" sz="1100"/>
              <a:t>投标</a:t>
            </a:r>
          </a:p>
          <a:p>
            <a:pPr>
              <a:lnSpc>
                <a:spcPct val="70000"/>
              </a:lnSpc>
              <a:spcBef>
                <a:spcPct val="50000"/>
              </a:spcBef>
            </a:pPr>
            <a:r>
              <a:rPr lang="zh-CN" altLang="en-US" sz="1100"/>
              <a:t>方案</a:t>
            </a:r>
          </a:p>
        </p:txBody>
      </p:sp>
      <p:sp>
        <p:nvSpPr>
          <p:cNvPr id="7215" name="Line 74"/>
          <p:cNvSpPr>
            <a:spLocks noChangeShapeType="1"/>
          </p:cNvSpPr>
          <p:nvPr/>
        </p:nvSpPr>
        <p:spPr bwMode="auto">
          <a:xfrm flipH="1">
            <a:off x="539754" y="2163366"/>
            <a:ext cx="385763"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16" name="Line 75"/>
          <p:cNvSpPr>
            <a:spLocks noChangeShapeType="1"/>
          </p:cNvSpPr>
          <p:nvPr/>
        </p:nvSpPr>
        <p:spPr bwMode="auto">
          <a:xfrm>
            <a:off x="773117" y="2649141"/>
            <a:ext cx="1196975" cy="0"/>
          </a:xfrm>
          <a:prstGeom prst="line">
            <a:avLst/>
          </a:prstGeom>
          <a:noFill/>
          <a:ln w="9525">
            <a:solidFill>
              <a:schemeClr val="accent2"/>
            </a:solidFill>
            <a:prstDash val="dash"/>
            <a:round/>
            <a:headEnd/>
            <a:tailEnd/>
          </a:ln>
        </p:spPr>
        <p:txBody>
          <a:bodyPr wrap="none" lIns="89997" tIns="46798" rIns="89997" bIns="46798"/>
          <a:lstStyle/>
          <a:p>
            <a:endParaRPr lang="zh-CN" altLang="en-US"/>
          </a:p>
        </p:txBody>
      </p:sp>
      <p:pic>
        <p:nvPicPr>
          <p:cNvPr id="7217" name="Picture 76" descr="femmebureau"/>
          <p:cNvPicPr>
            <a:picLocks noChangeAspect="1" noChangeArrowheads="1"/>
          </p:cNvPicPr>
          <p:nvPr/>
        </p:nvPicPr>
        <p:blipFill>
          <a:blip r:embed="rId10" cstate="print"/>
          <a:srcRect/>
          <a:stretch>
            <a:fillRect/>
          </a:stretch>
        </p:blipFill>
        <p:spPr bwMode="auto">
          <a:xfrm>
            <a:off x="827088" y="2707484"/>
            <a:ext cx="450850" cy="269081"/>
          </a:xfrm>
          <a:prstGeom prst="rect">
            <a:avLst/>
          </a:prstGeom>
          <a:noFill/>
          <a:ln w="9525">
            <a:solidFill>
              <a:schemeClr val="tx2"/>
            </a:solidFill>
            <a:miter lim="800000"/>
            <a:headEnd/>
            <a:tailEnd/>
          </a:ln>
        </p:spPr>
      </p:pic>
      <p:grpSp>
        <p:nvGrpSpPr>
          <p:cNvPr id="4" name="Group 77"/>
          <p:cNvGrpSpPr>
            <a:grpSpLocks/>
          </p:cNvGrpSpPr>
          <p:nvPr/>
        </p:nvGrpSpPr>
        <p:grpSpPr bwMode="auto">
          <a:xfrm>
            <a:off x="1360491" y="2701530"/>
            <a:ext cx="509587" cy="538163"/>
            <a:chOff x="6945" y="6351"/>
            <a:chExt cx="720" cy="780"/>
          </a:xfrm>
        </p:grpSpPr>
        <p:sp>
          <p:nvSpPr>
            <p:cNvPr id="7290" name="Rectangle 78"/>
            <p:cNvSpPr>
              <a:spLocks noChangeArrowheads="1"/>
            </p:cNvSpPr>
            <p:nvPr/>
          </p:nvSpPr>
          <p:spPr bwMode="auto">
            <a:xfrm>
              <a:off x="6945" y="6351"/>
              <a:ext cx="720" cy="780"/>
            </a:xfrm>
            <a:prstGeom prst="rect">
              <a:avLst/>
            </a:prstGeom>
            <a:solidFill>
              <a:srgbClr val="CCFFCC"/>
            </a:solidFill>
            <a:ln w="9525">
              <a:solidFill>
                <a:schemeClr val="bg2"/>
              </a:solidFill>
              <a:miter lim="800000"/>
              <a:headEnd/>
              <a:tailEnd/>
            </a:ln>
          </p:spPr>
          <p:txBody>
            <a:bodyPr/>
            <a:lstStyle/>
            <a:p>
              <a:endParaRPr lang="zh-CN" altLang="en-US"/>
            </a:p>
          </p:txBody>
        </p:sp>
        <p:sp>
          <p:nvSpPr>
            <p:cNvPr id="7291" name="Rectangle 79"/>
            <p:cNvSpPr>
              <a:spLocks noChangeArrowheads="1"/>
            </p:cNvSpPr>
            <p:nvPr/>
          </p:nvSpPr>
          <p:spPr bwMode="auto">
            <a:xfrm>
              <a:off x="7020" y="643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292" name="Line 80"/>
            <p:cNvSpPr>
              <a:spLocks noChangeShapeType="1"/>
            </p:cNvSpPr>
            <p:nvPr/>
          </p:nvSpPr>
          <p:spPr bwMode="auto">
            <a:xfrm>
              <a:off x="7085" y="6621"/>
              <a:ext cx="129" cy="0"/>
            </a:xfrm>
            <a:prstGeom prst="line">
              <a:avLst/>
            </a:prstGeom>
            <a:noFill/>
            <a:ln w="9525">
              <a:solidFill>
                <a:schemeClr val="bg2"/>
              </a:solidFill>
              <a:round/>
              <a:headEnd/>
              <a:tailEnd/>
            </a:ln>
          </p:spPr>
          <p:txBody>
            <a:bodyPr/>
            <a:lstStyle/>
            <a:p>
              <a:endParaRPr lang="zh-CN" altLang="en-US"/>
            </a:p>
          </p:txBody>
        </p:sp>
        <p:sp>
          <p:nvSpPr>
            <p:cNvPr id="7293" name="Rectangle 81"/>
            <p:cNvSpPr>
              <a:spLocks noChangeArrowheads="1"/>
            </p:cNvSpPr>
            <p:nvPr/>
          </p:nvSpPr>
          <p:spPr bwMode="auto">
            <a:xfrm>
              <a:off x="7225" y="6575"/>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294" name="Line 82"/>
            <p:cNvSpPr>
              <a:spLocks noChangeShapeType="1"/>
            </p:cNvSpPr>
            <p:nvPr/>
          </p:nvSpPr>
          <p:spPr bwMode="auto">
            <a:xfrm>
              <a:off x="7085" y="6766"/>
              <a:ext cx="129" cy="0"/>
            </a:xfrm>
            <a:prstGeom prst="line">
              <a:avLst/>
            </a:prstGeom>
            <a:noFill/>
            <a:ln w="9525">
              <a:solidFill>
                <a:schemeClr val="bg2"/>
              </a:solidFill>
              <a:round/>
              <a:headEnd/>
              <a:tailEnd/>
            </a:ln>
          </p:spPr>
          <p:txBody>
            <a:bodyPr/>
            <a:lstStyle/>
            <a:p>
              <a:endParaRPr lang="zh-CN" altLang="en-US"/>
            </a:p>
          </p:txBody>
        </p:sp>
        <p:sp>
          <p:nvSpPr>
            <p:cNvPr id="7295" name="Rectangle 83"/>
            <p:cNvSpPr>
              <a:spLocks noChangeArrowheads="1"/>
            </p:cNvSpPr>
            <p:nvPr/>
          </p:nvSpPr>
          <p:spPr bwMode="auto">
            <a:xfrm>
              <a:off x="7225" y="6720"/>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296" name="Line 84"/>
            <p:cNvSpPr>
              <a:spLocks noChangeShapeType="1"/>
            </p:cNvSpPr>
            <p:nvPr/>
          </p:nvSpPr>
          <p:spPr bwMode="auto">
            <a:xfrm>
              <a:off x="7290" y="6809"/>
              <a:ext cx="0" cy="189"/>
            </a:xfrm>
            <a:prstGeom prst="line">
              <a:avLst/>
            </a:prstGeom>
            <a:noFill/>
            <a:ln w="9525">
              <a:solidFill>
                <a:schemeClr val="bg2"/>
              </a:solidFill>
              <a:round/>
              <a:headEnd/>
              <a:tailEnd/>
            </a:ln>
          </p:spPr>
          <p:txBody>
            <a:bodyPr/>
            <a:lstStyle/>
            <a:p>
              <a:endParaRPr lang="zh-CN" altLang="en-US"/>
            </a:p>
          </p:txBody>
        </p:sp>
        <p:sp>
          <p:nvSpPr>
            <p:cNvPr id="7297" name="Line 85"/>
            <p:cNvSpPr>
              <a:spLocks noChangeShapeType="1"/>
            </p:cNvSpPr>
            <p:nvPr/>
          </p:nvSpPr>
          <p:spPr bwMode="auto">
            <a:xfrm>
              <a:off x="7290" y="6876"/>
              <a:ext cx="130" cy="0"/>
            </a:xfrm>
            <a:prstGeom prst="line">
              <a:avLst/>
            </a:prstGeom>
            <a:noFill/>
            <a:ln w="9525">
              <a:solidFill>
                <a:schemeClr val="bg2"/>
              </a:solidFill>
              <a:round/>
              <a:headEnd/>
              <a:tailEnd/>
            </a:ln>
          </p:spPr>
          <p:txBody>
            <a:bodyPr/>
            <a:lstStyle/>
            <a:p>
              <a:endParaRPr lang="zh-CN" altLang="en-US"/>
            </a:p>
          </p:txBody>
        </p:sp>
        <p:sp>
          <p:nvSpPr>
            <p:cNvPr id="7298" name="Rectangle 86"/>
            <p:cNvSpPr>
              <a:spLocks noChangeArrowheads="1"/>
            </p:cNvSpPr>
            <p:nvPr/>
          </p:nvSpPr>
          <p:spPr bwMode="auto">
            <a:xfrm>
              <a:off x="7430" y="682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299" name="Line 87"/>
            <p:cNvSpPr>
              <a:spLocks noChangeShapeType="1"/>
            </p:cNvSpPr>
            <p:nvPr/>
          </p:nvSpPr>
          <p:spPr bwMode="auto">
            <a:xfrm>
              <a:off x="7290" y="7007"/>
              <a:ext cx="130" cy="0"/>
            </a:xfrm>
            <a:prstGeom prst="line">
              <a:avLst/>
            </a:prstGeom>
            <a:noFill/>
            <a:ln w="9525">
              <a:solidFill>
                <a:schemeClr val="bg2"/>
              </a:solidFill>
              <a:round/>
              <a:headEnd/>
              <a:tailEnd/>
            </a:ln>
          </p:spPr>
          <p:txBody>
            <a:bodyPr/>
            <a:lstStyle/>
            <a:p>
              <a:endParaRPr lang="zh-CN" altLang="en-US"/>
            </a:p>
          </p:txBody>
        </p:sp>
        <p:sp>
          <p:nvSpPr>
            <p:cNvPr id="7300" name="Rectangle 88"/>
            <p:cNvSpPr>
              <a:spLocks noChangeArrowheads="1"/>
            </p:cNvSpPr>
            <p:nvPr/>
          </p:nvSpPr>
          <p:spPr bwMode="auto">
            <a:xfrm>
              <a:off x="7430" y="696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301" name="Line 89"/>
            <p:cNvSpPr>
              <a:spLocks noChangeShapeType="1"/>
            </p:cNvSpPr>
            <p:nvPr/>
          </p:nvSpPr>
          <p:spPr bwMode="auto">
            <a:xfrm>
              <a:off x="7085" y="6526"/>
              <a:ext cx="0" cy="472"/>
            </a:xfrm>
            <a:prstGeom prst="line">
              <a:avLst/>
            </a:prstGeom>
            <a:noFill/>
            <a:ln w="9525">
              <a:solidFill>
                <a:schemeClr val="bg2"/>
              </a:solidFill>
              <a:round/>
              <a:headEnd/>
              <a:tailEnd/>
            </a:ln>
          </p:spPr>
          <p:txBody>
            <a:bodyPr/>
            <a:lstStyle/>
            <a:p>
              <a:endParaRPr lang="zh-CN" altLang="en-US"/>
            </a:p>
          </p:txBody>
        </p:sp>
      </p:grpSp>
      <p:grpSp>
        <p:nvGrpSpPr>
          <p:cNvPr id="5" name="Group 90"/>
          <p:cNvGrpSpPr>
            <a:grpSpLocks/>
          </p:cNvGrpSpPr>
          <p:nvPr/>
        </p:nvGrpSpPr>
        <p:grpSpPr bwMode="auto">
          <a:xfrm>
            <a:off x="1389067" y="3682605"/>
            <a:ext cx="509587" cy="538163"/>
            <a:chOff x="6945" y="6351"/>
            <a:chExt cx="720" cy="780"/>
          </a:xfrm>
        </p:grpSpPr>
        <p:sp>
          <p:nvSpPr>
            <p:cNvPr id="7278" name="Rectangle 91"/>
            <p:cNvSpPr>
              <a:spLocks noChangeArrowheads="1"/>
            </p:cNvSpPr>
            <p:nvPr/>
          </p:nvSpPr>
          <p:spPr bwMode="auto">
            <a:xfrm>
              <a:off x="6945" y="6351"/>
              <a:ext cx="720" cy="780"/>
            </a:xfrm>
            <a:prstGeom prst="rect">
              <a:avLst/>
            </a:prstGeom>
            <a:solidFill>
              <a:srgbClr val="CCFFCC"/>
            </a:solidFill>
            <a:ln w="9525">
              <a:solidFill>
                <a:schemeClr val="bg2"/>
              </a:solidFill>
              <a:miter lim="800000"/>
              <a:headEnd/>
              <a:tailEnd/>
            </a:ln>
          </p:spPr>
          <p:txBody>
            <a:bodyPr/>
            <a:lstStyle/>
            <a:p>
              <a:endParaRPr lang="zh-CN" altLang="en-US"/>
            </a:p>
          </p:txBody>
        </p:sp>
        <p:sp>
          <p:nvSpPr>
            <p:cNvPr id="7279" name="Rectangle 92"/>
            <p:cNvSpPr>
              <a:spLocks noChangeArrowheads="1"/>
            </p:cNvSpPr>
            <p:nvPr/>
          </p:nvSpPr>
          <p:spPr bwMode="auto">
            <a:xfrm>
              <a:off x="7020" y="643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280" name="Line 93"/>
            <p:cNvSpPr>
              <a:spLocks noChangeShapeType="1"/>
            </p:cNvSpPr>
            <p:nvPr/>
          </p:nvSpPr>
          <p:spPr bwMode="auto">
            <a:xfrm>
              <a:off x="7085" y="6621"/>
              <a:ext cx="129" cy="0"/>
            </a:xfrm>
            <a:prstGeom prst="line">
              <a:avLst/>
            </a:prstGeom>
            <a:noFill/>
            <a:ln w="9525">
              <a:solidFill>
                <a:schemeClr val="bg2"/>
              </a:solidFill>
              <a:round/>
              <a:headEnd/>
              <a:tailEnd/>
            </a:ln>
          </p:spPr>
          <p:txBody>
            <a:bodyPr/>
            <a:lstStyle/>
            <a:p>
              <a:endParaRPr lang="zh-CN" altLang="en-US"/>
            </a:p>
          </p:txBody>
        </p:sp>
        <p:sp>
          <p:nvSpPr>
            <p:cNvPr id="7281" name="Rectangle 94"/>
            <p:cNvSpPr>
              <a:spLocks noChangeArrowheads="1"/>
            </p:cNvSpPr>
            <p:nvPr/>
          </p:nvSpPr>
          <p:spPr bwMode="auto">
            <a:xfrm>
              <a:off x="7225" y="6575"/>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282" name="Line 95"/>
            <p:cNvSpPr>
              <a:spLocks noChangeShapeType="1"/>
            </p:cNvSpPr>
            <p:nvPr/>
          </p:nvSpPr>
          <p:spPr bwMode="auto">
            <a:xfrm>
              <a:off x="7085" y="6766"/>
              <a:ext cx="129" cy="0"/>
            </a:xfrm>
            <a:prstGeom prst="line">
              <a:avLst/>
            </a:prstGeom>
            <a:noFill/>
            <a:ln w="9525">
              <a:solidFill>
                <a:schemeClr val="bg2"/>
              </a:solidFill>
              <a:round/>
              <a:headEnd/>
              <a:tailEnd/>
            </a:ln>
          </p:spPr>
          <p:txBody>
            <a:bodyPr/>
            <a:lstStyle/>
            <a:p>
              <a:endParaRPr lang="zh-CN" altLang="en-US"/>
            </a:p>
          </p:txBody>
        </p:sp>
        <p:sp>
          <p:nvSpPr>
            <p:cNvPr id="7283" name="Rectangle 96"/>
            <p:cNvSpPr>
              <a:spLocks noChangeArrowheads="1"/>
            </p:cNvSpPr>
            <p:nvPr/>
          </p:nvSpPr>
          <p:spPr bwMode="auto">
            <a:xfrm>
              <a:off x="7225" y="6720"/>
              <a:ext cx="130" cy="95"/>
            </a:xfrm>
            <a:prstGeom prst="rect">
              <a:avLst/>
            </a:prstGeom>
            <a:solidFill>
              <a:srgbClr val="CCFFCC"/>
            </a:solidFill>
            <a:ln w="9525">
              <a:solidFill>
                <a:schemeClr val="bg2"/>
              </a:solidFill>
              <a:miter lim="800000"/>
              <a:headEnd/>
              <a:tailEnd/>
            </a:ln>
          </p:spPr>
          <p:txBody>
            <a:bodyPr/>
            <a:lstStyle/>
            <a:p>
              <a:endParaRPr lang="zh-CN" altLang="en-US"/>
            </a:p>
          </p:txBody>
        </p:sp>
        <p:sp>
          <p:nvSpPr>
            <p:cNvPr id="7284" name="Line 97"/>
            <p:cNvSpPr>
              <a:spLocks noChangeShapeType="1"/>
            </p:cNvSpPr>
            <p:nvPr/>
          </p:nvSpPr>
          <p:spPr bwMode="auto">
            <a:xfrm>
              <a:off x="7290" y="6809"/>
              <a:ext cx="0" cy="189"/>
            </a:xfrm>
            <a:prstGeom prst="line">
              <a:avLst/>
            </a:prstGeom>
            <a:noFill/>
            <a:ln w="9525">
              <a:solidFill>
                <a:schemeClr val="bg2"/>
              </a:solidFill>
              <a:round/>
              <a:headEnd/>
              <a:tailEnd/>
            </a:ln>
          </p:spPr>
          <p:txBody>
            <a:bodyPr/>
            <a:lstStyle/>
            <a:p>
              <a:endParaRPr lang="zh-CN" altLang="en-US"/>
            </a:p>
          </p:txBody>
        </p:sp>
        <p:sp>
          <p:nvSpPr>
            <p:cNvPr id="7285" name="Line 98"/>
            <p:cNvSpPr>
              <a:spLocks noChangeShapeType="1"/>
            </p:cNvSpPr>
            <p:nvPr/>
          </p:nvSpPr>
          <p:spPr bwMode="auto">
            <a:xfrm>
              <a:off x="7290" y="6876"/>
              <a:ext cx="130" cy="0"/>
            </a:xfrm>
            <a:prstGeom prst="line">
              <a:avLst/>
            </a:prstGeom>
            <a:noFill/>
            <a:ln w="9525">
              <a:solidFill>
                <a:schemeClr val="bg2"/>
              </a:solidFill>
              <a:round/>
              <a:headEnd/>
              <a:tailEnd/>
            </a:ln>
          </p:spPr>
          <p:txBody>
            <a:bodyPr/>
            <a:lstStyle/>
            <a:p>
              <a:endParaRPr lang="zh-CN" altLang="en-US"/>
            </a:p>
          </p:txBody>
        </p:sp>
        <p:sp>
          <p:nvSpPr>
            <p:cNvPr id="7286" name="Rectangle 99"/>
            <p:cNvSpPr>
              <a:spLocks noChangeArrowheads="1"/>
            </p:cNvSpPr>
            <p:nvPr/>
          </p:nvSpPr>
          <p:spPr bwMode="auto">
            <a:xfrm>
              <a:off x="7430" y="682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287" name="Line 100"/>
            <p:cNvSpPr>
              <a:spLocks noChangeShapeType="1"/>
            </p:cNvSpPr>
            <p:nvPr/>
          </p:nvSpPr>
          <p:spPr bwMode="auto">
            <a:xfrm>
              <a:off x="7290" y="7007"/>
              <a:ext cx="130" cy="0"/>
            </a:xfrm>
            <a:prstGeom prst="line">
              <a:avLst/>
            </a:prstGeom>
            <a:noFill/>
            <a:ln w="9525">
              <a:solidFill>
                <a:schemeClr val="bg2"/>
              </a:solidFill>
              <a:round/>
              <a:headEnd/>
              <a:tailEnd/>
            </a:ln>
          </p:spPr>
          <p:txBody>
            <a:bodyPr/>
            <a:lstStyle/>
            <a:p>
              <a:endParaRPr lang="zh-CN" altLang="en-US"/>
            </a:p>
          </p:txBody>
        </p:sp>
        <p:sp>
          <p:nvSpPr>
            <p:cNvPr id="7288" name="Rectangle 101"/>
            <p:cNvSpPr>
              <a:spLocks noChangeArrowheads="1"/>
            </p:cNvSpPr>
            <p:nvPr/>
          </p:nvSpPr>
          <p:spPr bwMode="auto">
            <a:xfrm>
              <a:off x="7430" y="6962"/>
              <a:ext cx="130" cy="94"/>
            </a:xfrm>
            <a:prstGeom prst="rect">
              <a:avLst/>
            </a:prstGeom>
            <a:solidFill>
              <a:srgbClr val="CCFFCC"/>
            </a:solidFill>
            <a:ln w="9525">
              <a:solidFill>
                <a:schemeClr val="bg2"/>
              </a:solidFill>
              <a:miter lim="800000"/>
              <a:headEnd/>
              <a:tailEnd/>
            </a:ln>
          </p:spPr>
          <p:txBody>
            <a:bodyPr/>
            <a:lstStyle/>
            <a:p>
              <a:endParaRPr lang="zh-CN" altLang="en-US"/>
            </a:p>
          </p:txBody>
        </p:sp>
        <p:sp>
          <p:nvSpPr>
            <p:cNvPr id="7289" name="Line 102"/>
            <p:cNvSpPr>
              <a:spLocks noChangeShapeType="1"/>
            </p:cNvSpPr>
            <p:nvPr/>
          </p:nvSpPr>
          <p:spPr bwMode="auto">
            <a:xfrm>
              <a:off x="7085" y="6526"/>
              <a:ext cx="0" cy="472"/>
            </a:xfrm>
            <a:prstGeom prst="line">
              <a:avLst/>
            </a:prstGeom>
            <a:noFill/>
            <a:ln w="9525">
              <a:solidFill>
                <a:schemeClr val="bg2"/>
              </a:solidFill>
              <a:round/>
              <a:headEnd/>
              <a:tailEnd/>
            </a:ln>
          </p:spPr>
          <p:txBody>
            <a:bodyPr/>
            <a:lstStyle/>
            <a:p>
              <a:endParaRPr lang="zh-CN" altLang="en-US"/>
            </a:p>
          </p:txBody>
        </p:sp>
      </p:grpSp>
      <p:sp>
        <p:nvSpPr>
          <p:cNvPr id="7220" name="Text Box 103"/>
          <p:cNvSpPr txBox="1">
            <a:spLocks noChangeArrowheads="1"/>
          </p:cNvSpPr>
          <p:nvPr/>
        </p:nvSpPr>
        <p:spPr bwMode="auto">
          <a:xfrm>
            <a:off x="938217" y="3415907"/>
            <a:ext cx="858837"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t>技术设计</a:t>
            </a:r>
          </a:p>
        </p:txBody>
      </p:sp>
      <p:sp>
        <p:nvSpPr>
          <p:cNvPr id="7221" name="Line 104"/>
          <p:cNvSpPr>
            <a:spLocks noChangeShapeType="1"/>
          </p:cNvSpPr>
          <p:nvPr/>
        </p:nvSpPr>
        <p:spPr bwMode="auto">
          <a:xfrm>
            <a:off x="773117" y="3614737"/>
            <a:ext cx="1196975" cy="0"/>
          </a:xfrm>
          <a:prstGeom prst="line">
            <a:avLst/>
          </a:prstGeom>
          <a:noFill/>
          <a:ln w="9525">
            <a:solidFill>
              <a:schemeClr val="accent2"/>
            </a:solidFill>
            <a:prstDash val="dash"/>
            <a:round/>
            <a:headEnd/>
            <a:tailEnd/>
          </a:ln>
        </p:spPr>
        <p:txBody>
          <a:bodyPr wrap="none" lIns="89997" tIns="46798" rIns="89997" bIns="46798"/>
          <a:lstStyle/>
          <a:p>
            <a:endParaRPr lang="zh-CN" altLang="en-US"/>
          </a:p>
        </p:txBody>
      </p:sp>
      <p:sp>
        <p:nvSpPr>
          <p:cNvPr id="7222" name="AutoShape 105"/>
          <p:cNvSpPr>
            <a:spLocks noChangeArrowheads="1"/>
          </p:cNvSpPr>
          <p:nvPr/>
        </p:nvSpPr>
        <p:spPr bwMode="auto">
          <a:xfrm>
            <a:off x="914403" y="3056335"/>
            <a:ext cx="352425" cy="183356"/>
          </a:xfrm>
          <a:prstGeom prst="flowChartMultidocument">
            <a:avLst/>
          </a:prstGeom>
          <a:solidFill>
            <a:srgbClr val="FFFF99"/>
          </a:solidFill>
          <a:ln w="9525">
            <a:solidFill>
              <a:schemeClr val="accent2"/>
            </a:solidFill>
            <a:miter lim="800000"/>
            <a:headEnd/>
            <a:tailEnd/>
          </a:ln>
        </p:spPr>
        <p:txBody>
          <a:bodyPr wrap="none" lIns="89997" tIns="46798" rIns="89997" bIns="46798" anchor="ctr"/>
          <a:lstStyle/>
          <a:p>
            <a:endParaRPr lang="zh-CN" altLang="en-US"/>
          </a:p>
        </p:txBody>
      </p:sp>
      <p:sp>
        <p:nvSpPr>
          <p:cNvPr id="7223" name="AutoShape 106"/>
          <p:cNvSpPr>
            <a:spLocks noChangeArrowheads="1"/>
          </p:cNvSpPr>
          <p:nvPr/>
        </p:nvSpPr>
        <p:spPr bwMode="auto">
          <a:xfrm>
            <a:off x="949328" y="4046935"/>
            <a:ext cx="352425" cy="183356"/>
          </a:xfrm>
          <a:prstGeom prst="flowChartMultidocument">
            <a:avLst/>
          </a:prstGeom>
          <a:solidFill>
            <a:srgbClr val="FFFF99"/>
          </a:solidFill>
          <a:ln w="9525">
            <a:solidFill>
              <a:schemeClr val="accent2"/>
            </a:solidFill>
            <a:miter lim="800000"/>
            <a:headEnd/>
            <a:tailEnd/>
          </a:ln>
        </p:spPr>
        <p:txBody>
          <a:bodyPr wrap="none" lIns="89997" tIns="46798" rIns="89997" bIns="46798" anchor="ctr"/>
          <a:lstStyle/>
          <a:p>
            <a:endParaRPr lang="zh-CN" altLang="en-US"/>
          </a:p>
        </p:txBody>
      </p:sp>
      <p:grpSp>
        <p:nvGrpSpPr>
          <p:cNvPr id="6" name="Group 109"/>
          <p:cNvGrpSpPr>
            <a:grpSpLocks/>
          </p:cNvGrpSpPr>
          <p:nvPr/>
        </p:nvGrpSpPr>
        <p:grpSpPr bwMode="auto">
          <a:xfrm>
            <a:off x="831850" y="3692131"/>
            <a:ext cx="457200" cy="302419"/>
            <a:chOff x="2208" y="2160"/>
            <a:chExt cx="816" cy="672"/>
          </a:xfrm>
        </p:grpSpPr>
        <p:graphicFrame>
          <p:nvGraphicFramePr>
            <p:cNvPr id="7170" name="Object 2"/>
            <p:cNvGraphicFramePr>
              <a:graphicFrameLocks noChangeAspect="1"/>
            </p:cNvGraphicFramePr>
            <p:nvPr/>
          </p:nvGraphicFramePr>
          <p:xfrm>
            <a:off x="2208" y="2160"/>
            <a:ext cx="816" cy="672"/>
          </p:xfrm>
          <a:graphic>
            <a:graphicData uri="http://schemas.openxmlformats.org/presentationml/2006/ole">
              <mc:AlternateContent xmlns:mc="http://schemas.openxmlformats.org/markup-compatibility/2006">
                <mc:Choice xmlns:v="urn:schemas-microsoft-com:vml" Requires="v">
                  <p:oleObj spid="_x0000_s2078" name="Drawing" r:id="rId11" imgW="4572000" imgH="3526560" progId="">
                    <p:embed/>
                  </p:oleObj>
                </mc:Choice>
                <mc:Fallback>
                  <p:oleObj name="Drawing" r:id="rId11" imgW="4572000" imgH="352656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8" y="2160"/>
                          <a:ext cx="816" cy="672"/>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17961" dir="2700000" algn="ctr" rotWithShape="0">
                                  <a:schemeClr val="tx2">
                                    <a:gamma/>
                                    <a:shade val="60000"/>
                                    <a:invGamma/>
                                    <a:alpha val="74998"/>
                                  </a:schemeClr>
                                </a:outerShdw>
                              </a:effectLst>
                            </a14:hiddenEffects>
                          </a:ext>
                        </a:extLst>
                      </p:spPr>
                    </p:pic>
                  </p:oleObj>
                </mc:Fallback>
              </mc:AlternateContent>
            </a:graphicData>
          </a:graphic>
        </p:graphicFrame>
        <p:pic>
          <p:nvPicPr>
            <p:cNvPr id="7277" name="Picture 111" descr="drawing1"/>
            <p:cNvPicPr>
              <a:picLocks noChangeAspect="1" noChangeArrowheads="1"/>
            </p:cNvPicPr>
            <p:nvPr/>
          </p:nvPicPr>
          <p:blipFill>
            <a:blip r:embed="rId13" cstate="print"/>
            <a:srcRect/>
            <a:stretch>
              <a:fillRect/>
            </a:stretch>
          </p:blipFill>
          <p:spPr bwMode="auto">
            <a:xfrm>
              <a:off x="2688" y="2304"/>
              <a:ext cx="192" cy="160"/>
            </a:xfrm>
            <a:prstGeom prst="rect">
              <a:avLst/>
            </a:prstGeom>
            <a:noFill/>
            <a:ln w="9525">
              <a:solidFill>
                <a:schemeClr val="tx2"/>
              </a:solidFill>
              <a:miter lim="800000"/>
              <a:headEnd/>
              <a:tailEnd/>
            </a:ln>
          </p:spPr>
        </p:pic>
      </p:grpSp>
      <p:sp>
        <p:nvSpPr>
          <p:cNvPr id="7225" name="Text Box 112"/>
          <p:cNvSpPr txBox="1">
            <a:spLocks noChangeArrowheads="1"/>
          </p:cNvSpPr>
          <p:nvPr/>
        </p:nvSpPr>
        <p:spPr bwMode="auto">
          <a:xfrm>
            <a:off x="914400" y="4420792"/>
            <a:ext cx="1065312" cy="263787"/>
          </a:xfrm>
          <a:prstGeom prst="rect">
            <a:avLst/>
          </a:prstGeom>
          <a:noFill/>
          <a:ln w="9525">
            <a:noFill/>
            <a:miter lim="800000"/>
            <a:headEnd/>
            <a:tailEnd/>
          </a:ln>
        </p:spPr>
        <p:txBody>
          <a:bodyPr wrap="square" lIns="89997" tIns="46798" rIns="89997" bIns="46798">
            <a:spAutoFit/>
          </a:bodyPr>
          <a:lstStyle/>
          <a:p>
            <a:pPr>
              <a:spcBef>
                <a:spcPct val="50000"/>
              </a:spcBef>
            </a:pPr>
            <a:r>
              <a:rPr lang="zh-CN" altLang="en-US" sz="1100" dirty="0"/>
              <a:t>施工图设计</a:t>
            </a:r>
          </a:p>
        </p:txBody>
      </p:sp>
      <p:sp>
        <p:nvSpPr>
          <p:cNvPr id="7226" name="Text Box 113"/>
          <p:cNvSpPr txBox="1">
            <a:spLocks noChangeArrowheads="1"/>
          </p:cNvSpPr>
          <p:nvPr/>
        </p:nvSpPr>
        <p:spPr bwMode="auto">
          <a:xfrm>
            <a:off x="1066804" y="2219327"/>
            <a:ext cx="1019175"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dirty="0"/>
              <a:t>方案、配方</a:t>
            </a:r>
            <a:endParaRPr lang="en-US" altLang="zh-CN" sz="1100" dirty="0"/>
          </a:p>
        </p:txBody>
      </p:sp>
      <p:sp>
        <p:nvSpPr>
          <p:cNvPr id="7227" name="Text Box 114"/>
          <p:cNvSpPr txBox="1">
            <a:spLocks noChangeArrowheads="1"/>
          </p:cNvSpPr>
          <p:nvPr/>
        </p:nvSpPr>
        <p:spPr bwMode="auto">
          <a:xfrm>
            <a:off x="838201" y="3233740"/>
            <a:ext cx="1309688"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dirty="0"/>
              <a:t>技术设计 配方</a:t>
            </a:r>
            <a:endParaRPr lang="en-US" altLang="zh-CN" sz="1100" dirty="0"/>
          </a:p>
        </p:txBody>
      </p:sp>
      <p:sp>
        <p:nvSpPr>
          <p:cNvPr id="7228" name="Text Box 115"/>
          <p:cNvSpPr txBox="1">
            <a:spLocks noChangeArrowheads="1"/>
          </p:cNvSpPr>
          <p:nvPr/>
        </p:nvSpPr>
        <p:spPr bwMode="auto">
          <a:xfrm>
            <a:off x="914404" y="4214815"/>
            <a:ext cx="1209675" cy="263787"/>
          </a:xfrm>
          <a:prstGeom prst="rect">
            <a:avLst/>
          </a:prstGeom>
          <a:noFill/>
          <a:ln w="9525">
            <a:noFill/>
            <a:miter lim="800000"/>
            <a:headEnd/>
            <a:tailEnd/>
          </a:ln>
        </p:spPr>
        <p:txBody>
          <a:bodyPr lIns="89997" tIns="46798" rIns="89997" bIns="46798">
            <a:spAutoFit/>
          </a:bodyPr>
          <a:lstStyle/>
          <a:p>
            <a:pPr>
              <a:spcBef>
                <a:spcPct val="50000"/>
              </a:spcBef>
            </a:pPr>
            <a:r>
              <a:rPr lang="zh-CN" altLang="en-US" sz="1100"/>
              <a:t>施工设计</a:t>
            </a:r>
            <a:r>
              <a:rPr lang="en-US" altLang="zh-CN" sz="1100"/>
              <a:t>BOM</a:t>
            </a:r>
          </a:p>
        </p:txBody>
      </p:sp>
      <p:sp>
        <p:nvSpPr>
          <p:cNvPr id="7229" name="Text Box 117"/>
          <p:cNvSpPr txBox="1">
            <a:spLocks noChangeArrowheads="1"/>
          </p:cNvSpPr>
          <p:nvPr/>
        </p:nvSpPr>
        <p:spPr bwMode="auto">
          <a:xfrm>
            <a:off x="58742" y="2375299"/>
            <a:ext cx="644525" cy="833174"/>
          </a:xfrm>
          <a:prstGeom prst="rect">
            <a:avLst/>
          </a:prstGeom>
          <a:solidFill>
            <a:srgbClr val="CCFFFF"/>
          </a:solidFill>
          <a:ln w="9525">
            <a:solidFill>
              <a:srgbClr val="CC3300"/>
            </a:solidFill>
            <a:miter lim="800000"/>
            <a:headEnd/>
            <a:tailEnd/>
          </a:ln>
        </p:spPr>
        <p:txBody>
          <a:bodyPr lIns="89997" tIns="46798" rIns="89997" bIns="46798">
            <a:spAutoFit/>
          </a:bodyPr>
          <a:lstStyle/>
          <a:p>
            <a:pPr fontAlgn="t">
              <a:spcBef>
                <a:spcPct val="50000"/>
              </a:spcBef>
            </a:pPr>
            <a:r>
              <a:rPr lang="zh-CN" altLang="en-US" sz="1200"/>
              <a:t>销售管</a:t>
            </a:r>
          </a:p>
          <a:p>
            <a:pPr fontAlgn="t">
              <a:spcBef>
                <a:spcPct val="50000"/>
              </a:spcBef>
            </a:pPr>
            <a:r>
              <a:rPr lang="zh-CN" altLang="en-US" sz="1200"/>
              <a:t>理的其</a:t>
            </a:r>
          </a:p>
          <a:p>
            <a:pPr fontAlgn="t">
              <a:spcBef>
                <a:spcPct val="50000"/>
              </a:spcBef>
            </a:pPr>
            <a:r>
              <a:rPr lang="zh-CN" altLang="en-US" sz="1200"/>
              <a:t>它功能</a:t>
            </a:r>
          </a:p>
        </p:txBody>
      </p:sp>
      <p:sp>
        <p:nvSpPr>
          <p:cNvPr id="7230" name="Line 120"/>
          <p:cNvSpPr>
            <a:spLocks noChangeShapeType="1"/>
          </p:cNvSpPr>
          <p:nvPr/>
        </p:nvSpPr>
        <p:spPr bwMode="auto">
          <a:xfrm>
            <a:off x="3341692" y="1931195"/>
            <a:ext cx="333375" cy="635794"/>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31" name="AutoShape 121"/>
          <p:cNvSpPr>
            <a:spLocks noChangeArrowheads="1"/>
          </p:cNvSpPr>
          <p:nvPr/>
        </p:nvSpPr>
        <p:spPr bwMode="auto">
          <a:xfrm>
            <a:off x="1922466" y="2743201"/>
            <a:ext cx="187325" cy="792956"/>
          </a:xfrm>
          <a:prstGeom prst="rightArrow">
            <a:avLst>
              <a:gd name="adj1" fmla="val 50000"/>
              <a:gd name="adj2" fmla="val 25000"/>
            </a:avLst>
          </a:prstGeom>
          <a:solidFill>
            <a:srgbClr val="99FF99"/>
          </a:solidFill>
          <a:ln w="9525">
            <a:solidFill>
              <a:schemeClr val="accent2"/>
            </a:solidFill>
            <a:miter lim="800000"/>
            <a:headEnd/>
            <a:tailEnd/>
          </a:ln>
        </p:spPr>
        <p:txBody>
          <a:bodyPr wrap="none" lIns="89997" tIns="46798" rIns="89997" bIns="46798" anchor="ctr"/>
          <a:lstStyle/>
          <a:p>
            <a:endParaRPr lang="zh-CN" altLang="en-US"/>
          </a:p>
        </p:txBody>
      </p:sp>
      <p:sp>
        <p:nvSpPr>
          <p:cNvPr id="7232" name="Text Box 122"/>
          <p:cNvSpPr txBox="1">
            <a:spLocks noChangeArrowheads="1"/>
          </p:cNvSpPr>
          <p:nvPr/>
        </p:nvSpPr>
        <p:spPr bwMode="auto">
          <a:xfrm>
            <a:off x="2124076" y="1364456"/>
            <a:ext cx="1295400"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dirty="0"/>
              <a:t>工艺设计和管理</a:t>
            </a:r>
          </a:p>
        </p:txBody>
      </p:sp>
      <p:sp>
        <p:nvSpPr>
          <p:cNvPr id="7233" name="Text Box 123"/>
          <p:cNvSpPr txBox="1">
            <a:spLocks noChangeArrowheads="1"/>
          </p:cNvSpPr>
          <p:nvPr/>
        </p:nvSpPr>
        <p:spPr bwMode="auto">
          <a:xfrm>
            <a:off x="773113" y="1362075"/>
            <a:ext cx="1350962"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产品设计和管理</a:t>
            </a:r>
          </a:p>
        </p:txBody>
      </p:sp>
      <p:sp>
        <p:nvSpPr>
          <p:cNvPr id="7234" name="Line 125"/>
          <p:cNvSpPr>
            <a:spLocks noChangeShapeType="1"/>
          </p:cNvSpPr>
          <p:nvPr/>
        </p:nvSpPr>
        <p:spPr bwMode="auto">
          <a:xfrm>
            <a:off x="6119813"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235" name="Line 126"/>
          <p:cNvSpPr>
            <a:spLocks noChangeShapeType="1"/>
          </p:cNvSpPr>
          <p:nvPr/>
        </p:nvSpPr>
        <p:spPr bwMode="auto">
          <a:xfrm>
            <a:off x="7104063"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236" name="Line 127"/>
          <p:cNvSpPr>
            <a:spLocks noChangeShapeType="1"/>
          </p:cNvSpPr>
          <p:nvPr/>
        </p:nvSpPr>
        <p:spPr bwMode="auto">
          <a:xfrm>
            <a:off x="8018463"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237" name="Line 128"/>
          <p:cNvSpPr>
            <a:spLocks noChangeShapeType="1"/>
          </p:cNvSpPr>
          <p:nvPr/>
        </p:nvSpPr>
        <p:spPr bwMode="auto">
          <a:xfrm>
            <a:off x="8964488" y="1314450"/>
            <a:ext cx="0" cy="3257550"/>
          </a:xfrm>
          <a:prstGeom prst="line">
            <a:avLst/>
          </a:prstGeom>
          <a:noFill/>
          <a:ln w="28575">
            <a:solidFill>
              <a:schemeClr val="accent2"/>
            </a:solidFill>
            <a:round/>
            <a:headEnd/>
            <a:tailEnd/>
          </a:ln>
        </p:spPr>
        <p:txBody>
          <a:bodyPr wrap="none" lIns="89997" tIns="46798" rIns="89997" bIns="46798"/>
          <a:lstStyle/>
          <a:p>
            <a:endParaRPr lang="zh-CN" altLang="en-US"/>
          </a:p>
        </p:txBody>
      </p:sp>
      <p:sp>
        <p:nvSpPr>
          <p:cNvPr id="7238" name="Text Box 129"/>
          <p:cNvSpPr txBox="1">
            <a:spLocks noChangeArrowheads="1"/>
          </p:cNvSpPr>
          <p:nvPr/>
        </p:nvSpPr>
        <p:spPr bwMode="auto">
          <a:xfrm>
            <a:off x="5181601" y="1371600"/>
            <a:ext cx="831850"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采购管理</a:t>
            </a:r>
          </a:p>
        </p:txBody>
      </p:sp>
      <p:sp>
        <p:nvSpPr>
          <p:cNvPr id="7239" name="Text Box 130"/>
          <p:cNvSpPr txBox="1">
            <a:spLocks noChangeArrowheads="1"/>
          </p:cNvSpPr>
          <p:nvPr/>
        </p:nvSpPr>
        <p:spPr bwMode="auto">
          <a:xfrm>
            <a:off x="6165854" y="1371600"/>
            <a:ext cx="1044575"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库存与配送</a:t>
            </a:r>
          </a:p>
        </p:txBody>
      </p:sp>
      <p:sp>
        <p:nvSpPr>
          <p:cNvPr id="7240" name="Text Box 131"/>
          <p:cNvSpPr txBox="1">
            <a:spLocks noChangeArrowheads="1"/>
          </p:cNvSpPr>
          <p:nvPr/>
        </p:nvSpPr>
        <p:spPr bwMode="auto">
          <a:xfrm>
            <a:off x="7115176" y="1371600"/>
            <a:ext cx="973138"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成本和财务</a:t>
            </a:r>
          </a:p>
        </p:txBody>
      </p:sp>
      <p:sp>
        <p:nvSpPr>
          <p:cNvPr id="7241" name="Text Box 132"/>
          <p:cNvSpPr txBox="1">
            <a:spLocks noChangeArrowheads="1"/>
          </p:cNvSpPr>
          <p:nvPr/>
        </p:nvSpPr>
        <p:spPr bwMode="auto">
          <a:xfrm>
            <a:off x="8029575" y="1371600"/>
            <a:ext cx="833438"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售后服务</a:t>
            </a:r>
          </a:p>
        </p:txBody>
      </p:sp>
      <p:sp>
        <p:nvSpPr>
          <p:cNvPr id="7242" name="Text Box 133"/>
          <p:cNvSpPr txBox="1">
            <a:spLocks noChangeArrowheads="1"/>
          </p:cNvSpPr>
          <p:nvPr/>
        </p:nvSpPr>
        <p:spPr bwMode="auto">
          <a:xfrm>
            <a:off x="58741" y="4843463"/>
            <a:ext cx="8804275" cy="279176"/>
          </a:xfrm>
          <a:prstGeom prst="rect">
            <a:avLst/>
          </a:prstGeom>
          <a:solidFill>
            <a:srgbClr val="CCFFFF"/>
          </a:solidFill>
          <a:ln w="9525">
            <a:solidFill>
              <a:schemeClr val="tx2"/>
            </a:solidFill>
            <a:miter lim="800000"/>
            <a:headEnd/>
            <a:tailEnd/>
          </a:ln>
        </p:spPr>
        <p:txBody>
          <a:bodyPr lIns="89997" tIns="46798" rIns="89997" bIns="46798">
            <a:spAutoFit/>
          </a:bodyPr>
          <a:lstStyle/>
          <a:p>
            <a:pPr algn="ctr">
              <a:spcBef>
                <a:spcPct val="50000"/>
              </a:spcBef>
            </a:pPr>
            <a:r>
              <a:rPr lang="zh-CN" altLang="en-US" sz="1200"/>
              <a:t>信息集成与数据共享平台</a:t>
            </a:r>
          </a:p>
        </p:txBody>
      </p:sp>
      <p:sp>
        <p:nvSpPr>
          <p:cNvPr id="7243" name="Line 135"/>
          <p:cNvSpPr>
            <a:spLocks noChangeShapeType="1"/>
          </p:cNvSpPr>
          <p:nvPr/>
        </p:nvSpPr>
        <p:spPr bwMode="auto">
          <a:xfrm>
            <a:off x="58741" y="4572000"/>
            <a:ext cx="8874125"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1884296" name="AutoShape 136"/>
          <p:cNvSpPr>
            <a:spLocks noChangeArrowheads="1"/>
          </p:cNvSpPr>
          <p:nvPr/>
        </p:nvSpPr>
        <p:spPr bwMode="auto">
          <a:xfrm>
            <a:off x="1171579" y="4591052"/>
            <a:ext cx="258763"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297" name="AutoShape 137"/>
          <p:cNvSpPr>
            <a:spLocks noChangeArrowheads="1"/>
          </p:cNvSpPr>
          <p:nvPr/>
        </p:nvSpPr>
        <p:spPr bwMode="auto">
          <a:xfrm>
            <a:off x="304803" y="4581527"/>
            <a:ext cx="257175"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298" name="AutoShape 138"/>
          <p:cNvSpPr>
            <a:spLocks noChangeArrowheads="1"/>
          </p:cNvSpPr>
          <p:nvPr/>
        </p:nvSpPr>
        <p:spPr bwMode="auto">
          <a:xfrm>
            <a:off x="2625729" y="4600576"/>
            <a:ext cx="258763"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299" name="AutoShape 139"/>
          <p:cNvSpPr>
            <a:spLocks noChangeArrowheads="1"/>
          </p:cNvSpPr>
          <p:nvPr/>
        </p:nvSpPr>
        <p:spPr bwMode="auto">
          <a:xfrm>
            <a:off x="4103692" y="4591052"/>
            <a:ext cx="257175"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300" name="AutoShape 140"/>
          <p:cNvSpPr>
            <a:spLocks noChangeArrowheads="1"/>
          </p:cNvSpPr>
          <p:nvPr/>
        </p:nvSpPr>
        <p:spPr bwMode="auto">
          <a:xfrm>
            <a:off x="5438779" y="4591052"/>
            <a:ext cx="258763"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301" name="AutoShape 141"/>
          <p:cNvSpPr>
            <a:spLocks noChangeArrowheads="1"/>
          </p:cNvSpPr>
          <p:nvPr/>
        </p:nvSpPr>
        <p:spPr bwMode="auto">
          <a:xfrm>
            <a:off x="6448428" y="4591052"/>
            <a:ext cx="257175"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302" name="AutoShape 142"/>
          <p:cNvSpPr>
            <a:spLocks noChangeArrowheads="1"/>
          </p:cNvSpPr>
          <p:nvPr/>
        </p:nvSpPr>
        <p:spPr bwMode="auto">
          <a:xfrm>
            <a:off x="7456492" y="4581527"/>
            <a:ext cx="257175"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1884303" name="AutoShape 143"/>
          <p:cNvSpPr>
            <a:spLocks noChangeArrowheads="1"/>
          </p:cNvSpPr>
          <p:nvPr/>
        </p:nvSpPr>
        <p:spPr bwMode="auto">
          <a:xfrm>
            <a:off x="8299453" y="4572001"/>
            <a:ext cx="258763" cy="252413"/>
          </a:xfrm>
          <a:prstGeom prst="upDownArrow">
            <a:avLst>
              <a:gd name="adj1" fmla="val 50000"/>
              <a:gd name="adj2" fmla="val 24091"/>
            </a:avLst>
          </a:prstGeom>
          <a:gradFill rotWithShape="0">
            <a:gsLst>
              <a:gs pos="0">
                <a:schemeClr val="hlink">
                  <a:gamma/>
                  <a:shade val="28627"/>
                  <a:invGamma/>
                </a:schemeClr>
              </a:gs>
              <a:gs pos="50000">
                <a:schemeClr val="hlink"/>
              </a:gs>
              <a:gs pos="100000">
                <a:schemeClr val="hlink">
                  <a:gamma/>
                  <a:shade val="28627"/>
                  <a:invGamma/>
                </a:schemeClr>
              </a:gs>
            </a:gsLst>
            <a:lin ang="5400000" scaled="1"/>
          </a:gradFill>
          <a:ln w="9525">
            <a:solidFill>
              <a:schemeClr val="accent2"/>
            </a:solidFill>
            <a:miter lim="800000"/>
            <a:headEnd/>
            <a:tailEnd/>
          </a:ln>
          <a:effectLst/>
        </p:spPr>
        <p:txBody>
          <a:bodyPr wrap="none" lIns="89997" tIns="46798" rIns="89997" bIns="46798" anchor="ctr"/>
          <a:lstStyle/>
          <a:p>
            <a:pPr>
              <a:defRPr/>
            </a:pPr>
            <a:endParaRPr lang="zh-CN" altLang="en-US">
              <a:latin typeface="Arial" charset="0"/>
              <a:ea typeface="宋体" charset="-122"/>
            </a:endParaRPr>
          </a:p>
        </p:txBody>
      </p:sp>
      <p:sp>
        <p:nvSpPr>
          <p:cNvPr id="7252" name="Text Box 144"/>
          <p:cNvSpPr txBox="1">
            <a:spLocks noChangeArrowheads="1"/>
          </p:cNvSpPr>
          <p:nvPr/>
        </p:nvSpPr>
        <p:spPr bwMode="auto">
          <a:xfrm>
            <a:off x="5148066" y="1722835"/>
            <a:ext cx="936104" cy="1279450"/>
          </a:xfrm>
          <a:prstGeom prst="rect">
            <a:avLst/>
          </a:prstGeom>
          <a:solidFill>
            <a:srgbClr val="FFFF99"/>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1</a:t>
            </a:r>
            <a:r>
              <a:rPr lang="zh-CN" altLang="en-US" sz="1100" dirty="0"/>
              <a:t>、预测各</a:t>
            </a:r>
          </a:p>
          <a:p>
            <a:pPr>
              <a:spcBef>
                <a:spcPct val="50000"/>
              </a:spcBef>
            </a:pPr>
            <a:r>
              <a:rPr lang="zh-CN" altLang="en-US" sz="1100" dirty="0"/>
              <a:t>时段物料需</a:t>
            </a:r>
          </a:p>
          <a:p>
            <a:pPr>
              <a:spcBef>
                <a:spcPct val="50000"/>
              </a:spcBef>
            </a:pPr>
            <a:r>
              <a:rPr lang="zh-CN" altLang="en-US" sz="1100" dirty="0"/>
              <a:t>求，作好采</a:t>
            </a:r>
          </a:p>
          <a:p>
            <a:pPr>
              <a:spcBef>
                <a:spcPct val="50000"/>
              </a:spcBef>
            </a:pPr>
            <a:r>
              <a:rPr lang="zh-CN" altLang="en-US" sz="1100" dirty="0"/>
              <a:t>购准备和资</a:t>
            </a:r>
          </a:p>
          <a:p>
            <a:pPr>
              <a:spcBef>
                <a:spcPct val="50000"/>
              </a:spcBef>
            </a:pPr>
            <a:r>
              <a:rPr lang="zh-CN" altLang="en-US" sz="1100" dirty="0"/>
              <a:t>金预算</a:t>
            </a:r>
          </a:p>
        </p:txBody>
      </p:sp>
      <p:sp>
        <p:nvSpPr>
          <p:cNvPr id="7253" name="Text Box 145"/>
          <p:cNvSpPr txBox="1">
            <a:spLocks noChangeArrowheads="1"/>
          </p:cNvSpPr>
          <p:nvPr/>
        </p:nvSpPr>
        <p:spPr bwMode="auto">
          <a:xfrm>
            <a:off x="5148065" y="2676527"/>
            <a:ext cx="936104" cy="1533365"/>
          </a:xfrm>
          <a:prstGeom prst="rect">
            <a:avLst/>
          </a:prstGeom>
          <a:solidFill>
            <a:srgbClr val="CCFF99"/>
          </a:solidFill>
          <a:ln w="9525">
            <a:solidFill>
              <a:schemeClr val="accent2"/>
            </a:solidFill>
            <a:miter lim="800000"/>
            <a:headEnd/>
            <a:tailEnd/>
          </a:ln>
        </p:spPr>
        <p:txBody>
          <a:bodyPr wrap="square" lIns="89997" tIns="46798" rIns="89997" bIns="46798">
            <a:spAutoFit/>
          </a:bodyPr>
          <a:lstStyle/>
          <a:p>
            <a:pPr>
              <a:spcBef>
                <a:spcPct val="50000"/>
              </a:spcBef>
            </a:pPr>
            <a:r>
              <a:rPr lang="en-US" altLang="zh-CN" sz="1100" dirty="0"/>
              <a:t>2</a:t>
            </a:r>
            <a:r>
              <a:rPr lang="zh-CN" altLang="en-US" sz="1100" dirty="0"/>
              <a:t>、按实际</a:t>
            </a:r>
          </a:p>
          <a:p>
            <a:pPr>
              <a:spcBef>
                <a:spcPct val="50000"/>
              </a:spcBef>
            </a:pPr>
            <a:r>
              <a:rPr lang="zh-CN" altLang="en-US" sz="1100" dirty="0"/>
              <a:t>物料需求时</a:t>
            </a:r>
          </a:p>
          <a:p>
            <a:pPr>
              <a:spcBef>
                <a:spcPct val="50000"/>
              </a:spcBef>
            </a:pPr>
            <a:r>
              <a:rPr lang="zh-CN" altLang="en-US" sz="1100" dirty="0"/>
              <a:t>间段和计划、</a:t>
            </a:r>
          </a:p>
          <a:p>
            <a:pPr>
              <a:spcBef>
                <a:spcPct val="50000"/>
              </a:spcBef>
            </a:pPr>
            <a:r>
              <a:rPr lang="zh-CN" altLang="en-US" sz="1100" dirty="0"/>
              <a:t>安全库存和</a:t>
            </a:r>
          </a:p>
          <a:p>
            <a:pPr>
              <a:spcBef>
                <a:spcPct val="50000"/>
              </a:spcBef>
            </a:pPr>
            <a:r>
              <a:rPr lang="zh-CN" altLang="en-US" sz="1100" dirty="0"/>
              <a:t>物料消耗进</a:t>
            </a:r>
          </a:p>
          <a:p>
            <a:pPr>
              <a:spcBef>
                <a:spcPct val="50000"/>
              </a:spcBef>
            </a:pPr>
            <a:r>
              <a:rPr lang="zh-CN" altLang="en-US" sz="1100" dirty="0"/>
              <a:t>程实施采购</a:t>
            </a:r>
          </a:p>
        </p:txBody>
      </p:sp>
      <p:sp>
        <p:nvSpPr>
          <p:cNvPr id="7254" name="Line 146"/>
          <p:cNvSpPr>
            <a:spLocks noChangeShapeType="1"/>
          </p:cNvSpPr>
          <p:nvPr/>
        </p:nvSpPr>
        <p:spPr bwMode="auto">
          <a:xfrm>
            <a:off x="4959352" y="2078831"/>
            <a:ext cx="246063"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55" name="Line 147"/>
          <p:cNvSpPr>
            <a:spLocks noChangeShapeType="1"/>
          </p:cNvSpPr>
          <p:nvPr/>
        </p:nvSpPr>
        <p:spPr bwMode="auto">
          <a:xfrm>
            <a:off x="4959352" y="2852737"/>
            <a:ext cx="246063"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56" name="Line 148"/>
          <p:cNvSpPr>
            <a:spLocks noChangeShapeType="1"/>
          </p:cNvSpPr>
          <p:nvPr/>
        </p:nvSpPr>
        <p:spPr bwMode="auto">
          <a:xfrm flipV="1">
            <a:off x="5005391" y="3123011"/>
            <a:ext cx="200025" cy="633413"/>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57" name="Text Box 149"/>
          <p:cNvSpPr txBox="1">
            <a:spLocks noChangeArrowheads="1"/>
          </p:cNvSpPr>
          <p:nvPr/>
        </p:nvSpPr>
        <p:spPr bwMode="auto">
          <a:xfrm>
            <a:off x="5148068" y="3794525"/>
            <a:ext cx="936103" cy="771618"/>
          </a:xfrm>
          <a:prstGeom prst="rect">
            <a:avLst/>
          </a:prstGeom>
          <a:solidFill>
            <a:srgbClr val="CCFFFF"/>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3</a:t>
            </a:r>
            <a:r>
              <a:rPr lang="zh-CN" altLang="en-US" sz="1100" dirty="0"/>
              <a:t>、采购管</a:t>
            </a:r>
          </a:p>
          <a:p>
            <a:pPr>
              <a:spcBef>
                <a:spcPct val="50000"/>
              </a:spcBef>
            </a:pPr>
            <a:r>
              <a:rPr lang="zh-CN" altLang="en-US" sz="1100" dirty="0"/>
              <a:t>理的其它功</a:t>
            </a:r>
          </a:p>
          <a:p>
            <a:pPr>
              <a:spcBef>
                <a:spcPct val="50000"/>
              </a:spcBef>
            </a:pPr>
            <a:r>
              <a:rPr lang="zh-CN" altLang="en-US" sz="1100" dirty="0"/>
              <a:t>能</a:t>
            </a:r>
          </a:p>
        </p:txBody>
      </p:sp>
      <p:sp>
        <p:nvSpPr>
          <p:cNvPr id="7258" name="Text Box 150"/>
          <p:cNvSpPr txBox="1">
            <a:spLocks noChangeArrowheads="1"/>
          </p:cNvSpPr>
          <p:nvPr/>
        </p:nvSpPr>
        <p:spPr bwMode="auto">
          <a:xfrm>
            <a:off x="6213478" y="1714501"/>
            <a:ext cx="878805" cy="1025534"/>
          </a:xfrm>
          <a:prstGeom prst="rect">
            <a:avLst/>
          </a:prstGeom>
          <a:solidFill>
            <a:srgbClr val="FFFF99"/>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1</a:t>
            </a:r>
            <a:r>
              <a:rPr lang="zh-CN" altLang="en-US" sz="1100" dirty="0"/>
              <a:t>、预测各</a:t>
            </a:r>
          </a:p>
          <a:p>
            <a:pPr>
              <a:spcBef>
                <a:spcPct val="50000"/>
              </a:spcBef>
            </a:pPr>
            <a:r>
              <a:rPr lang="zh-CN" altLang="en-US" sz="1100" dirty="0"/>
              <a:t>时段物料需</a:t>
            </a:r>
          </a:p>
          <a:p>
            <a:pPr>
              <a:spcBef>
                <a:spcPct val="50000"/>
              </a:spcBef>
            </a:pPr>
            <a:r>
              <a:rPr lang="zh-CN" altLang="en-US" sz="1100" dirty="0"/>
              <a:t>求，作好物</a:t>
            </a:r>
          </a:p>
          <a:p>
            <a:pPr>
              <a:spcBef>
                <a:spcPct val="50000"/>
              </a:spcBef>
            </a:pPr>
            <a:r>
              <a:rPr lang="zh-CN" altLang="en-US" sz="1100" dirty="0"/>
              <a:t>料配送准备</a:t>
            </a:r>
          </a:p>
        </p:txBody>
      </p:sp>
      <p:sp>
        <p:nvSpPr>
          <p:cNvPr id="7259" name="Text Box 151"/>
          <p:cNvSpPr txBox="1">
            <a:spLocks noChangeArrowheads="1"/>
          </p:cNvSpPr>
          <p:nvPr/>
        </p:nvSpPr>
        <p:spPr bwMode="auto">
          <a:xfrm>
            <a:off x="6200778" y="2480074"/>
            <a:ext cx="891505" cy="2041197"/>
          </a:xfrm>
          <a:prstGeom prst="rect">
            <a:avLst/>
          </a:prstGeom>
          <a:solidFill>
            <a:srgbClr val="CCFF99"/>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2</a:t>
            </a:r>
            <a:r>
              <a:rPr lang="zh-CN" altLang="en-US" sz="1100" dirty="0"/>
              <a:t>、按实际</a:t>
            </a:r>
          </a:p>
          <a:p>
            <a:pPr>
              <a:spcBef>
                <a:spcPct val="50000"/>
              </a:spcBef>
            </a:pPr>
            <a:r>
              <a:rPr lang="zh-CN" altLang="en-US" sz="1100" dirty="0"/>
              <a:t>物料需求计</a:t>
            </a:r>
          </a:p>
          <a:p>
            <a:pPr>
              <a:spcBef>
                <a:spcPct val="50000"/>
              </a:spcBef>
            </a:pPr>
            <a:r>
              <a:rPr lang="zh-CN" altLang="en-US" sz="1100" dirty="0"/>
              <a:t>划，编制物</a:t>
            </a:r>
          </a:p>
          <a:p>
            <a:pPr>
              <a:spcBef>
                <a:spcPct val="50000"/>
              </a:spcBef>
            </a:pPr>
            <a:r>
              <a:rPr lang="zh-CN" altLang="en-US" sz="1100" dirty="0"/>
              <a:t>料配送计划、</a:t>
            </a:r>
          </a:p>
          <a:p>
            <a:pPr>
              <a:spcBef>
                <a:spcPct val="50000"/>
              </a:spcBef>
            </a:pPr>
            <a:r>
              <a:rPr lang="zh-CN" altLang="en-US" sz="1100" dirty="0"/>
              <a:t>按需进行物</a:t>
            </a:r>
          </a:p>
          <a:p>
            <a:pPr>
              <a:spcBef>
                <a:spcPct val="50000"/>
              </a:spcBef>
            </a:pPr>
            <a:r>
              <a:rPr lang="zh-CN" altLang="en-US" sz="1100" dirty="0"/>
              <a:t>料配送、倒</a:t>
            </a:r>
          </a:p>
          <a:p>
            <a:pPr>
              <a:spcBef>
                <a:spcPct val="50000"/>
              </a:spcBef>
            </a:pPr>
            <a:r>
              <a:rPr lang="zh-CN" altLang="en-US" sz="1100" dirty="0"/>
              <a:t>冲库存</a:t>
            </a:r>
          </a:p>
          <a:p>
            <a:pPr>
              <a:spcBef>
                <a:spcPct val="50000"/>
              </a:spcBef>
            </a:pPr>
            <a:endParaRPr lang="en-US" altLang="zh-CN" sz="1100" dirty="0"/>
          </a:p>
        </p:txBody>
      </p:sp>
      <p:sp>
        <p:nvSpPr>
          <p:cNvPr id="7260" name="Text Box 152"/>
          <p:cNvSpPr txBox="1">
            <a:spLocks noChangeArrowheads="1"/>
          </p:cNvSpPr>
          <p:nvPr/>
        </p:nvSpPr>
        <p:spPr bwMode="auto">
          <a:xfrm>
            <a:off x="6200778" y="3894536"/>
            <a:ext cx="891505" cy="771618"/>
          </a:xfrm>
          <a:prstGeom prst="rect">
            <a:avLst/>
          </a:prstGeom>
          <a:solidFill>
            <a:srgbClr val="CCFFFF"/>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3</a:t>
            </a:r>
            <a:r>
              <a:rPr lang="zh-CN" altLang="en-US" sz="1100" dirty="0"/>
              <a:t>、库存管</a:t>
            </a:r>
          </a:p>
          <a:p>
            <a:pPr>
              <a:spcBef>
                <a:spcPct val="50000"/>
              </a:spcBef>
            </a:pPr>
            <a:r>
              <a:rPr lang="zh-CN" altLang="en-US" sz="1100" dirty="0"/>
              <a:t>理的其它功</a:t>
            </a:r>
          </a:p>
          <a:p>
            <a:pPr>
              <a:spcBef>
                <a:spcPct val="50000"/>
              </a:spcBef>
            </a:pPr>
            <a:r>
              <a:rPr lang="zh-CN" altLang="en-US" sz="1100" dirty="0"/>
              <a:t>能</a:t>
            </a:r>
          </a:p>
        </p:txBody>
      </p:sp>
      <p:sp>
        <p:nvSpPr>
          <p:cNvPr id="7261" name="Line 153"/>
          <p:cNvSpPr>
            <a:spLocks noChangeShapeType="1"/>
          </p:cNvSpPr>
          <p:nvPr/>
        </p:nvSpPr>
        <p:spPr bwMode="auto">
          <a:xfrm>
            <a:off x="5076825" y="1676400"/>
            <a:ext cx="1123950" cy="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62" name="Line 154"/>
          <p:cNvSpPr>
            <a:spLocks noChangeShapeType="1"/>
          </p:cNvSpPr>
          <p:nvPr/>
        </p:nvSpPr>
        <p:spPr bwMode="auto">
          <a:xfrm flipV="1">
            <a:off x="5076825" y="2619377"/>
            <a:ext cx="1136650" cy="3572"/>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63" name="Line 155"/>
          <p:cNvSpPr>
            <a:spLocks noChangeShapeType="1"/>
          </p:cNvSpPr>
          <p:nvPr/>
        </p:nvSpPr>
        <p:spPr bwMode="auto">
          <a:xfrm>
            <a:off x="5076825" y="3729039"/>
            <a:ext cx="1123950" cy="8335"/>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7264" name="Text Box 156"/>
          <p:cNvSpPr txBox="1">
            <a:spLocks noChangeArrowheads="1"/>
          </p:cNvSpPr>
          <p:nvPr/>
        </p:nvSpPr>
        <p:spPr bwMode="auto">
          <a:xfrm>
            <a:off x="7138989" y="1714502"/>
            <a:ext cx="889396" cy="2041197"/>
          </a:xfrm>
          <a:prstGeom prst="rect">
            <a:avLst/>
          </a:prstGeom>
          <a:solidFill>
            <a:srgbClr val="FF99FF"/>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1</a:t>
            </a:r>
            <a:r>
              <a:rPr lang="zh-CN" altLang="en-US" sz="1100" dirty="0"/>
              <a:t>、由派工</a:t>
            </a:r>
          </a:p>
          <a:p>
            <a:pPr>
              <a:spcBef>
                <a:spcPct val="50000"/>
              </a:spcBef>
            </a:pPr>
            <a:r>
              <a:rPr lang="zh-CN" altLang="en-US" sz="1100" dirty="0"/>
              <a:t>单跟踪各工</a:t>
            </a:r>
          </a:p>
          <a:p>
            <a:pPr>
              <a:spcBef>
                <a:spcPct val="50000"/>
              </a:spcBef>
            </a:pPr>
            <a:r>
              <a:rPr lang="zh-CN" altLang="en-US" sz="1100" dirty="0"/>
              <a:t>序完工信息，</a:t>
            </a:r>
          </a:p>
          <a:p>
            <a:pPr>
              <a:spcBef>
                <a:spcPct val="50000"/>
              </a:spcBef>
            </a:pPr>
            <a:r>
              <a:rPr lang="zh-CN" altLang="en-US" sz="1100" dirty="0"/>
              <a:t>按成本中心</a:t>
            </a:r>
          </a:p>
          <a:p>
            <a:pPr>
              <a:spcBef>
                <a:spcPct val="50000"/>
              </a:spcBef>
            </a:pPr>
            <a:r>
              <a:rPr lang="zh-CN" altLang="en-US" sz="1100" dirty="0"/>
              <a:t>采集零件加</a:t>
            </a:r>
          </a:p>
          <a:p>
            <a:pPr>
              <a:spcBef>
                <a:spcPct val="50000"/>
              </a:spcBef>
            </a:pPr>
            <a:r>
              <a:rPr lang="zh-CN" altLang="en-US" sz="1100" dirty="0"/>
              <a:t>工成本数据，</a:t>
            </a:r>
          </a:p>
          <a:p>
            <a:pPr>
              <a:spcBef>
                <a:spcPct val="50000"/>
              </a:spcBef>
            </a:pPr>
            <a:r>
              <a:rPr lang="zh-CN" altLang="en-US" sz="1100" dirty="0"/>
              <a:t>进行成本归</a:t>
            </a:r>
          </a:p>
          <a:p>
            <a:pPr>
              <a:spcBef>
                <a:spcPct val="50000"/>
              </a:spcBef>
            </a:pPr>
            <a:r>
              <a:rPr lang="zh-CN" altLang="en-US" sz="1100" dirty="0"/>
              <a:t>集和核算</a:t>
            </a:r>
          </a:p>
        </p:txBody>
      </p:sp>
      <p:sp>
        <p:nvSpPr>
          <p:cNvPr id="7265" name="Text Box 157"/>
          <p:cNvSpPr txBox="1">
            <a:spLocks noChangeArrowheads="1"/>
          </p:cNvSpPr>
          <p:nvPr/>
        </p:nvSpPr>
        <p:spPr bwMode="auto">
          <a:xfrm>
            <a:off x="7092281" y="3216681"/>
            <a:ext cx="936104" cy="771618"/>
          </a:xfrm>
          <a:prstGeom prst="rect">
            <a:avLst/>
          </a:prstGeom>
          <a:solidFill>
            <a:srgbClr val="FFFF99"/>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2</a:t>
            </a:r>
            <a:r>
              <a:rPr lang="zh-CN" altLang="en-US" sz="1100" dirty="0"/>
              <a:t>、财务管</a:t>
            </a:r>
          </a:p>
          <a:p>
            <a:pPr>
              <a:spcBef>
                <a:spcPct val="50000"/>
              </a:spcBef>
            </a:pPr>
            <a:r>
              <a:rPr lang="zh-CN" altLang="en-US" sz="1100" dirty="0"/>
              <a:t>理的其它功</a:t>
            </a:r>
          </a:p>
          <a:p>
            <a:pPr>
              <a:spcBef>
                <a:spcPct val="50000"/>
              </a:spcBef>
            </a:pPr>
            <a:r>
              <a:rPr lang="zh-CN" altLang="en-US" sz="1100" dirty="0"/>
              <a:t>能</a:t>
            </a:r>
          </a:p>
        </p:txBody>
      </p:sp>
      <p:sp>
        <p:nvSpPr>
          <p:cNvPr id="7266" name="AutoShape 158"/>
          <p:cNvSpPr>
            <a:spLocks noChangeArrowheads="1"/>
          </p:cNvSpPr>
          <p:nvPr/>
        </p:nvSpPr>
        <p:spPr bwMode="auto">
          <a:xfrm>
            <a:off x="7419976" y="3081339"/>
            <a:ext cx="258763" cy="148829"/>
          </a:xfrm>
          <a:prstGeom prst="downArrow">
            <a:avLst>
              <a:gd name="adj1" fmla="val 50000"/>
              <a:gd name="adj2" fmla="val 25000"/>
            </a:avLst>
          </a:prstGeom>
          <a:solidFill>
            <a:srgbClr val="CCFFFF"/>
          </a:solidFill>
          <a:ln w="9525">
            <a:solidFill>
              <a:schemeClr val="accent2"/>
            </a:solidFill>
            <a:miter lim="800000"/>
            <a:headEnd/>
            <a:tailEnd/>
          </a:ln>
        </p:spPr>
        <p:txBody>
          <a:bodyPr wrap="none" lIns="89997" tIns="46798" rIns="89997" bIns="46798" anchor="ctr"/>
          <a:lstStyle/>
          <a:p>
            <a:endParaRPr lang="zh-CN" altLang="en-US"/>
          </a:p>
        </p:txBody>
      </p:sp>
      <p:sp>
        <p:nvSpPr>
          <p:cNvPr id="7267" name="Text Box 159"/>
          <p:cNvSpPr txBox="1">
            <a:spLocks noChangeArrowheads="1"/>
          </p:cNvSpPr>
          <p:nvPr/>
        </p:nvSpPr>
        <p:spPr bwMode="auto">
          <a:xfrm>
            <a:off x="8053389" y="1714502"/>
            <a:ext cx="911100" cy="1787281"/>
          </a:xfrm>
          <a:prstGeom prst="rect">
            <a:avLst/>
          </a:prstGeom>
          <a:solidFill>
            <a:srgbClr val="CCFFFF"/>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1</a:t>
            </a:r>
            <a:r>
              <a:rPr lang="zh-CN" altLang="en-US" sz="1100" dirty="0"/>
              <a:t>、按现场</a:t>
            </a:r>
          </a:p>
          <a:p>
            <a:pPr>
              <a:spcBef>
                <a:spcPct val="50000"/>
              </a:spcBef>
            </a:pPr>
            <a:r>
              <a:rPr lang="zh-CN" altLang="en-US" sz="1100" dirty="0"/>
              <a:t>安装作业指</a:t>
            </a:r>
          </a:p>
          <a:p>
            <a:pPr>
              <a:spcBef>
                <a:spcPct val="50000"/>
              </a:spcBef>
            </a:pPr>
            <a:r>
              <a:rPr lang="zh-CN" altLang="en-US" sz="1100" dirty="0"/>
              <a:t>导书和装箱</a:t>
            </a:r>
          </a:p>
          <a:p>
            <a:pPr>
              <a:spcBef>
                <a:spcPct val="50000"/>
              </a:spcBef>
            </a:pPr>
            <a:r>
              <a:rPr lang="en-US" altLang="zh-CN" sz="1100" dirty="0"/>
              <a:t>BOM</a:t>
            </a:r>
            <a:r>
              <a:rPr lang="zh-CN" altLang="en-US" sz="1100" dirty="0"/>
              <a:t>、物</a:t>
            </a:r>
          </a:p>
          <a:p>
            <a:pPr>
              <a:spcBef>
                <a:spcPct val="50000"/>
              </a:spcBef>
            </a:pPr>
            <a:r>
              <a:rPr lang="zh-CN" altLang="en-US" sz="1100" dirty="0"/>
              <a:t>料到位情况</a:t>
            </a:r>
          </a:p>
          <a:p>
            <a:pPr>
              <a:spcBef>
                <a:spcPct val="50000"/>
              </a:spcBef>
            </a:pPr>
            <a:r>
              <a:rPr lang="zh-CN" altLang="en-US" sz="1100" dirty="0"/>
              <a:t>进行现场安</a:t>
            </a:r>
          </a:p>
          <a:p>
            <a:pPr>
              <a:spcBef>
                <a:spcPct val="50000"/>
              </a:spcBef>
            </a:pPr>
            <a:r>
              <a:rPr lang="zh-CN" altLang="en-US" sz="1100" dirty="0"/>
              <a:t>装和服务</a:t>
            </a:r>
          </a:p>
        </p:txBody>
      </p:sp>
      <p:sp>
        <p:nvSpPr>
          <p:cNvPr id="7268" name="Text Box 160"/>
          <p:cNvSpPr txBox="1">
            <a:spLocks noChangeArrowheads="1"/>
          </p:cNvSpPr>
          <p:nvPr/>
        </p:nvSpPr>
        <p:spPr bwMode="auto">
          <a:xfrm>
            <a:off x="8053389" y="2971803"/>
            <a:ext cx="911100" cy="771618"/>
          </a:xfrm>
          <a:prstGeom prst="rect">
            <a:avLst/>
          </a:prstGeom>
          <a:solidFill>
            <a:srgbClr val="CCFF99"/>
          </a:solidFill>
          <a:ln w="9525">
            <a:solidFill>
              <a:schemeClr val="hlink"/>
            </a:solidFill>
            <a:miter lim="800000"/>
            <a:headEnd/>
            <a:tailEnd/>
          </a:ln>
        </p:spPr>
        <p:txBody>
          <a:bodyPr wrap="square" lIns="89997" tIns="46798" rIns="89997" bIns="46798">
            <a:spAutoFit/>
          </a:bodyPr>
          <a:lstStyle/>
          <a:p>
            <a:pPr>
              <a:spcBef>
                <a:spcPct val="50000"/>
              </a:spcBef>
            </a:pPr>
            <a:r>
              <a:rPr lang="en-US" altLang="zh-CN" sz="1100" dirty="0"/>
              <a:t>2</a:t>
            </a:r>
            <a:r>
              <a:rPr lang="zh-CN" altLang="en-US" sz="1100" dirty="0"/>
              <a:t>、售后服</a:t>
            </a:r>
          </a:p>
          <a:p>
            <a:pPr>
              <a:spcBef>
                <a:spcPct val="50000"/>
              </a:spcBef>
            </a:pPr>
            <a:r>
              <a:rPr lang="zh-CN" altLang="en-US" sz="1100" dirty="0"/>
              <a:t>务的其它管</a:t>
            </a:r>
          </a:p>
          <a:p>
            <a:pPr>
              <a:spcBef>
                <a:spcPct val="50000"/>
              </a:spcBef>
            </a:pPr>
            <a:r>
              <a:rPr lang="zh-CN" altLang="en-US" sz="1100" dirty="0"/>
              <a:t>理功能</a:t>
            </a:r>
          </a:p>
        </p:txBody>
      </p:sp>
      <p:sp>
        <p:nvSpPr>
          <p:cNvPr id="7269" name="Line 161"/>
          <p:cNvSpPr>
            <a:spLocks noChangeShapeType="1"/>
          </p:cNvSpPr>
          <p:nvPr/>
        </p:nvSpPr>
        <p:spPr bwMode="auto">
          <a:xfrm>
            <a:off x="104775" y="1257300"/>
            <a:ext cx="598488"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0" name="Line 162"/>
          <p:cNvSpPr>
            <a:spLocks noChangeShapeType="1"/>
          </p:cNvSpPr>
          <p:nvPr/>
        </p:nvSpPr>
        <p:spPr bwMode="auto">
          <a:xfrm>
            <a:off x="984254" y="1257300"/>
            <a:ext cx="804863"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1" name="Line 163"/>
          <p:cNvSpPr>
            <a:spLocks noChangeShapeType="1"/>
          </p:cNvSpPr>
          <p:nvPr/>
        </p:nvSpPr>
        <p:spPr bwMode="auto">
          <a:xfrm>
            <a:off x="2251075" y="1257300"/>
            <a:ext cx="996950"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2" name="Line 164"/>
          <p:cNvSpPr>
            <a:spLocks noChangeShapeType="1"/>
          </p:cNvSpPr>
          <p:nvPr/>
        </p:nvSpPr>
        <p:spPr bwMode="auto">
          <a:xfrm>
            <a:off x="3786189" y="1257300"/>
            <a:ext cx="996950"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3" name="Line 165"/>
          <p:cNvSpPr>
            <a:spLocks noChangeShapeType="1"/>
          </p:cNvSpPr>
          <p:nvPr/>
        </p:nvSpPr>
        <p:spPr bwMode="auto">
          <a:xfrm>
            <a:off x="5240342" y="1276350"/>
            <a:ext cx="714375"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4" name="Line 166"/>
          <p:cNvSpPr>
            <a:spLocks noChangeShapeType="1"/>
          </p:cNvSpPr>
          <p:nvPr/>
        </p:nvSpPr>
        <p:spPr bwMode="auto">
          <a:xfrm flipV="1">
            <a:off x="6248404" y="1276352"/>
            <a:ext cx="714375" cy="9525"/>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5" name="Line 167"/>
          <p:cNvSpPr>
            <a:spLocks noChangeShapeType="1"/>
          </p:cNvSpPr>
          <p:nvPr/>
        </p:nvSpPr>
        <p:spPr bwMode="auto">
          <a:xfrm flipV="1">
            <a:off x="7221538" y="1285877"/>
            <a:ext cx="692150" cy="9525"/>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7276" name="Line 168"/>
          <p:cNvSpPr>
            <a:spLocks noChangeShapeType="1"/>
          </p:cNvSpPr>
          <p:nvPr/>
        </p:nvSpPr>
        <p:spPr bwMode="auto">
          <a:xfrm>
            <a:off x="8135942" y="1304925"/>
            <a:ext cx="644525" cy="0"/>
          </a:xfrm>
          <a:prstGeom prst="line">
            <a:avLst/>
          </a:prstGeom>
          <a:noFill/>
          <a:ln w="57150">
            <a:solidFill>
              <a:srgbClr val="FF0000"/>
            </a:solidFill>
            <a:round/>
            <a:headEnd/>
            <a:tailEnd type="triangle" w="med" len="med"/>
          </a:ln>
        </p:spPr>
        <p:txBody>
          <a:bodyPr wrap="none" lIns="89997" tIns="46798" rIns="89997" bIns="46798"/>
          <a:lstStyle/>
          <a:p>
            <a:endParaRPr lang="zh-CN" altLang="en-US"/>
          </a:p>
        </p:txBody>
      </p:sp>
      <p:sp>
        <p:nvSpPr>
          <p:cNvPr id="158" name="圆角矩形 157"/>
          <p:cNvSpPr/>
          <p:nvPr/>
        </p:nvSpPr>
        <p:spPr>
          <a:xfrm>
            <a:off x="0" y="1110444"/>
            <a:ext cx="827584" cy="3975906"/>
          </a:xfrm>
          <a:prstGeom prst="roundRect">
            <a:avLst/>
          </a:prstGeom>
          <a:solidFill>
            <a:srgbClr val="FFCC99">
              <a:alpha val="20000"/>
            </a:srgbClr>
          </a:solidFill>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a:endParaRPr lang="zh-CN" altLang="en-US" dirty="0"/>
          </a:p>
        </p:txBody>
      </p:sp>
      <p:sp>
        <p:nvSpPr>
          <p:cNvPr id="159" name="圆角矩形 158"/>
          <p:cNvSpPr/>
          <p:nvPr/>
        </p:nvSpPr>
        <p:spPr>
          <a:xfrm>
            <a:off x="0" y="915566"/>
            <a:ext cx="4067944" cy="3975906"/>
          </a:xfrm>
          <a:prstGeom prst="roundRect">
            <a:avLst/>
          </a:prstGeom>
          <a:solidFill>
            <a:srgbClr val="00FF00">
              <a:alpha val="20000"/>
            </a:srgbClr>
          </a:solidFill>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a:endParaRPr lang="zh-CN" altLang="en-US"/>
          </a:p>
        </p:txBody>
      </p:sp>
      <p:sp>
        <p:nvSpPr>
          <p:cNvPr id="160" name="圆角矩形 159"/>
          <p:cNvSpPr/>
          <p:nvPr/>
        </p:nvSpPr>
        <p:spPr>
          <a:xfrm>
            <a:off x="4042675" y="1059582"/>
            <a:ext cx="5076056" cy="3975906"/>
          </a:xfrm>
          <a:prstGeom prst="roundRect">
            <a:avLst/>
          </a:prstGeom>
          <a:solidFill>
            <a:srgbClr val="00FF00">
              <a:alpha val="20000"/>
            </a:srgbClr>
          </a:solidFill>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a:endParaRPr lang="zh-CN" altLang="en-US"/>
          </a:p>
        </p:txBody>
      </p:sp>
      <p:sp>
        <p:nvSpPr>
          <p:cNvPr id="161" name="矩形 160"/>
          <p:cNvSpPr/>
          <p:nvPr/>
        </p:nvSpPr>
        <p:spPr>
          <a:xfrm>
            <a:off x="-252536" y="3108668"/>
            <a:ext cx="1152128" cy="461661"/>
          </a:xfrm>
          <a:prstGeom prst="rect">
            <a:avLst/>
          </a:prstGeom>
        </p:spPr>
        <p:txBody>
          <a:bodyPr wrap="square" lIns="91436" tIns="45718" rIns="91436" bIns="45718">
            <a:spAutoFit/>
          </a:bodyPr>
          <a:lstStyle/>
          <a:p>
            <a:pPr algn="ctr"/>
            <a:r>
              <a:rPr lang="en-US" altLang="zh-CN" sz="2400" b="1" dirty="0">
                <a:solidFill>
                  <a:srgbClr val="FF0000"/>
                </a:solidFill>
              </a:rPr>
              <a:t>C</a:t>
            </a:r>
            <a:r>
              <a:rPr lang="en-US" altLang="zh-CN" sz="2400" b="1" dirty="0"/>
              <a:t>RM</a:t>
            </a:r>
            <a:endParaRPr lang="zh-CN" altLang="en-US" sz="2400" b="1" dirty="0"/>
          </a:p>
        </p:txBody>
      </p:sp>
      <p:sp>
        <p:nvSpPr>
          <p:cNvPr id="162" name="矩形 161"/>
          <p:cNvSpPr/>
          <p:nvPr/>
        </p:nvSpPr>
        <p:spPr>
          <a:xfrm>
            <a:off x="2123729" y="3108668"/>
            <a:ext cx="1152128" cy="461661"/>
          </a:xfrm>
          <a:prstGeom prst="rect">
            <a:avLst/>
          </a:prstGeom>
        </p:spPr>
        <p:txBody>
          <a:bodyPr wrap="square" lIns="91436" tIns="45718" rIns="91436" bIns="45718">
            <a:spAutoFit/>
          </a:bodyPr>
          <a:lstStyle/>
          <a:p>
            <a:pPr algn="ctr"/>
            <a:r>
              <a:rPr lang="en-US" altLang="zh-CN" sz="2400" b="1" dirty="0">
                <a:solidFill>
                  <a:srgbClr val="FF0000"/>
                </a:solidFill>
              </a:rPr>
              <a:t>P</a:t>
            </a:r>
            <a:r>
              <a:rPr lang="en-US" altLang="zh-CN" sz="2400" b="1" dirty="0"/>
              <a:t>LM</a:t>
            </a:r>
            <a:endParaRPr lang="zh-CN" altLang="en-US" sz="2400" b="1" dirty="0"/>
          </a:p>
        </p:txBody>
      </p:sp>
      <p:sp>
        <p:nvSpPr>
          <p:cNvPr id="163" name="矩形 162"/>
          <p:cNvSpPr/>
          <p:nvPr/>
        </p:nvSpPr>
        <p:spPr>
          <a:xfrm>
            <a:off x="6084168" y="3054663"/>
            <a:ext cx="1800200" cy="461661"/>
          </a:xfrm>
          <a:prstGeom prst="rect">
            <a:avLst/>
          </a:prstGeom>
        </p:spPr>
        <p:txBody>
          <a:bodyPr wrap="square" lIns="91436" tIns="45718" rIns="91436" bIns="45718">
            <a:spAutoFit/>
          </a:bodyPr>
          <a:lstStyle/>
          <a:p>
            <a:pPr algn="ctr"/>
            <a:r>
              <a:rPr lang="en-US" altLang="zh-CN" sz="2400" b="1" dirty="0"/>
              <a:t>ERP</a:t>
            </a:r>
            <a:endParaRPr lang="zh-CN" altLang="en-US" sz="2400" b="1" dirty="0"/>
          </a:p>
        </p:txBody>
      </p:sp>
      <p:sp>
        <p:nvSpPr>
          <p:cNvPr id="164" name="矩形 163"/>
          <p:cNvSpPr/>
          <p:nvPr/>
        </p:nvSpPr>
        <p:spPr>
          <a:xfrm>
            <a:off x="0" y="682454"/>
            <a:ext cx="9144000" cy="461661"/>
          </a:xfrm>
          <a:prstGeom prst="rect">
            <a:avLst/>
          </a:prstGeom>
        </p:spPr>
        <p:style>
          <a:lnRef idx="0">
            <a:schemeClr val="accent3"/>
          </a:lnRef>
          <a:fillRef idx="3">
            <a:schemeClr val="accent3"/>
          </a:fillRef>
          <a:effectRef idx="3">
            <a:schemeClr val="accent3"/>
          </a:effectRef>
          <a:fontRef idx="minor">
            <a:schemeClr val="lt1"/>
          </a:fontRef>
        </p:style>
        <p:txBody>
          <a:bodyPr wrap="square" lIns="91436" tIns="45718" rIns="91436" bIns="45718">
            <a:spAutoFit/>
          </a:bodyPr>
          <a:lstStyle/>
          <a:p>
            <a:pPr algn="ctr"/>
            <a:r>
              <a:rPr lang="zh-CN" altLang="en-US" sz="2400" b="1" dirty="0">
                <a:solidFill>
                  <a:schemeClr val="tx1"/>
                </a:solidFill>
                <a:latin typeface="华文细黑" pitchFamily="2" charset="-122"/>
                <a:ea typeface="华文细黑" pitchFamily="2" charset="-122"/>
              </a:rPr>
              <a:t>商业智能</a:t>
            </a:r>
            <a:r>
              <a:rPr lang="en-US" altLang="zh-CN" sz="2400" b="1" dirty="0">
                <a:solidFill>
                  <a:srgbClr val="FF0000"/>
                </a:solidFill>
              </a:rPr>
              <a:t>B</a:t>
            </a:r>
            <a:r>
              <a:rPr lang="en-US" altLang="zh-CN" sz="2400" b="1" dirty="0">
                <a:solidFill>
                  <a:schemeClr val="tx1"/>
                </a:solidFill>
              </a:rPr>
              <a:t>I</a:t>
            </a:r>
            <a:endParaRPr lang="zh-CN" altLang="en-US" sz="2400" b="1" dirty="0">
              <a:solidFill>
                <a:schemeClr val="tx1"/>
              </a:solidFill>
            </a:endParaRPr>
          </a:p>
        </p:txBody>
      </p:sp>
      <p:sp>
        <p:nvSpPr>
          <p:cNvPr id="166" name="Text Box 133"/>
          <p:cNvSpPr txBox="1">
            <a:spLocks noChangeArrowheads="1"/>
          </p:cNvSpPr>
          <p:nvPr/>
        </p:nvSpPr>
        <p:spPr bwMode="auto">
          <a:xfrm>
            <a:off x="0" y="4873939"/>
            <a:ext cx="9144000" cy="40228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89997" tIns="46798" rIns="89997" bIns="46798">
            <a:spAutoFit/>
          </a:bodyPr>
          <a:lstStyle/>
          <a:p>
            <a:pPr algn="ctr">
              <a:spcBef>
                <a:spcPct val="50000"/>
              </a:spcBef>
            </a:pPr>
            <a:r>
              <a:rPr lang="zh-CN" altLang="en-US" sz="2000">
                <a:latin typeface="华文细黑" pitchFamily="2" charset="-122"/>
                <a:ea typeface="华文细黑" pitchFamily="2" charset="-122"/>
              </a:rPr>
              <a:t>信息集成与数据共享平台</a:t>
            </a:r>
          </a:p>
        </p:txBody>
      </p:sp>
      <p:sp>
        <p:nvSpPr>
          <p:cNvPr id="167" name="五边形 166"/>
          <p:cNvSpPr/>
          <p:nvPr/>
        </p:nvSpPr>
        <p:spPr>
          <a:xfrm>
            <a:off x="0" y="4400551"/>
            <a:ext cx="9144000" cy="428628"/>
          </a:xfrm>
          <a:prstGeom prst="homePlate">
            <a:avLst/>
          </a:prstGeom>
          <a:ln/>
        </p:spPr>
        <p:style>
          <a:lnRef idx="0">
            <a:schemeClr val="accent5"/>
          </a:lnRef>
          <a:fillRef idx="3">
            <a:schemeClr val="accent5"/>
          </a:fillRef>
          <a:effectRef idx="3">
            <a:schemeClr val="accent5"/>
          </a:effectRef>
          <a:fontRef idx="minor">
            <a:schemeClr val="lt1"/>
          </a:fontRef>
        </p:style>
        <p:txBody>
          <a:bodyPr lIns="91436" tIns="45718" rIns="91436" bIns="45718" rtlCol="0" anchor="ctr"/>
          <a:lstStyle/>
          <a:p>
            <a:pPr algn="ctr"/>
            <a:r>
              <a:rPr lang="zh-CN" altLang="en-US" dirty="0" smtClean="0">
                <a:solidFill>
                  <a:srgbClr val="C00000"/>
                </a:solidFill>
                <a:latin typeface="华文细黑" pitchFamily="2" charset="-122"/>
                <a:ea typeface="华文细黑" pitchFamily="2" charset="-122"/>
              </a:rPr>
              <a:t>以产品生命周期为主线的项目管理平台</a:t>
            </a:r>
            <a:endParaRPr lang="zh-CN" altLang="en-US" dirty="0">
              <a:solidFill>
                <a:srgbClr val="C00000"/>
              </a:solidFill>
              <a:latin typeface="华文细黑" pitchFamily="2" charset="-122"/>
              <a:ea typeface="华文细黑" pitchFamily="2" charset="-122"/>
            </a:endParaRPr>
          </a:p>
        </p:txBody>
      </p:sp>
      <p:sp>
        <p:nvSpPr>
          <p:cNvPr id="168" name="五边形 167"/>
          <p:cNvSpPr/>
          <p:nvPr/>
        </p:nvSpPr>
        <p:spPr>
          <a:xfrm>
            <a:off x="0" y="3943351"/>
            <a:ext cx="9144000" cy="428628"/>
          </a:xfrm>
          <a:prstGeom prst="homePlate">
            <a:avLst/>
          </a:prstGeom>
          <a:ln/>
        </p:spPr>
        <p:style>
          <a:lnRef idx="0">
            <a:schemeClr val="accent3"/>
          </a:lnRef>
          <a:fillRef idx="3">
            <a:schemeClr val="accent3"/>
          </a:fillRef>
          <a:effectRef idx="3">
            <a:schemeClr val="accent3"/>
          </a:effectRef>
          <a:fontRef idx="minor">
            <a:schemeClr val="lt1"/>
          </a:fontRef>
        </p:style>
        <p:txBody>
          <a:bodyPr lIns="91436" tIns="45718" rIns="91436" bIns="45718" rtlCol="0" anchor="ctr"/>
          <a:lstStyle/>
          <a:p>
            <a:pPr algn="ctr"/>
            <a:r>
              <a:rPr lang="zh-CN" altLang="en-US" dirty="0" smtClean="0">
                <a:solidFill>
                  <a:srgbClr val="C00000"/>
                </a:solidFill>
                <a:latin typeface="华文细黑" pitchFamily="2" charset="-122"/>
                <a:ea typeface="华文细黑" pitchFamily="2" charset="-122"/>
              </a:rPr>
              <a:t>全过程的绩效考核（</a:t>
            </a:r>
            <a:r>
              <a:rPr lang="en-US" altLang="zh-CN" dirty="0" smtClean="0">
                <a:solidFill>
                  <a:srgbClr val="C00000"/>
                </a:solidFill>
                <a:latin typeface="华文细黑" pitchFamily="2" charset="-122"/>
                <a:ea typeface="华文细黑" pitchFamily="2" charset="-122"/>
              </a:rPr>
              <a:t>HR</a:t>
            </a:r>
            <a:r>
              <a:rPr lang="zh-CN" altLang="en-US" dirty="0" smtClean="0">
                <a:solidFill>
                  <a:srgbClr val="C00000"/>
                </a:solidFill>
                <a:latin typeface="华文细黑" pitchFamily="2" charset="-122"/>
                <a:ea typeface="华文细黑" pitchFamily="2" charset="-122"/>
              </a:rPr>
              <a:t>）</a:t>
            </a:r>
            <a:endParaRPr lang="zh-CN" altLang="en-US" dirty="0">
              <a:solidFill>
                <a:srgbClr val="C00000"/>
              </a:solidFill>
              <a:latin typeface="华文细黑" pitchFamily="2" charset="-122"/>
              <a:ea typeface="华文细黑" pitchFamily="2" charset="-122"/>
            </a:endParaRPr>
          </a:p>
        </p:txBody>
      </p:sp>
    </p:spTree>
    <p:extLst>
      <p:ext uri="{BB962C8B-B14F-4D97-AF65-F5344CB8AC3E}">
        <p14:creationId xmlns:p14="http://schemas.microsoft.com/office/powerpoint/2010/main" val="4626655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blinds(horizontal)">
                                      <p:cBhvr>
                                        <p:cTn id="7" dur="500"/>
                                        <p:tgtEl>
                                          <p:spTgt spid="16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blinds(horizontal)">
                                      <p:cBhvr>
                                        <p:cTn id="10" dur="500"/>
                                        <p:tgtEl>
                                          <p:spTgt spid="1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blinds(horizontal)">
                                      <p:cBhvr>
                                        <p:cTn id="15" dur="500"/>
                                        <p:tgtEl>
                                          <p:spTgt spid="16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blinds(horizontal)">
                                      <p:cBhvr>
                                        <p:cTn id="18" dur="500"/>
                                        <p:tgtEl>
                                          <p:spTgt spid="15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blinds(horizontal)">
                                      <p:cBhvr>
                                        <p:cTn id="23" dur="500"/>
                                        <p:tgtEl>
                                          <p:spTgt spid="16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blinds(horizontal)">
                                      <p:cBhvr>
                                        <p:cTn id="26" dur="500"/>
                                        <p:tgtEl>
                                          <p:spTgt spid="16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blinds(horizontal)">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67"/>
                                        </p:tgtEl>
                                        <p:attrNameLst>
                                          <p:attrName>style.visibility</p:attrName>
                                        </p:attrNameLst>
                                      </p:cBhvr>
                                      <p:to>
                                        <p:strVal val="visible"/>
                                      </p:to>
                                    </p:set>
                                    <p:animEffect transition="in" filter="blinds(horizontal)">
                                      <p:cBhvr>
                                        <p:cTn id="36" dur="500"/>
                                        <p:tgtEl>
                                          <p:spTgt spid="16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blinds(horizontal)">
                                      <p:cBhvr>
                                        <p:cTn id="41" dur="500"/>
                                        <p:tgtEl>
                                          <p:spTgt spid="16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64"/>
                                        </p:tgtEl>
                                        <p:attrNameLst>
                                          <p:attrName>style.visibility</p:attrName>
                                        </p:attrNameLst>
                                      </p:cBhvr>
                                      <p:to>
                                        <p:strVal val="visible"/>
                                      </p:to>
                                    </p:set>
                                    <p:animEffect transition="in" filter="blinds(horizontal)">
                                      <p:cBhvr>
                                        <p:cTn id="46"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1" grpId="0"/>
      <p:bldP spid="162" grpId="0"/>
      <p:bldP spid="163" grpId="0"/>
      <p:bldP spid="164" grpId="0" animBg="1"/>
      <p:bldP spid="166" grpId="0" animBg="1"/>
      <p:bldP spid="167" grpId="0" animBg="1"/>
      <p:bldP spid="1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4302"/>
            <a:ext cx="8001000" cy="396875"/>
          </a:xfrm>
          <a:prstGeom prst="rect">
            <a:avLst/>
          </a:prstGeom>
        </p:spPr>
        <p:txBody>
          <a:bodyPr lIns="91436" tIns="45718" rIns="91436" bIns="45718"/>
          <a:lstStyle/>
          <a:p>
            <a:pPr algn="l">
              <a:defRPr/>
            </a:pPr>
            <a:r>
              <a:rPr lang="zh-CN" altLang="en-US" sz="2000" b="1" kern="0" dirty="0">
                <a:solidFill>
                  <a:srgbClr val="FFFFFF"/>
                </a:solidFill>
                <a:latin typeface="微软雅黑"/>
                <a:ea typeface="微软雅黑"/>
                <a:cs typeface="微软雅黑"/>
              </a:rPr>
              <a:t>以项目管理为主线的产品全生命周期管理</a:t>
            </a:r>
            <a:r>
              <a:rPr lang="en-US" altLang="zh-CN" sz="2000" b="1" kern="0" dirty="0">
                <a:solidFill>
                  <a:srgbClr val="FFFFFF"/>
                </a:solidFill>
                <a:latin typeface="微软雅黑"/>
                <a:ea typeface="微软雅黑"/>
                <a:cs typeface="微软雅黑"/>
              </a:rPr>
              <a:t>(1/2)</a:t>
            </a:r>
            <a:endParaRPr lang="zh-CN" altLang="en-US" sz="2000" dirty="0">
              <a:solidFill>
                <a:srgbClr val="FFFFFF"/>
              </a:solidFill>
              <a:latin typeface="微软雅黑"/>
              <a:ea typeface="微软雅黑"/>
              <a:cs typeface="微软雅黑"/>
            </a:endParaRPr>
          </a:p>
        </p:txBody>
      </p:sp>
      <p:grpSp>
        <p:nvGrpSpPr>
          <p:cNvPr id="3" name="Group 2248"/>
          <p:cNvGrpSpPr>
            <a:grpSpLocks/>
          </p:cNvGrpSpPr>
          <p:nvPr/>
        </p:nvGrpSpPr>
        <p:grpSpPr bwMode="auto">
          <a:xfrm>
            <a:off x="251521" y="830071"/>
            <a:ext cx="8280400" cy="3456385"/>
            <a:chOff x="484" y="777"/>
            <a:chExt cx="5216" cy="2903"/>
          </a:xfrm>
        </p:grpSpPr>
        <p:sp>
          <p:nvSpPr>
            <p:cNvPr id="131090" name="Rectangle 2054"/>
            <p:cNvSpPr>
              <a:spLocks noChangeArrowheads="1"/>
            </p:cNvSpPr>
            <p:nvPr/>
          </p:nvSpPr>
          <p:spPr bwMode="auto">
            <a:xfrm>
              <a:off x="484" y="1192"/>
              <a:ext cx="4874" cy="2488"/>
            </a:xfrm>
            <a:prstGeom prst="rect">
              <a:avLst/>
            </a:prstGeom>
            <a:noFill/>
            <a:ln w="2857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091" name="Line 2055"/>
            <p:cNvSpPr>
              <a:spLocks noChangeShapeType="1"/>
            </p:cNvSpPr>
            <p:nvPr/>
          </p:nvSpPr>
          <p:spPr bwMode="auto">
            <a:xfrm>
              <a:off x="1459" y="1192"/>
              <a:ext cx="1" cy="248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2" name="Line 2056"/>
            <p:cNvSpPr>
              <a:spLocks noChangeShapeType="1"/>
            </p:cNvSpPr>
            <p:nvPr/>
          </p:nvSpPr>
          <p:spPr bwMode="auto">
            <a:xfrm>
              <a:off x="484" y="1422"/>
              <a:ext cx="4874" cy="1"/>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3" name="Line 2057"/>
            <p:cNvSpPr>
              <a:spLocks noChangeShapeType="1"/>
            </p:cNvSpPr>
            <p:nvPr/>
          </p:nvSpPr>
          <p:spPr bwMode="auto">
            <a:xfrm>
              <a:off x="1724"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4" name="Line 2058"/>
            <p:cNvSpPr>
              <a:spLocks noChangeShapeType="1"/>
            </p:cNvSpPr>
            <p:nvPr/>
          </p:nvSpPr>
          <p:spPr bwMode="auto">
            <a:xfrm>
              <a:off x="1990"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5" name="Line 2059"/>
            <p:cNvSpPr>
              <a:spLocks noChangeShapeType="1"/>
            </p:cNvSpPr>
            <p:nvPr/>
          </p:nvSpPr>
          <p:spPr bwMode="auto">
            <a:xfrm>
              <a:off x="2256"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6" name="Line 2060"/>
            <p:cNvSpPr>
              <a:spLocks noChangeShapeType="1"/>
            </p:cNvSpPr>
            <p:nvPr/>
          </p:nvSpPr>
          <p:spPr bwMode="auto">
            <a:xfrm>
              <a:off x="2522"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7" name="Line 2061"/>
            <p:cNvSpPr>
              <a:spLocks noChangeShapeType="1"/>
            </p:cNvSpPr>
            <p:nvPr/>
          </p:nvSpPr>
          <p:spPr bwMode="auto">
            <a:xfrm>
              <a:off x="2788"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8" name="Line 2062"/>
            <p:cNvSpPr>
              <a:spLocks noChangeShapeType="1"/>
            </p:cNvSpPr>
            <p:nvPr/>
          </p:nvSpPr>
          <p:spPr bwMode="auto">
            <a:xfrm>
              <a:off x="3054"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099" name="Line 2063"/>
            <p:cNvSpPr>
              <a:spLocks noChangeShapeType="1"/>
            </p:cNvSpPr>
            <p:nvPr/>
          </p:nvSpPr>
          <p:spPr bwMode="auto">
            <a:xfrm>
              <a:off x="3320" y="1330"/>
              <a:ext cx="0"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0" name="Line 2064"/>
            <p:cNvSpPr>
              <a:spLocks noChangeShapeType="1"/>
            </p:cNvSpPr>
            <p:nvPr/>
          </p:nvSpPr>
          <p:spPr bwMode="auto">
            <a:xfrm>
              <a:off x="3585"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1" name="Line 2065"/>
            <p:cNvSpPr>
              <a:spLocks noChangeShapeType="1"/>
            </p:cNvSpPr>
            <p:nvPr/>
          </p:nvSpPr>
          <p:spPr bwMode="auto">
            <a:xfrm>
              <a:off x="3851"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2" name="Line 2066"/>
            <p:cNvSpPr>
              <a:spLocks noChangeShapeType="1"/>
            </p:cNvSpPr>
            <p:nvPr/>
          </p:nvSpPr>
          <p:spPr bwMode="auto">
            <a:xfrm>
              <a:off x="4117"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3" name="Line 2067"/>
            <p:cNvSpPr>
              <a:spLocks noChangeShapeType="1"/>
            </p:cNvSpPr>
            <p:nvPr/>
          </p:nvSpPr>
          <p:spPr bwMode="auto">
            <a:xfrm>
              <a:off x="4339"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4" name="Line 2068"/>
            <p:cNvSpPr>
              <a:spLocks noChangeShapeType="1"/>
            </p:cNvSpPr>
            <p:nvPr/>
          </p:nvSpPr>
          <p:spPr bwMode="auto">
            <a:xfrm>
              <a:off x="4604"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5" name="Line 2069"/>
            <p:cNvSpPr>
              <a:spLocks noChangeShapeType="1"/>
            </p:cNvSpPr>
            <p:nvPr/>
          </p:nvSpPr>
          <p:spPr bwMode="auto">
            <a:xfrm>
              <a:off x="4870"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6" name="Line 2070"/>
            <p:cNvSpPr>
              <a:spLocks noChangeShapeType="1"/>
            </p:cNvSpPr>
            <p:nvPr/>
          </p:nvSpPr>
          <p:spPr bwMode="auto">
            <a:xfrm>
              <a:off x="5136" y="1330"/>
              <a:ext cx="1" cy="7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7" name="Line 2071"/>
            <p:cNvSpPr>
              <a:spLocks noChangeShapeType="1"/>
            </p:cNvSpPr>
            <p:nvPr/>
          </p:nvSpPr>
          <p:spPr bwMode="auto">
            <a:xfrm>
              <a:off x="1459" y="823"/>
              <a:ext cx="0" cy="369"/>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8" name="Line 2072"/>
            <p:cNvSpPr>
              <a:spLocks noChangeShapeType="1"/>
            </p:cNvSpPr>
            <p:nvPr/>
          </p:nvSpPr>
          <p:spPr bwMode="auto">
            <a:xfrm flipV="1">
              <a:off x="5358" y="823"/>
              <a:ext cx="0" cy="369"/>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09" name="Line 2073"/>
            <p:cNvSpPr>
              <a:spLocks noChangeShapeType="1"/>
            </p:cNvSpPr>
            <p:nvPr/>
          </p:nvSpPr>
          <p:spPr bwMode="auto">
            <a:xfrm>
              <a:off x="1459" y="915"/>
              <a:ext cx="3899" cy="0"/>
            </a:xfrm>
            <a:prstGeom prst="line">
              <a:avLst/>
            </a:prstGeom>
            <a:noFill/>
            <a:ln w="9525">
              <a:solidFill>
                <a:schemeClr val="accent2"/>
              </a:solidFill>
              <a:round/>
              <a:headEnd type="triangle" w="med" len="me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10" name="Text Box 2074"/>
            <p:cNvSpPr txBox="1">
              <a:spLocks noChangeArrowheads="1"/>
            </p:cNvSpPr>
            <p:nvPr/>
          </p:nvSpPr>
          <p:spPr bwMode="auto">
            <a:xfrm>
              <a:off x="2965" y="777"/>
              <a:ext cx="1093" cy="260"/>
            </a:xfrm>
            <a:prstGeom prst="rect">
              <a:avLst/>
            </a:prstGeom>
            <a:noFill/>
            <a:ln w="9525">
              <a:noFill/>
              <a:miter lim="800000"/>
              <a:headEnd/>
              <a:tailEnd/>
            </a:ln>
          </p:spPr>
          <p:txBody>
            <a:bodyPr lIns="90000" tIns="46800" rIns="90000" bIns="46800">
              <a:spAutoFit/>
            </a:bodyPr>
            <a:lstStyle/>
            <a:p>
              <a:pPr>
                <a:spcBef>
                  <a:spcPct val="50000"/>
                </a:spcBef>
              </a:pPr>
              <a:r>
                <a:rPr lang="zh-CN" altLang="en-US" sz="1400">
                  <a:latin typeface="微软雅黑"/>
                  <a:ea typeface="微软雅黑"/>
                  <a:cs typeface="微软雅黑"/>
                </a:rPr>
                <a:t>技术准备节点计划</a:t>
              </a:r>
            </a:p>
          </p:txBody>
        </p:sp>
        <p:sp>
          <p:nvSpPr>
            <p:cNvPr id="131111" name="Line 2075"/>
            <p:cNvSpPr>
              <a:spLocks noChangeShapeType="1"/>
            </p:cNvSpPr>
            <p:nvPr/>
          </p:nvSpPr>
          <p:spPr bwMode="auto">
            <a:xfrm flipV="1">
              <a:off x="3674" y="935"/>
              <a:ext cx="0" cy="257"/>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12" name="Line 2076"/>
            <p:cNvSpPr>
              <a:spLocks noChangeShapeType="1"/>
            </p:cNvSpPr>
            <p:nvPr/>
          </p:nvSpPr>
          <p:spPr bwMode="auto">
            <a:xfrm>
              <a:off x="1459" y="1100"/>
              <a:ext cx="2215" cy="0"/>
            </a:xfrm>
            <a:prstGeom prst="line">
              <a:avLst/>
            </a:prstGeom>
            <a:noFill/>
            <a:ln w="9525">
              <a:solidFill>
                <a:schemeClr val="accent2"/>
              </a:solidFill>
              <a:round/>
              <a:headEnd type="triangle" w="med" len="me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13" name="Line 2077"/>
            <p:cNvSpPr>
              <a:spLocks noChangeShapeType="1"/>
            </p:cNvSpPr>
            <p:nvPr/>
          </p:nvSpPr>
          <p:spPr bwMode="auto">
            <a:xfrm>
              <a:off x="3674" y="1100"/>
              <a:ext cx="1684" cy="0"/>
            </a:xfrm>
            <a:prstGeom prst="line">
              <a:avLst/>
            </a:prstGeom>
            <a:noFill/>
            <a:ln w="9525">
              <a:solidFill>
                <a:schemeClr val="accent2"/>
              </a:solidFill>
              <a:round/>
              <a:headEnd type="triangle" w="med" len="me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14" name="Text Box 2078"/>
            <p:cNvSpPr txBox="1">
              <a:spLocks noChangeArrowheads="1"/>
            </p:cNvSpPr>
            <p:nvPr/>
          </p:nvSpPr>
          <p:spPr bwMode="auto">
            <a:xfrm>
              <a:off x="2168" y="941"/>
              <a:ext cx="882" cy="260"/>
            </a:xfrm>
            <a:prstGeom prst="rect">
              <a:avLst/>
            </a:prstGeom>
            <a:noFill/>
            <a:ln w="9525">
              <a:noFill/>
              <a:miter lim="800000"/>
              <a:headEnd/>
              <a:tailEnd/>
            </a:ln>
          </p:spPr>
          <p:txBody>
            <a:bodyPr lIns="90000" tIns="46800" rIns="90000" bIns="46800">
              <a:spAutoFit/>
            </a:bodyPr>
            <a:lstStyle/>
            <a:p>
              <a:pPr>
                <a:spcBef>
                  <a:spcPct val="50000"/>
                </a:spcBef>
              </a:pPr>
              <a:r>
                <a:rPr lang="zh-CN" altLang="en-US" sz="1400" dirty="0">
                  <a:latin typeface="微软雅黑"/>
                  <a:ea typeface="微软雅黑"/>
                  <a:cs typeface="微软雅黑"/>
                </a:rPr>
                <a:t>产品设计计划</a:t>
              </a:r>
            </a:p>
          </p:txBody>
        </p:sp>
        <p:sp>
          <p:nvSpPr>
            <p:cNvPr id="131115" name="Text Box 2079"/>
            <p:cNvSpPr txBox="1">
              <a:spLocks noChangeArrowheads="1"/>
            </p:cNvSpPr>
            <p:nvPr/>
          </p:nvSpPr>
          <p:spPr bwMode="auto">
            <a:xfrm>
              <a:off x="3984" y="941"/>
              <a:ext cx="1226" cy="260"/>
            </a:xfrm>
            <a:prstGeom prst="rect">
              <a:avLst/>
            </a:prstGeom>
            <a:noFill/>
            <a:ln w="9525">
              <a:noFill/>
              <a:miter lim="800000"/>
              <a:headEnd/>
              <a:tailEnd/>
            </a:ln>
          </p:spPr>
          <p:txBody>
            <a:bodyPr lIns="90000" tIns="46800" rIns="90000" bIns="46800">
              <a:spAutoFit/>
            </a:bodyPr>
            <a:lstStyle/>
            <a:p>
              <a:pPr>
                <a:spcBef>
                  <a:spcPct val="50000"/>
                </a:spcBef>
              </a:pPr>
              <a:r>
                <a:rPr lang="zh-CN" altLang="en-US" sz="1400" dirty="0">
                  <a:latin typeface="微软雅黑"/>
                  <a:ea typeface="微软雅黑"/>
                  <a:cs typeface="微软雅黑"/>
                </a:rPr>
                <a:t>工艺、工装设计计划</a:t>
              </a:r>
            </a:p>
          </p:txBody>
        </p:sp>
        <p:sp>
          <p:nvSpPr>
            <p:cNvPr id="131116" name="Text Box 2080"/>
            <p:cNvSpPr txBox="1">
              <a:spLocks noChangeArrowheads="1"/>
            </p:cNvSpPr>
            <p:nvPr/>
          </p:nvSpPr>
          <p:spPr bwMode="auto">
            <a:xfrm>
              <a:off x="565" y="1133"/>
              <a:ext cx="768" cy="260"/>
            </a:xfrm>
            <a:prstGeom prst="rect">
              <a:avLst/>
            </a:prstGeom>
            <a:noFill/>
            <a:ln w="9525">
              <a:noFill/>
              <a:miter lim="800000"/>
              <a:headEnd/>
              <a:tailEnd/>
            </a:ln>
          </p:spPr>
          <p:txBody>
            <a:bodyPr lIns="90000" tIns="46800" rIns="90000" bIns="46800">
              <a:spAutoFit/>
            </a:bodyPr>
            <a:lstStyle/>
            <a:p>
              <a:pPr>
                <a:spcBef>
                  <a:spcPct val="50000"/>
                </a:spcBef>
              </a:pPr>
              <a:r>
                <a:rPr lang="zh-CN" altLang="en-US" sz="1400" dirty="0">
                  <a:latin typeface="微软雅黑"/>
                  <a:ea typeface="微软雅黑"/>
                  <a:cs typeface="微软雅黑"/>
                </a:rPr>
                <a:t>项目任务树</a:t>
              </a:r>
            </a:p>
          </p:txBody>
        </p:sp>
        <p:sp>
          <p:nvSpPr>
            <p:cNvPr id="131117" name="Line 2081"/>
            <p:cNvSpPr>
              <a:spLocks noChangeShapeType="1"/>
            </p:cNvSpPr>
            <p:nvPr/>
          </p:nvSpPr>
          <p:spPr bwMode="auto">
            <a:xfrm>
              <a:off x="1460" y="1606"/>
              <a:ext cx="708"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18" name="Line 2082"/>
            <p:cNvSpPr>
              <a:spLocks noChangeShapeType="1"/>
            </p:cNvSpPr>
            <p:nvPr/>
          </p:nvSpPr>
          <p:spPr bwMode="auto">
            <a:xfrm>
              <a:off x="2168" y="1791"/>
              <a:ext cx="621"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19" name="Line 2083"/>
            <p:cNvSpPr>
              <a:spLocks noChangeShapeType="1"/>
            </p:cNvSpPr>
            <p:nvPr/>
          </p:nvSpPr>
          <p:spPr bwMode="auto">
            <a:xfrm>
              <a:off x="2788" y="1996"/>
              <a:ext cx="620"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0" name="Line 2084"/>
            <p:cNvSpPr>
              <a:spLocks noChangeShapeType="1"/>
            </p:cNvSpPr>
            <p:nvPr/>
          </p:nvSpPr>
          <p:spPr bwMode="auto">
            <a:xfrm>
              <a:off x="3674" y="1422"/>
              <a:ext cx="0" cy="2258"/>
            </a:xfrm>
            <a:prstGeom prst="line">
              <a:avLst/>
            </a:prstGeom>
            <a:noFill/>
            <a:ln w="9525">
              <a:solidFill>
                <a:schemeClr val="accent2"/>
              </a:solidFill>
              <a:prstDash val="dash"/>
              <a:round/>
              <a:headEnd/>
              <a:tailEnd/>
            </a:ln>
          </p:spPr>
          <p:txBody>
            <a:bodyPr wrap="none" lIns="90000" tIns="46800" rIns="90000" bIns="46800"/>
            <a:lstStyle/>
            <a:p>
              <a:endParaRPr lang="zh-CN" altLang="en-US">
                <a:latin typeface="微软雅黑"/>
                <a:ea typeface="微软雅黑"/>
                <a:cs typeface="微软雅黑"/>
              </a:endParaRPr>
            </a:p>
          </p:txBody>
        </p:sp>
        <p:sp>
          <p:nvSpPr>
            <p:cNvPr id="131121" name="Line 2085"/>
            <p:cNvSpPr>
              <a:spLocks noChangeShapeType="1"/>
            </p:cNvSpPr>
            <p:nvPr/>
          </p:nvSpPr>
          <p:spPr bwMode="auto">
            <a:xfrm>
              <a:off x="3673" y="2543"/>
              <a:ext cx="444"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2" name="Line 2086"/>
            <p:cNvSpPr>
              <a:spLocks noChangeShapeType="1"/>
            </p:cNvSpPr>
            <p:nvPr/>
          </p:nvSpPr>
          <p:spPr bwMode="auto">
            <a:xfrm>
              <a:off x="4117" y="2697"/>
              <a:ext cx="1241"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3" name="Line 2087"/>
            <p:cNvSpPr>
              <a:spLocks noChangeShapeType="1"/>
            </p:cNvSpPr>
            <p:nvPr/>
          </p:nvSpPr>
          <p:spPr bwMode="auto">
            <a:xfrm>
              <a:off x="4340" y="2858"/>
              <a:ext cx="1018"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4" name="Line 2088"/>
            <p:cNvSpPr>
              <a:spLocks noChangeShapeType="1"/>
            </p:cNvSpPr>
            <p:nvPr/>
          </p:nvSpPr>
          <p:spPr bwMode="auto">
            <a:xfrm>
              <a:off x="4117" y="3020"/>
              <a:ext cx="1241"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5" name="Line 2089"/>
            <p:cNvSpPr>
              <a:spLocks noChangeShapeType="1"/>
            </p:cNvSpPr>
            <p:nvPr/>
          </p:nvSpPr>
          <p:spPr bwMode="auto">
            <a:xfrm>
              <a:off x="4117" y="3196"/>
              <a:ext cx="1020"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6" name="Line 2090"/>
            <p:cNvSpPr>
              <a:spLocks noChangeShapeType="1"/>
            </p:cNvSpPr>
            <p:nvPr/>
          </p:nvSpPr>
          <p:spPr bwMode="auto">
            <a:xfrm>
              <a:off x="4117" y="3373"/>
              <a:ext cx="1020"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7" name="Line 2091"/>
            <p:cNvSpPr>
              <a:spLocks noChangeShapeType="1"/>
            </p:cNvSpPr>
            <p:nvPr/>
          </p:nvSpPr>
          <p:spPr bwMode="auto">
            <a:xfrm>
              <a:off x="4117" y="3542"/>
              <a:ext cx="754"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28" name="Text Box 2092"/>
            <p:cNvSpPr txBox="1">
              <a:spLocks noChangeArrowheads="1"/>
            </p:cNvSpPr>
            <p:nvPr/>
          </p:nvSpPr>
          <p:spPr bwMode="auto">
            <a:xfrm>
              <a:off x="1592" y="1446"/>
              <a:ext cx="532"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方案设计</a:t>
              </a:r>
            </a:p>
          </p:txBody>
        </p:sp>
        <p:sp>
          <p:nvSpPr>
            <p:cNvPr id="131129" name="Text Box 2093"/>
            <p:cNvSpPr txBox="1">
              <a:spLocks noChangeArrowheads="1"/>
            </p:cNvSpPr>
            <p:nvPr/>
          </p:nvSpPr>
          <p:spPr bwMode="auto">
            <a:xfrm>
              <a:off x="2212" y="1629"/>
              <a:ext cx="532"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技术设计</a:t>
              </a:r>
            </a:p>
          </p:txBody>
        </p:sp>
        <p:sp>
          <p:nvSpPr>
            <p:cNvPr id="131130" name="Text Box 2094"/>
            <p:cNvSpPr txBox="1">
              <a:spLocks noChangeArrowheads="1"/>
            </p:cNvSpPr>
            <p:nvPr/>
          </p:nvSpPr>
          <p:spPr bwMode="auto">
            <a:xfrm>
              <a:off x="2888" y="1816"/>
              <a:ext cx="602"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配方设计</a:t>
              </a:r>
              <a:endParaRPr lang="zh-CN" altLang="en-US" sz="1200" dirty="0">
                <a:latin typeface="微软雅黑"/>
                <a:ea typeface="微软雅黑"/>
                <a:cs typeface="微软雅黑"/>
              </a:endParaRPr>
            </a:p>
          </p:txBody>
        </p:sp>
        <p:sp>
          <p:nvSpPr>
            <p:cNvPr id="131131" name="Line 2095"/>
            <p:cNvSpPr>
              <a:spLocks noChangeShapeType="1"/>
            </p:cNvSpPr>
            <p:nvPr/>
          </p:nvSpPr>
          <p:spPr bwMode="auto">
            <a:xfrm>
              <a:off x="3408" y="2159"/>
              <a:ext cx="178"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32" name="Line 2096"/>
            <p:cNvSpPr>
              <a:spLocks noChangeShapeType="1"/>
            </p:cNvSpPr>
            <p:nvPr/>
          </p:nvSpPr>
          <p:spPr bwMode="auto">
            <a:xfrm>
              <a:off x="3497" y="2298"/>
              <a:ext cx="178" cy="0"/>
            </a:xfrm>
            <a:prstGeom prst="line">
              <a:avLst/>
            </a:prstGeom>
            <a:noFill/>
            <a:ln w="76200">
              <a:solidFill>
                <a:schemeClr val="tx1"/>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33" name="Text Box 2097"/>
            <p:cNvSpPr txBox="1">
              <a:spLocks noChangeArrowheads="1"/>
            </p:cNvSpPr>
            <p:nvPr/>
          </p:nvSpPr>
          <p:spPr bwMode="auto">
            <a:xfrm>
              <a:off x="3408" y="1997"/>
              <a:ext cx="554"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工艺审查</a:t>
              </a:r>
            </a:p>
          </p:txBody>
        </p:sp>
        <p:sp>
          <p:nvSpPr>
            <p:cNvPr id="131134" name="Text Box 2098"/>
            <p:cNvSpPr txBox="1">
              <a:spLocks noChangeArrowheads="1"/>
            </p:cNvSpPr>
            <p:nvPr/>
          </p:nvSpPr>
          <p:spPr bwMode="auto">
            <a:xfrm>
              <a:off x="3541" y="2159"/>
              <a:ext cx="661"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标准化审查</a:t>
              </a:r>
            </a:p>
          </p:txBody>
        </p:sp>
        <p:sp>
          <p:nvSpPr>
            <p:cNvPr id="131135" name="AutoShape 2099"/>
            <p:cNvSpPr>
              <a:spLocks noChangeArrowheads="1"/>
            </p:cNvSpPr>
            <p:nvPr/>
          </p:nvSpPr>
          <p:spPr bwMode="auto">
            <a:xfrm>
              <a:off x="3631" y="2311"/>
              <a:ext cx="87" cy="86"/>
            </a:xfrm>
            <a:prstGeom prst="triangle">
              <a:avLst>
                <a:gd name="adj" fmla="val 50000"/>
              </a:avLst>
            </a:prstGeom>
            <a:solidFill>
              <a:srgbClr val="FF33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136" name="Text Box 2100"/>
            <p:cNvSpPr txBox="1">
              <a:spLocks noChangeArrowheads="1"/>
            </p:cNvSpPr>
            <p:nvPr/>
          </p:nvSpPr>
          <p:spPr bwMode="auto">
            <a:xfrm>
              <a:off x="3674" y="2292"/>
              <a:ext cx="528"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总师签字</a:t>
              </a:r>
            </a:p>
          </p:txBody>
        </p:sp>
        <p:sp>
          <p:nvSpPr>
            <p:cNvPr id="131137" name="Text Box 2101"/>
            <p:cNvSpPr txBox="1">
              <a:spLocks noChangeArrowheads="1"/>
            </p:cNvSpPr>
            <p:nvPr/>
          </p:nvSpPr>
          <p:spPr bwMode="auto">
            <a:xfrm>
              <a:off x="4203" y="2361"/>
              <a:ext cx="768"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工艺路线划分</a:t>
              </a:r>
            </a:p>
          </p:txBody>
        </p:sp>
        <p:sp>
          <p:nvSpPr>
            <p:cNvPr id="131138" name="Line 2102"/>
            <p:cNvSpPr>
              <a:spLocks noChangeShapeType="1"/>
            </p:cNvSpPr>
            <p:nvPr/>
          </p:nvSpPr>
          <p:spPr bwMode="auto">
            <a:xfrm>
              <a:off x="3984" y="2543"/>
              <a:ext cx="0" cy="999"/>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39" name="Line 2103"/>
            <p:cNvSpPr>
              <a:spLocks noChangeShapeType="1"/>
            </p:cNvSpPr>
            <p:nvPr/>
          </p:nvSpPr>
          <p:spPr bwMode="auto">
            <a:xfrm>
              <a:off x="3984" y="3542"/>
              <a:ext cx="133"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40" name="Line 2104"/>
            <p:cNvSpPr>
              <a:spLocks noChangeShapeType="1"/>
            </p:cNvSpPr>
            <p:nvPr/>
          </p:nvSpPr>
          <p:spPr bwMode="auto">
            <a:xfrm>
              <a:off x="3984" y="3365"/>
              <a:ext cx="133"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41" name="Line 2105"/>
            <p:cNvSpPr>
              <a:spLocks noChangeShapeType="1"/>
            </p:cNvSpPr>
            <p:nvPr/>
          </p:nvSpPr>
          <p:spPr bwMode="auto">
            <a:xfrm>
              <a:off x="3984" y="3196"/>
              <a:ext cx="133"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42" name="Line 2106"/>
            <p:cNvSpPr>
              <a:spLocks noChangeShapeType="1"/>
            </p:cNvSpPr>
            <p:nvPr/>
          </p:nvSpPr>
          <p:spPr bwMode="auto">
            <a:xfrm>
              <a:off x="3984" y="3012"/>
              <a:ext cx="133"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43" name="Line 2107"/>
            <p:cNvSpPr>
              <a:spLocks noChangeShapeType="1"/>
            </p:cNvSpPr>
            <p:nvPr/>
          </p:nvSpPr>
          <p:spPr bwMode="auto">
            <a:xfrm>
              <a:off x="3984" y="2689"/>
              <a:ext cx="133"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50" name="Line 2114"/>
            <p:cNvSpPr>
              <a:spLocks noChangeShapeType="1"/>
            </p:cNvSpPr>
            <p:nvPr/>
          </p:nvSpPr>
          <p:spPr bwMode="auto">
            <a:xfrm>
              <a:off x="1459" y="1676"/>
              <a:ext cx="265"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1" name="Line 2115"/>
            <p:cNvSpPr>
              <a:spLocks noChangeShapeType="1"/>
            </p:cNvSpPr>
            <p:nvPr/>
          </p:nvSpPr>
          <p:spPr bwMode="auto">
            <a:xfrm>
              <a:off x="1637" y="1722"/>
              <a:ext cx="265"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2" name="Line 2116"/>
            <p:cNvSpPr>
              <a:spLocks noChangeShapeType="1"/>
            </p:cNvSpPr>
            <p:nvPr/>
          </p:nvSpPr>
          <p:spPr bwMode="auto">
            <a:xfrm>
              <a:off x="1894" y="1773"/>
              <a:ext cx="266"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3" name="Line 2117"/>
            <p:cNvSpPr>
              <a:spLocks noChangeShapeType="1"/>
            </p:cNvSpPr>
            <p:nvPr/>
          </p:nvSpPr>
          <p:spPr bwMode="auto">
            <a:xfrm>
              <a:off x="2168" y="1866"/>
              <a:ext cx="265"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4" name="Line 2118"/>
            <p:cNvSpPr>
              <a:spLocks noChangeShapeType="1"/>
            </p:cNvSpPr>
            <p:nvPr/>
          </p:nvSpPr>
          <p:spPr bwMode="auto">
            <a:xfrm>
              <a:off x="2433" y="1929"/>
              <a:ext cx="266"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5" name="Line 2119"/>
            <p:cNvSpPr>
              <a:spLocks noChangeShapeType="1"/>
            </p:cNvSpPr>
            <p:nvPr/>
          </p:nvSpPr>
          <p:spPr bwMode="auto">
            <a:xfrm>
              <a:off x="2492" y="1998"/>
              <a:ext cx="266"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6" name="Line 2120"/>
            <p:cNvSpPr>
              <a:spLocks noChangeShapeType="1"/>
            </p:cNvSpPr>
            <p:nvPr/>
          </p:nvSpPr>
          <p:spPr bwMode="auto">
            <a:xfrm>
              <a:off x="2803" y="2067"/>
              <a:ext cx="265"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7" name="Line 2121"/>
            <p:cNvSpPr>
              <a:spLocks noChangeShapeType="1"/>
            </p:cNvSpPr>
            <p:nvPr/>
          </p:nvSpPr>
          <p:spPr bwMode="auto">
            <a:xfrm>
              <a:off x="2965" y="2113"/>
              <a:ext cx="266"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8" name="Line 2122"/>
            <p:cNvSpPr>
              <a:spLocks noChangeShapeType="1"/>
            </p:cNvSpPr>
            <p:nvPr/>
          </p:nvSpPr>
          <p:spPr bwMode="auto">
            <a:xfrm>
              <a:off x="3098" y="2159"/>
              <a:ext cx="266" cy="0"/>
            </a:xfrm>
            <a:prstGeom prst="line">
              <a:avLst/>
            </a:prstGeom>
            <a:noFill/>
            <a:ln w="38100">
              <a:solidFill>
                <a:srgbClr val="0099FF"/>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59" name="Line 2123"/>
            <p:cNvSpPr>
              <a:spLocks noChangeShapeType="1"/>
            </p:cNvSpPr>
            <p:nvPr/>
          </p:nvSpPr>
          <p:spPr bwMode="auto">
            <a:xfrm>
              <a:off x="565" y="1507"/>
              <a:ext cx="0" cy="2035"/>
            </a:xfrm>
            <a:prstGeom prst="line">
              <a:avLst/>
            </a:prstGeom>
            <a:noFill/>
            <a:ln w="2857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60" name="Rectangle 2124"/>
            <p:cNvSpPr>
              <a:spLocks noChangeArrowheads="1"/>
            </p:cNvSpPr>
            <p:nvPr/>
          </p:nvSpPr>
          <p:spPr bwMode="auto">
            <a:xfrm>
              <a:off x="683" y="1576"/>
              <a:ext cx="81" cy="83"/>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161" name="Rectangle 2125"/>
            <p:cNvSpPr>
              <a:spLocks noChangeArrowheads="1"/>
            </p:cNvSpPr>
            <p:nvPr/>
          </p:nvSpPr>
          <p:spPr bwMode="auto">
            <a:xfrm>
              <a:off x="528" y="1430"/>
              <a:ext cx="81" cy="83"/>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162" name="Line 2126"/>
            <p:cNvSpPr>
              <a:spLocks noChangeShapeType="1"/>
            </p:cNvSpPr>
            <p:nvPr/>
          </p:nvSpPr>
          <p:spPr bwMode="auto">
            <a:xfrm>
              <a:off x="565" y="1629"/>
              <a:ext cx="11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4" name="Group 2127"/>
            <p:cNvGrpSpPr>
              <a:grpSpLocks/>
            </p:cNvGrpSpPr>
            <p:nvPr/>
          </p:nvGrpSpPr>
          <p:grpSpPr bwMode="auto">
            <a:xfrm>
              <a:off x="728" y="1676"/>
              <a:ext cx="169" cy="108"/>
              <a:chOff x="728" y="1848"/>
              <a:chExt cx="184" cy="113"/>
            </a:xfrm>
          </p:grpSpPr>
          <p:sp>
            <p:nvSpPr>
              <p:cNvPr id="131281" name="Oval 2128"/>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82" name="Line 2129"/>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83" name="Line 2130"/>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nvGrpSpPr>
            <p:cNvPr id="5" name="Group 2131"/>
            <p:cNvGrpSpPr>
              <a:grpSpLocks/>
            </p:cNvGrpSpPr>
            <p:nvPr/>
          </p:nvGrpSpPr>
          <p:grpSpPr bwMode="auto">
            <a:xfrm>
              <a:off x="565" y="1781"/>
              <a:ext cx="332" cy="199"/>
              <a:chOff x="904" y="1968"/>
              <a:chExt cx="360" cy="209"/>
            </a:xfrm>
          </p:grpSpPr>
          <p:sp>
            <p:nvSpPr>
              <p:cNvPr id="131275" name="Rectangle 2132"/>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76" name="Line 2133"/>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6" name="Group 2134"/>
              <p:cNvGrpSpPr>
                <a:grpSpLocks/>
              </p:cNvGrpSpPr>
              <p:nvPr/>
            </p:nvGrpSpPr>
            <p:grpSpPr bwMode="auto">
              <a:xfrm>
                <a:off x="1080" y="2064"/>
                <a:ext cx="184" cy="113"/>
                <a:chOff x="728" y="1848"/>
                <a:chExt cx="184" cy="113"/>
              </a:xfrm>
            </p:grpSpPr>
            <p:sp>
              <p:nvSpPr>
                <p:cNvPr id="131278" name="Oval 2135"/>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79" name="Line 2136"/>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80" name="Line 2137"/>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7" name="Group 2138"/>
            <p:cNvGrpSpPr>
              <a:grpSpLocks/>
            </p:cNvGrpSpPr>
            <p:nvPr/>
          </p:nvGrpSpPr>
          <p:grpSpPr bwMode="auto">
            <a:xfrm>
              <a:off x="570" y="1996"/>
              <a:ext cx="332" cy="199"/>
              <a:chOff x="904" y="1968"/>
              <a:chExt cx="360" cy="209"/>
            </a:xfrm>
          </p:grpSpPr>
          <p:sp>
            <p:nvSpPr>
              <p:cNvPr id="131269" name="Rectangle 2139"/>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70" name="Line 2140"/>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8" name="Group 2141"/>
              <p:cNvGrpSpPr>
                <a:grpSpLocks/>
              </p:cNvGrpSpPr>
              <p:nvPr/>
            </p:nvGrpSpPr>
            <p:grpSpPr bwMode="auto">
              <a:xfrm>
                <a:off x="1080" y="2064"/>
                <a:ext cx="184" cy="113"/>
                <a:chOff x="728" y="1848"/>
                <a:chExt cx="184" cy="113"/>
              </a:xfrm>
            </p:grpSpPr>
            <p:sp>
              <p:nvSpPr>
                <p:cNvPr id="131272" name="Oval 2142"/>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73" name="Line 2143"/>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74" name="Line 2144"/>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9" name="Group 2145"/>
            <p:cNvGrpSpPr>
              <a:grpSpLocks/>
            </p:cNvGrpSpPr>
            <p:nvPr/>
          </p:nvGrpSpPr>
          <p:grpSpPr bwMode="auto">
            <a:xfrm>
              <a:off x="570" y="2187"/>
              <a:ext cx="332" cy="199"/>
              <a:chOff x="904" y="1968"/>
              <a:chExt cx="360" cy="209"/>
            </a:xfrm>
          </p:grpSpPr>
          <p:sp>
            <p:nvSpPr>
              <p:cNvPr id="131263" name="Rectangle 2146"/>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64" name="Line 2147"/>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10" name="Group 2148"/>
              <p:cNvGrpSpPr>
                <a:grpSpLocks/>
              </p:cNvGrpSpPr>
              <p:nvPr/>
            </p:nvGrpSpPr>
            <p:grpSpPr bwMode="auto">
              <a:xfrm>
                <a:off x="1080" y="2064"/>
                <a:ext cx="184" cy="113"/>
                <a:chOff x="728" y="1848"/>
                <a:chExt cx="184" cy="113"/>
              </a:xfrm>
            </p:grpSpPr>
            <p:sp>
              <p:nvSpPr>
                <p:cNvPr id="131266" name="Oval 2149"/>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67" name="Line 2150"/>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68" name="Line 2151"/>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11" name="Group 2152"/>
            <p:cNvGrpSpPr>
              <a:grpSpLocks/>
            </p:cNvGrpSpPr>
            <p:nvPr/>
          </p:nvGrpSpPr>
          <p:grpSpPr bwMode="auto">
            <a:xfrm>
              <a:off x="570" y="2413"/>
              <a:ext cx="332" cy="202"/>
              <a:chOff x="904" y="1968"/>
              <a:chExt cx="360" cy="209"/>
            </a:xfrm>
          </p:grpSpPr>
          <p:sp>
            <p:nvSpPr>
              <p:cNvPr id="131257" name="Rectangle 2153"/>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58" name="Line 2154"/>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12" name="Group 2155"/>
              <p:cNvGrpSpPr>
                <a:grpSpLocks/>
              </p:cNvGrpSpPr>
              <p:nvPr/>
            </p:nvGrpSpPr>
            <p:grpSpPr bwMode="auto">
              <a:xfrm>
                <a:off x="1080" y="2064"/>
                <a:ext cx="184" cy="113"/>
                <a:chOff x="728" y="1848"/>
                <a:chExt cx="184" cy="113"/>
              </a:xfrm>
            </p:grpSpPr>
            <p:sp>
              <p:nvSpPr>
                <p:cNvPr id="131260" name="Oval 2156"/>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61" name="Line 2157"/>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62" name="Line 2158"/>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13" name="Group 2159"/>
            <p:cNvGrpSpPr>
              <a:grpSpLocks/>
            </p:cNvGrpSpPr>
            <p:nvPr/>
          </p:nvGrpSpPr>
          <p:grpSpPr bwMode="auto">
            <a:xfrm>
              <a:off x="570" y="2595"/>
              <a:ext cx="332" cy="199"/>
              <a:chOff x="904" y="1968"/>
              <a:chExt cx="360" cy="209"/>
            </a:xfrm>
          </p:grpSpPr>
          <p:sp>
            <p:nvSpPr>
              <p:cNvPr id="131251" name="Rectangle 2160"/>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52" name="Line 2161"/>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14" name="Group 2162"/>
              <p:cNvGrpSpPr>
                <a:grpSpLocks/>
              </p:cNvGrpSpPr>
              <p:nvPr/>
            </p:nvGrpSpPr>
            <p:grpSpPr bwMode="auto">
              <a:xfrm>
                <a:off x="1080" y="2064"/>
                <a:ext cx="184" cy="113"/>
                <a:chOff x="728" y="1848"/>
                <a:chExt cx="184" cy="113"/>
              </a:xfrm>
            </p:grpSpPr>
            <p:sp>
              <p:nvSpPr>
                <p:cNvPr id="131254" name="Oval 2163"/>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55" name="Line 2164"/>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56" name="Line 2165"/>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15" name="Group 2166"/>
            <p:cNvGrpSpPr>
              <a:grpSpLocks/>
            </p:cNvGrpSpPr>
            <p:nvPr/>
          </p:nvGrpSpPr>
          <p:grpSpPr bwMode="auto">
            <a:xfrm>
              <a:off x="570" y="2794"/>
              <a:ext cx="332" cy="199"/>
              <a:chOff x="904" y="1968"/>
              <a:chExt cx="360" cy="209"/>
            </a:xfrm>
          </p:grpSpPr>
          <p:sp>
            <p:nvSpPr>
              <p:cNvPr id="131245" name="Rectangle 2167"/>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46" name="Line 2168"/>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16" name="Group 2169"/>
              <p:cNvGrpSpPr>
                <a:grpSpLocks/>
              </p:cNvGrpSpPr>
              <p:nvPr/>
            </p:nvGrpSpPr>
            <p:grpSpPr bwMode="auto">
              <a:xfrm>
                <a:off x="1080" y="2064"/>
                <a:ext cx="184" cy="113"/>
                <a:chOff x="728" y="1848"/>
                <a:chExt cx="184" cy="113"/>
              </a:xfrm>
            </p:grpSpPr>
            <p:sp>
              <p:nvSpPr>
                <p:cNvPr id="131248" name="Oval 2170"/>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49" name="Line 2171"/>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50" name="Line 2172"/>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17" name="Group 2173"/>
            <p:cNvGrpSpPr>
              <a:grpSpLocks/>
            </p:cNvGrpSpPr>
            <p:nvPr/>
          </p:nvGrpSpPr>
          <p:grpSpPr bwMode="auto">
            <a:xfrm>
              <a:off x="570" y="3013"/>
              <a:ext cx="332" cy="202"/>
              <a:chOff x="904" y="1968"/>
              <a:chExt cx="360" cy="209"/>
            </a:xfrm>
          </p:grpSpPr>
          <p:sp>
            <p:nvSpPr>
              <p:cNvPr id="131239" name="Rectangle 2174"/>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40" name="Line 2175"/>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18" name="Group 2176"/>
              <p:cNvGrpSpPr>
                <a:grpSpLocks/>
              </p:cNvGrpSpPr>
              <p:nvPr/>
            </p:nvGrpSpPr>
            <p:grpSpPr bwMode="auto">
              <a:xfrm>
                <a:off x="1080" y="2064"/>
                <a:ext cx="184" cy="113"/>
                <a:chOff x="728" y="1848"/>
                <a:chExt cx="184" cy="113"/>
              </a:xfrm>
            </p:grpSpPr>
            <p:sp>
              <p:nvSpPr>
                <p:cNvPr id="131242" name="Oval 2177"/>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43" name="Line 2178"/>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44" name="Line 2179"/>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19" name="Group 2180"/>
            <p:cNvGrpSpPr>
              <a:grpSpLocks/>
            </p:cNvGrpSpPr>
            <p:nvPr/>
          </p:nvGrpSpPr>
          <p:grpSpPr bwMode="auto">
            <a:xfrm>
              <a:off x="570" y="3204"/>
              <a:ext cx="332" cy="202"/>
              <a:chOff x="904" y="1968"/>
              <a:chExt cx="360" cy="209"/>
            </a:xfrm>
          </p:grpSpPr>
          <p:sp>
            <p:nvSpPr>
              <p:cNvPr id="131233" name="Rectangle 2181"/>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34" name="Line 2182"/>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20" name="Group 2183"/>
              <p:cNvGrpSpPr>
                <a:grpSpLocks/>
              </p:cNvGrpSpPr>
              <p:nvPr/>
            </p:nvGrpSpPr>
            <p:grpSpPr bwMode="auto">
              <a:xfrm>
                <a:off x="1080" y="2064"/>
                <a:ext cx="184" cy="113"/>
                <a:chOff x="728" y="1848"/>
                <a:chExt cx="184" cy="113"/>
              </a:xfrm>
            </p:grpSpPr>
            <p:sp>
              <p:nvSpPr>
                <p:cNvPr id="131236" name="Oval 2184"/>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37" name="Line 2185"/>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38" name="Line 2186"/>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grpSp>
          <p:nvGrpSpPr>
            <p:cNvPr id="21" name="Group 2187"/>
            <p:cNvGrpSpPr>
              <a:grpSpLocks/>
            </p:cNvGrpSpPr>
            <p:nvPr/>
          </p:nvGrpSpPr>
          <p:grpSpPr bwMode="auto">
            <a:xfrm>
              <a:off x="570" y="3396"/>
              <a:ext cx="332" cy="202"/>
              <a:chOff x="904" y="1968"/>
              <a:chExt cx="360" cy="209"/>
            </a:xfrm>
          </p:grpSpPr>
          <p:sp>
            <p:nvSpPr>
              <p:cNvPr id="131227" name="Rectangle 2188"/>
              <p:cNvSpPr>
                <a:spLocks noChangeArrowheads="1"/>
              </p:cNvSpPr>
              <p:nvPr/>
            </p:nvSpPr>
            <p:spPr bwMode="auto">
              <a:xfrm>
                <a:off x="1032" y="1968"/>
                <a:ext cx="88" cy="87"/>
              </a:xfrm>
              <a:prstGeom prst="rect">
                <a:avLst/>
              </a:prstGeom>
              <a:solidFill>
                <a:srgbClr val="800000"/>
              </a:solidFill>
              <a:ln w="9525">
                <a:solidFill>
                  <a:schemeClr val="accent2"/>
                </a:solidFill>
                <a:miter lim="800000"/>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28" name="Line 2189"/>
              <p:cNvSpPr>
                <a:spLocks noChangeShapeType="1"/>
              </p:cNvSpPr>
              <p:nvPr/>
            </p:nvSpPr>
            <p:spPr bwMode="auto">
              <a:xfrm>
                <a:off x="904" y="2008"/>
                <a:ext cx="128"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nvGrpSpPr>
              <p:cNvPr id="22" name="Group 2190"/>
              <p:cNvGrpSpPr>
                <a:grpSpLocks/>
              </p:cNvGrpSpPr>
              <p:nvPr/>
            </p:nvGrpSpPr>
            <p:grpSpPr bwMode="auto">
              <a:xfrm>
                <a:off x="1080" y="2064"/>
                <a:ext cx="184" cy="113"/>
                <a:chOff x="728" y="1848"/>
                <a:chExt cx="184" cy="113"/>
              </a:xfrm>
            </p:grpSpPr>
            <p:sp>
              <p:nvSpPr>
                <p:cNvPr id="131230" name="Oval 2191"/>
                <p:cNvSpPr>
                  <a:spLocks noChangeArrowheads="1"/>
                </p:cNvSpPr>
                <p:nvPr/>
              </p:nvSpPr>
              <p:spPr bwMode="auto">
                <a:xfrm>
                  <a:off x="824" y="1872"/>
                  <a:ext cx="88" cy="89"/>
                </a:xfrm>
                <a:prstGeom prst="ellipse">
                  <a:avLst/>
                </a:prstGeom>
                <a:solidFill>
                  <a:schemeClr val="hlink"/>
                </a:solidFill>
                <a:ln w="9525">
                  <a:solidFill>
                    <a:schemeClr val="accent2"/>
                  </a:solidFill>
                  <a:round/>
                  <a:headEnd/>
                  <a:tailEnd/>
                </a:ln>
              </p:spPr>
              <p:txBody>
                <a:bodyPr wrap="none" lIns="90000" tIns="46800" rIns="90000" bIns="46800" anchor="ctr"/>
                <a:lstStyle/>
                <a:p>
                  <a:endParaRPr lang="zh-CN" altLang="en-US">
                    <a:latin typeface="微软雅黑"/>
                    <a:ea typeface="微软雅黑"/>
                    <a:cs typeface="微软雅黑"/>
                  </a:endParaRPr>
                </a:p>
              </p:txBody>
            </p:sp>
            <p:sp>
              <p:nvSpPr>
                <p:cNvPr id="131231" name="Line 2192"/>
                <p:cNvSpPr>
                  <a:spLocks noChangeShapeType="1"/>
                </p:cNvSpPr>
                <p:nvPr/>
              </p:nvSpPr>
              <p:spPr bwMode="auto">
                <a:xfrm>
                  <a:off x="728" y="1848"/>
                  <a:ext cx="0" cy="48"/>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232" name="Line 2193"/>
                <p:cNvSpPr>
                  <a:spLocks noChangeShapeType="1"/>
                </p:cNvSpPr>
                <p:nvPr/>
              </p:nvSpPr>
              <p:spPr bwMode="auto">
                <a:xfrm>
                  <a:off x="728" y="1912"/>
                  <a:ext cx="96" cy="0"/>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grpSp>
        </p:grpSp>
        <p:sp>
          <p:nvSpPr>
            <p:cNvPr id="131173" name="Text Box 2194"/>
            <p:cNvSpPr txBox="1">
              <a:spLocks noChangeArrowheads="1"/>
            </p:cNvSpPr>
            <p:nvPr/>
          </p:nvSpPr>
          <p:spPr bwMode="auto">
            <a:xfrm>
              <a:off x="580" y="1341"/>
              <a:ext cx="716"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合同项</a:t>
              </a:r>
              <a:r>
                <a:rPr lang="zh-CN" altLang="en-US" sz="1100" dirty="0">
                  <a:latin typeface="微软雅黑"/>
                  <a:ea typeface="微软雅黑"/>
                  <a:cs typeface="微软雅黑"/>
                </a:rPr>
                <a:t>目任务</a:t>
              </a:r>
              <a:endParaRPr lang="zh-CN" altLang="en-US" sz="1200" dirty="0">
                <a:latin typeface="微软雅黑"/>
                <a:ea typeface="微软雅黑"/>
                <a:cs typeface="微软雅黑"/>
              </a:endParaRPr>
            </a:p>
          </p:txBody>
        </p:sp>
        <p:sp>
          <p:nvSpPr>
            <p:cNvPr id="131174" name="Text Box 2195"/>
            <p:cNvSpPr txBox="1">
              <a:spLocks noChangeArrowheads="1"/>
            </p:cNvSpPr>
            <p:nvPr/>
          </p:nvSpPr>
          <p:spPr bwMode="auto">
            <a:xfrm>
              <a:off x="742" y="1474"/>
              <a:ext cx="717" cy="222"/>
            </a:xfrm>
            <a:prstGeom prst="rect">
              <a:avLst/>
            </a:prstGeom>
            <a:noFill/>
            <a:ln w="9525">
              <a:noFill/>
              <a:miter lim="800000"/>
              <a:headEnd/>
              <a:tailEnd/>
            </a:ln>
          </p:spPr>
          <p:txBody>
            <a:bodyPr lIns="90000" tIns="46800" rIns="90000" bIns="46800">
              <a:spAutoFit/>
            </a:bodyPr>
            <a:lstStyle/>
            <a:p>
              <a:pPr>
                <a:spcBef>
                  <a:spcPct val="50000"/>
                </a:spcBef>
              </a:pPr>
              <a:r>
                <a:rPr lang="zh-CN" altLang="en-US" sz="1100" dirty="0">
                  <a:latin typeface="微软雅黑"/>
                  <a:ea typeface="微软雅黑"/>
                  <a:cs typeface="微软雅黑"/>
                </a:rPr>
                <a:t>方案设计任务</a:t>
              </a:r>
            </a:p>
          </p:txBody>
        </p:sp>
        <p:sp>
          <p:nvSpPr>
            <p:cNvPr id="131175" name="Text Box 2196"/>
            <p:cNvSpPr txBox="1">
              <a:spLocks noChangeArrowheads="1"/>
            </p:cNvSpPr>
            <p:nvPr/>
          </p:nvSpPr>
          <p:spPr bwMode="auto">
            <a:xfrm>
              <a:off x="875" y="1668"/>
              <a:ext cx="717" cy="223"/>
            </a:xfrm>
            <a:prstGeom prst="rect">
              <a:avLst/>
            </a:prstGeom>
            <a:noFill/>
            <a:ln w="9525">
              <a:noFill/>
              <a:miter lim="800000"/>
              <a:headEnd/>
              <a:tailEnd/>
            </a:ln>
          </p:spPr>
          <p:txBody>
            <a:bodyPr lIns="90000" tIns="46800" rIns="90000" bIns="46800">
              <a:spAutoFit/>
            </a:bodyPr>
            <a:lstStyle/>
            <a:p>
              <a:pPr>
                <a:spcBef>
                  <a:spcPct val="50000"/>
                </a:spcBef>
              </a:pPr>
              <a:r>
                <a:rPr lang="zh-CN" altLang="en-US" sz="1100" dirty="0">
                  <a:latin typeface="微软雅黑"/>
                  <a:ea typeface="微软雅黑"/>
                  <a:cs typeface="微软雅黑"/>
                </a:rPr>
                <a:t>子设计任务</a:t>
              </a:r>
            </a:p>
          </p:txBody>
        </p:sp>
        <p:sp>
          <p:nvSpPr>
            <p:cNvPr id="131176" name="Text Box 2197"/>
            <p:cNvSpPr txBox="1">
              <a:spLocks noChangeArrowheads="1"/>
            </p:cNvSpPr>
            <p:nvPr/>
          </p:nvSpPr>
          <p:spPr bwMode="auto">
            <a:xfrm>
              <a:off x="857" y="1816"/>
              <a:ext cx="716" cy="222"/>
            </a:xfrm>
            <a:prstGeom prst="rect">
              <a:avLst/>
            </a:prstGeom>
            <a:noFill/>
            <a:ln w="9525">
              <a:noFill/>
              <a:miter lim="800000"/>
              <a:headEnd/>
              <a:tailEnd/>
            </a:ln>
          </p:spPr>
          <p:txBody>
            <a:bodyPr lIns="90000" tIns="46800" rIns="90000" bIns="46800">
              <a:spAutoFit/>
            </a:bodyPr>
            <a:lstStyle/>
            <a:p>
              <a:pPr>
                <a:spcBef>
                  <a:spcPct val="50000"/>
                </a:spcBef>
              </a:pPr>
              <a:r>
                <a:rPr lang="zh-CN" altLang="en-US" sz="1100" dirty="0">
                  <a:latin typeface="微软雅黑"/>
                  <a:ea typeface="微软雅黑"/>
                  <a:cs typeface="微软雅黑"/>
                </a:rPr>
                <a:t>技术设计任务</a:t>
              </a:r>
            </a:p>
          </p:txBody>
        </p:sp>
        <p:sp>
          <p:nvSpPr>
            <p:cNvPr id="131178" name="Text Box 2199"/>
            <p:cNvSpPr txBox="1">
              <a:spLocks noChangeArrowheads="1"/>
            </p:cNvSpPr>
            <p:nvPr/>
          </p:nvSpPr>
          <p:spPr bwMode="auto">
            <a:xfrm>
              <a:off x="866" y="1998"/>
              <a:ext cx="797" cy="223"/>
            </a:xfrm>
            <a:prstGeom prst="rect">
              <a:avLst/>
            </a:prstGeom>
            <a:noFill/>
            <a:ln w="9525">
              <a:noFill/>
              <a:miter lim="800000"/>
              <a:headEnd/>
              <a:tailEnd/>
            </a:ln>
          </p:spPr>
          <p:txBody>
            <a:bodyPr lIns="90000" tIns="46800" rIns="90000" bIns="46800">
              <a:spAutoFit/>
            </a:bodyPr>
            <a:lstStyle/>
            <a:p>
              <a:pPr>
                <a:spcBef>
                  <a:spcPct val="50000"/>
                </a:spcBef>
              </a:pPr>
              <a:r>
                <a:rPr lang="zh-CN" altLang="en-US" sz="1100" dirty="0">
                  <a:latin typeface="微软雅黑"/>
                  <a:ea typeface="微软雅黑"/>
                  <a:cs typeface="微软雅黑"/>
                </a:rPr>
                <a:t>配方设计任务</a:t>
              </a:r>
              <a:endParaRPr lang="zh-CN" altLang="en-US" sz="1100" dirty="0">
                <a:latin typeface="微软雅黑"/>
                <a:ea typeface="微软雅黑"/>
                <a:cs typeface="微软雅黑"/>
              </a:endParaRPr>
            </a:p>
          </p:txBody>
        </p:sp>
        <p:sp>
          <p:nvSpPr>
            <p:cNvPr id="131179" name="Text Box 2200"/>
            <p:cNvSpPr txBox="1">
              <a:spLocks noChangeArrowheads="1"/>
            </p:cNvSpPr>
            <p:nvPr/>
          </p:nvSpPr>
          <p:spPr bwMode="auto">
            <a:xfrm>
              <a:off x="856" y="2187"/>
              <a:ext cx="717"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工艺审查</a:t>
              </a:r>
              <a:endParaRPr lang="zh-CN" altLang="en-US" sz="1200" dirty="0">
                <a:latin typeface="微软雅黑"/>
                <a:ea typeface="微软雅黑"/>
                <a:cs typeface="微软雅黑"/>
              </a:endParaRPr>
            </a:p>
          </p:txBody>
        </p:sp>
        <p:sp>
          <p:nvSpPr>
            <p:cNvPr id="131180" name="Text Box 2201"/>
            <p:cNvSpPr txBox="1">
              <a:spLocks noChangeArrowheads="1"/>
            </p:cNvSpPr>
            <p:nvPr/>
          </p:nvSpPr>
          <p:spPr bwMode="auto">
            <a:xfrm>
              <a:off x="847" y="2482"/>
              <a:ext cx="842"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标准化审查任务</a:t>
              </a:r>
            </a:p>
          </p:txBody>
        </p:sp>
        <p:sp>
          <p:nvSpPr>
            <p:cNvPr id="131181" name="Text Box 2202"/>
            <p:cNvSpPr txBox="1">
              <a:spLocks noChangeArrowheads="1"/>
            </p:cNvSpPr>
            <p:nvPr/>
          </p:nvSpPr>
          <p:spPr bwMode="auto">
            <a:xfrm>
              <a:off x="938" y="2724"/>
              <a:ext cx="716"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总师签字发图</a:t>
              </a:r>
            </a:p>
          </p:txBody>
        </p:sp>
        <p:sp>
          <p:nvSpPr>
            <p:cNvPr id="131182" name="Text Box 2203"/>
            <p:cNvSpPr txBox="1">
              <a:spLocks noChangeArrowheads="1"/>
            </p:cNvSpPr>
            <p:nvPr/>
          </p:nvSpPr>
          <p:spPr bwMode="auto">
            <a:xfrm>
              <a:off x="3401" y="1791"/>
              <a:ext cx="317"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审图</a:t>
              </a:r>
            </a:p>
          </p:txBody>
        </p:sp>
        <p:sp>
          <p:nvSpPr>
            <p:cNvPr id="131183" name="Text Box 2204"/>
            <p:cNvSpPr txBox="1">
              <a:spLocks noChangeArrowheads="1"/>
            </p:cNvSpPr>
            <p:nvPr/>
          </p:nvSpPr>
          <p:spPr bwMode="auto">
            <a:xfrm>
              <a:off x="2190" y="1469"/>
              <a:ext cx="716"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设计评审</a:t>
              </a:r>
            </a:p>
          </p:txBody>
        </p:sp>
        <p:sp>
          <p:nvSpPr>
            <p:cNvPr id="131184" name="Line 2205"/>
            <p:cNvSpPr>
              <a:spLocks noChangeShapeType="1"/>
            </p:cNvSpPr>
            <p:nvPr/>
          </p:nvSpPr>
          <p:spPr bwMode="auto">
            <a:xfrm flipH="1">
              <a:off x="2124" y="1513"/>
              <a:ext cx="132" cy="77"/>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85" name="Line 2206"/>
            <p:cNvSpPr>
              <a:spLocks noChangeShapeType="1"/>
            </p:cNvSpPr>
            <p:nvPr/>
          </p:nvSpPr>
          <p:spPr bwMode="auto">
            <a:xfrm flipH="1">
              <a:off x="3364" y="1883"/>
              <a:ext cx="133" cy="123"/>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86" name="Text Box 2207"/>
            <p:cNvSpPr txBox="1">
              <a:spLocks noChangeArrowheads="1"/>
            </p:cNvSpPr>
            <p:nvPr/>
          </p:nvSpPr>
          <p:spPr bwMode="auto">
            <a:xfrm>
              <a:off x="2780" y="1576"/>
              <a:ext cx="717"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设计评审</a:t>
              </a:r>
            </a:p>
          </p:txBody>
        </p:sp>
        <p:sp>
          <p:nvSpPr>
            <p:cNvPr id="131187" name="Line 2208"/>
            <p:cNvSpPr>
              <a:spLocks noChangeShapeType="1"/>
            </p:cNvSpPr>
            <p:nvPr/>
          </p:nvSpPr>
          <p:spPr bwMode="auto">
            <a:xfrm flipH="1">
              <a:off x="2758" y="1668"/>
              <a:ext cx="74" cy="105"/>
            </a:xfrm>
            <a:prstGeom prst="line">
              <a:avLst/>
            </a:prstGeom>
            <a:noFill/>
            <a:ln w="9525">
              <a:solidFill>
                <a:schemeClr val="accent2"/>
              </a:solidFill>
              <a:round/>
              <a:headEnd/>
              <a:tailEnd/>
            </a:ln>
          </p:spPr>
          <p:txBody>
            <a:bodyPr wrap="none" lIns="90000" tIns="46800" rIns="90000" bIns="46800"/>
            <a:lstStyle/>
            <a:p>
              <a:endParaRPr lang="zh-CN" altLang="en-US">
                <a:latin typeface="微软雅黑"/>
                <a:ea typeface="微软雅黑"/>
                <a:cs typeface="微软雅黑"/>
              </a:endParaRPr>
            </a:p>
          </p:txBody>
        </p:sp>
        <p:sp>
          <p:nvSpPr>
            <p:cNvPr id="131188" name="Text Box 2209"/>
            <p:cNvSpPr txBox="1">
              <a:spLocks noChangeArrowheads="1"/>
            </p:cNvSpPr>
            <p:nvPr/>
          </p:nvSpPr>
          <p:spPr bwMode="auto">
            <a:xfrm>
              <a:off x="892" y="2966"/>
              <a:ext cx="716"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工艺流程图</a:t>
              </a:r>
              <a:endParaRPr lang="zh-CN" altLang="en-US" sz="1200" dirty="0">
                <a:latin typeface="微软雅黑"/>
                <a:ea typeface="微软雅黑"/>
                <a:cs typeface="微软雅黑"/>
              </a:endParaRPr>
            </a:p>
          </p:txBody>
        </p:sp>
        <p:sp>
          <p:nvSpPr>
            <p:cNvPr id="131189" name="Text Box 2210"/>
            <p:cNvSpPr txBox="1">
              <a:spLocks noChangeArrowheads="1"/>
            </p:cNvSpPr>
            <p:nvPr/>
          </p:nvSpPr>
          <p:spPr bwMode="auto">
            <a:xfrm>
              <a:off x="938" y="3207"/>
              <a:ext cx="894"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dirty="0">
                  <a:latin typeface="微软雅黑"/>
                  <a:ea typeface="微软雅黑"/>
                  <a:cs typeface="微软雅黑"/>
                </a:rPr>
                <a:t>管道及仪表布局</a:t>
              </a:r>
              <a:endParaRPr lang="zh-CN" altLang="en-US" sz="1200" dirty="0">
                <a:latin typeface="微软雅黑"/>
                <a:ea typeface="微软雅黑"/>
                <a:cs typeface="微软雅黑"/>
              </a:endParaRPr>
            </a:p>
          </p:txBody>
        </p:sp>
        <p:sp>
          <p:nvSpPr>
            <p:cNvPr id="131192" name="Text Box 2213"/>
            <p:cNvSpPr txBox="1">
              <a:spLocks noChangeArrowheads="1"/>
            </p:cNvSpPr>
            <p:nvPr/>
          </p:nvSpPr>
          <p:spPr bwMode="auto">
            <a:xfrm>
              <a:off x="2194" y="2397"/>
              <a:ext cx="350" cy="382"/>
            </a:xfrm>
            <a:prstGeom prst="rect">
              <a:avLst/>
            </a:prstGeom>
            <a:solidFill>
              <a:schemeClr val="accent1"/>
            </a:solidFill>
            <a:ln w="9525">
              <a:solidFill>
                <a:schemeClr val="tx1"/>
              </a:solidFill>
              <a:miter lim="800000"/>
              <a:headEnd/>
              <a:tailEnd/>
            </a:ln>
          </p:spPr>
          <p:txBody>
            <a:bodyPr lIns="90000" tIns="46800" rIns="90000" bIns="46800">
              <a:spAutoFit/>
            </a:bodyPr>
            <a:lstStyle/>
            <a:p>
              <a:pPr algn="ctr">
                <a:lnSpc>
                  <a:spcPct val="70000"/>
                </a:lnSpc>
                <a:spcBef>
                  <a:spcPct val="50000"/>
                </a:spcBef>
              </a:pPr>
              <a:r>
                <a:rPr lang="zh-CN" altLang="en-US" sz="1200">
                  <a:latin typeface="微软雅黑"/>
                  <a:ea typeface="微软雅黑"/>
                  <a:cs typeface="微软雅黑"/>
                </a:rPr>
                <a:t>输入</a:t>
              </a:r>
            </a:p>
            <a:p>
              <a:pPr algn="ctr">
                <a:lnSpc>
                  <a:spcPct val="70000"/>
                </a:lnSpc>
                <a:spcBef>
                  <a:spcPct val="50000"/>
                </a:spcBef>
              </a:pPr>
              <a:r>
                <a:rPr lang="zh-CN" altLang="en-US" sz="1200">
                  <a:latin typeface="微软雅黑"/>
                  <a:ea typeface="微软雅黑"/>
                  <a:cs typeface="微软雅黑"/>
                </a:rPr>
                <a:t>文档</a:t>
              </a:r>
            </a:p>
          </p:txBody>
        </p:sp>
        <p:sp>
          <p:nvSpPr>
            <p:cNvPr id="131193" name="Text Box 2214"/>
            <p:cNvSpPr txBox="1">
              <a:spLocks noChangeArrowheads="1"/>
            </p:cNvSpPr>
            <p:nvPr/>
          </p:nvSpPr>
          <p:spPr bwMode="auto">
            <a:xfrm>
              <a:off x="2504" y="2397"/>
              <a:ext cx="376" cy="382"/>
            </a:xfrm>
            <a:prstGeom prst="rect">
              <a:avLst/>
            </a:prstGeom>
            <a:solidFill>
              <a:srgbClr val="99FF99"/>
            </a:solidFill>
            <a:ln w="9525">
              <a:solidFill>
                <a:schemeClr val="tx1"/>
              </a:solidFill>
              <a:miter lim="800000"/>
              <a:headEnd/>
              <a:tailEnd/>
            </a:ln>
          </p:spPr>
          <p:txBody>
            <a:bodyPr lIns="90000" tIns="46800" rIns="90000" bIns="46800">
              <a:spAutoFit/>
            </a:bodyPr>
            <a:lstStyle/>
            <a:p>
              <a:pPr algn="ctr">
                <a:lnSpc>
                  <a:spcPct val="70000"/>
                </a:lnSpc>
                <a:spcBef>
                  <a:spcPct val="50000"/>
                </a:spcBef>
              </a:pPr>
              <a:r>
                <a:rPr lang="zh-CN" altLang="en-US" sz="1200">
                  <a:latin typeface="微软雅黑"/>
                  <a:ea typeface="微软雅黑"/>
                  <a:cs typeface="微软雅黑"/>
                </a:rPr>
                <a:t>过程</a:t>
              </a:r>
            </a:p>
            <a:p>
              <a:pPr algn="ctr">
                <a:lnSpc>
                  <a:spcPct val="70000"/>
                </a:lnSpc>
                <a:spcBef>
                  <a:spcPct val="50000"/>
                </a:spcBef>
              </a:pPr>
              <a:r>
                <a:rPr lang="zh-CN" altLang="en-US" sz="1200">
                  <a:latin typeface="微软雅黑"/>
                  <a:ea typeface="微软雅黑"/>
                  <a:cs typeface="微软雅黑"/>
                </a:rPr>
                <a:t>文档</a:t>
              </a:r>
            </a:p>
          </p:txBody>
        </p:sp>
        <p:sp>
          <p:nvSpPr>
            <p:cNvPr id="131194" name="Text Box 2215"/>
            <p:cNvSpPr txBox="1">
              <a:spLocks noChangeArrowheads="1"/>
            </p:cNvSpPr>
            <p:nvPr/>
          </p:nvSpPr>
          <p:spPr bwMode="auto">
            <a:xfrm>
              <a:off x="2814" y="2397"/>
              <a:ext cx="354" cy="382"/>
            </a:xfrm>
            <a:prstGeom prst="rect">
              <a:avLst/>
            </a:prstGeom>
            <a:solidFill>
              <a:schemeClr val="hlink"/>
            </a:solidFill>
            <a:ln w="9525">
              <a:solidFill>
                <a:schemeClr val="tx1"/>
              </a:solidFill>
              <a:miter lim="800000"/>
              <a:headEnd/>
              <a:tailEnd/>
            </a:ln>
          </p:spPr>
          <p:txBody>
            <a:bodyPr lIns="90000" tIns="46800" rIns="90000" bIns="46800">
              <a:spAutoFit/>
            </a:bodyPr>
            <a:lstStyle/>
            <a:p>
              <a:pPr algn="ctr">
                <a:lnSpc>
                  <a:spcPct val="70000"/>
                </a:lnSpc>
                <a:spcBef>
                  <a:spcPct val="50000"/>
                </a:spcBef>
              </a:pPr>
              <a:r>
                <a:rPr lang="zh-CN" altLang="en-US" sz="1200">
                  <a:solidFill>
                    <a:schemeClr val="bg1"/>
                  </a:solidFill>
                  <a:latin typeface="微软雅黑"/>
                  <a:ea typeface="微软雅黑"/>
                  <a:cs typeface="微软雅黑"/>
                </a:rPr>
                <a:t>输出</a:t>
              </a:r>
            </a:p>
            <a:p>
              <a:pPr algn="ctr">
                <a:lnSpc>
                  <a:spcPct val="70000"/>
                </a:lnSpc>
                <a:spcBef>
                  <a:spcPct val="50000"/>
                </a:spcBef>
              </a:pPr>
              <a:r>
                <a:rPr lang="zh-CN" altLang="en-US" sz="1200">
                  <a:solidFill>
                    <a:schemeClr val="bg1"/>
                  </a:solidFill>
                  <a:latin typeface="微软雅黑"/>
                  <a:ea typeface="微软雅黑"/>
                  <a:cs typeface="微软雅黑"/>
                </a:rPr>
                <a:t>文档</a:t>
              </a:r>
            </a:p>
          </p:txBody>
        </p:sp>
        <p:sp>
          <p:nvSpPr>
            <p:cNvPr id="131195" name="Line 2216"/>
            <p:cNvSpPr>
              <a:spLocks noChangeShapeType="1"/>
            </p:cNvSpPr>
            <p:nvPr/>
          </p:nvSpPr>
          <p:spPr bwMode="auto">
            <a:xfrm flipV="1">
              <a:off x="2699" y="2067"/>
              <a:ext cx="133" cy="317"/>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196" name="Text Box 2217"/>
            <p:cNvSpPr txBox="1">
              <a:spLocks noChangeArrowheads="1"/>
            </p:cNvSpPr>
            <p:nvPr/>
          </p:nvSpPr>
          <p:spPr bwMode="auto">
            <a:xfrm>
              <a:off x="2241" y="2154"/>
              <a:ext cx="622" cy="234"/>
            </a:xfrm>
            <a:prstGeom prst="rect">
              <a:avLst/>
            </a:prstGeom>
            <a:noFill/>
            <a:ln w="9525">
              <a:no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关联和查询</a:t>
              </a:r>
            </a:p>
          </p:txBody>
        </p:sp>
        <p:sp>
          <p:nvSpPr>
            <p:cNvPr id="131197" name="AutoShape 2218"/>
            <p:cNvSpPr>
              <a:spLocks noChangeArrowheads="1"/>
            </p:cNvSpPr>
            <p:nvPr/>
          </p:nvSpPr>
          <p:spPr bwMode="auto">
            <a:xfrm>
              <a:off x="2241" y="2789"/>
              <a:ext cx="503" cy="539"/>
            </a:xfrm>
            <a:prstGeom prst="wedgeRoundRectCallout">
              <a:avLst>
                <a:gd name="adj1" fmla="val 12773"/>
                <a:gd name="adj2" fmla="val -76815"/>
                <a:gd name="adj3" fmla="val 16667"/>
              </a:avLst>
            </a:prstGeom>
            <a:solidFill>
              <a:srgbClr val="FFFF99"/>
            </a:solidFill>
            <a:ln w="9525">
              <a:solidFill>
                <a:schemeClr val="accent2"/>
              </a:solidFill>
              <a:miter lim="800000"/>
              <a:headEnd/>
              <a:tailEnd/>
            </a:ln>
          </p:spPr>
          <p:txBody>
            <a:bodyPr lIns="90000" tIns="46800" rIns="90000" bIns="46800"/>
            <a:lstStyle/>
            <a:p>
              <a:r>
                <a:rPr lang="zh-CN" altLang="en-US" sz="1200" dirty="0">
                  <a:latin typeface="微软雅黑"/>
                  <a:ea typeface="微软雅黑"/>
                  <a:cs typeface="微软雅黑"/>
                </a:rPr>
                <a:t>包括设计质量</a:t>
              </a:r>
            </a:p>
            <a:p>
              <a:r>
                <a:rPr lang="zh-CN" altLang="en-US" sz="1200" dirty="0">
                  <a:latin typeface="微软雅黑"/>
                  <a:ea typeface="微软雅黑"/>
                  <a:cs typeface="微软雅黑"/>
                </a:rPr>
                <a:t>文档</a:t>
              </a:r>
            </a:p>
          </p:txBody>
        </p:sp>
        <p:sp>
          <p:nvSpPr>
            <p:cNvPr id="131198" name="AutoShape 2219"/>
            <p:cNvSpPr>
              <a:spLocks noChangeArrowheads="1"/>
            </p:cNvSpPr>
            <p:nvPr/>
          </p:nvSpPr>
          <p:spPr bwMode="auto">
            <a:xfrm>
              <a:off x="2766" y="2782"/>
              <a:ext cx="668" cy="849"/>
            </a:xfrm>
            <a:prstGeom prst="wedgeRoundRectCallout">
              <a:avLst>
                <a:gd name="adj1" fmla="val -22588"/>
                <a:gd name="adj2" fmla="val -67310"/>
                <a:gd name="adj3" fmla="val 16667"/>
              </a:avLst>
            </a:prstGeom>
            <a:solidFill>
              <a:srgbClr val="EAEAEA"/>
            </a:solidFill>
            <a:ln w="9525">
              <a:solidFill>
                <a:schemeClr val="accent2"/>
              </a:solidFill>
              <a:miter lim="800000"/>
              <a:headEnd/>
              <a:tailEnd/>
            </a:ln>
          </p:spPr>
          <p:txBody>
            <a:bodyPr lIns="90000" tIns="46800" rIns="90000" bIns="46800"/>
            <a:lstStyle/>
            <a:p>
              <a:r>
                <a:rPr lang="zh-CN" altLang="en-US" sz="1200" dirty="0">
                  <a:latin typeface="微软雅黑"/>
                  <a:ea typeface="微软雅黑"/>
                  <a:cs typeface="微软雅黑"/>
                </a:rPr>
                <a:t>包括配方表、</a:t>
              </a:r>
              <a:endParaRPr lang="zh-CN" altLang="en-US" sz="1200" dirty="0">
                <a:latin typeface="微软雅黑"/>
                <a:ea typeface="微软雅黑"/>
                <a:cs typeface="微软雅黑"/>
              </a:endParaRPr>
            </a:p>
            <a:p>
              <a:r>
                <a:rPr lang="en-US" altLang="zh-CN" sz="1200" dirty="0">
                  <a:latin typeface="微软雅黑"/>
                  <a:ea typeface="微软雅黑"/>
                  <a:cs typeface="微软雅黑"/>
                </a:rPr>
                <a:t>PFD</a:t>
              </a:r>
              <a:r>
                <a:rPr lang="zh-CN" altLang="en-US" sz="1200" dirty="0">
                  <a:latin typeface="微软雅黑"/>
                  <a:ea typeface="微软雅黑"/>
                  <a:cs typeface="微软雅黑"/>
                </a:rPr>
                <a:t>、</a:t>
              </a:r>
              <a:r>
                <a:rPr lang="en-US" altLang="zh-CN" sz="1200" dirty="0">
                  <a:latin typeface="微软雅黑"/>
                  <a:ea typeface="微软雅黑"/>
                  <a:cs typeface="微软雅黑"/>
                </a:rPr>
                <a:t>PID</a:t>
              </a:r>
            </a:p>
            <a:p>
              <a:r>
                <a:rPr lang="zh-CN" altLang="en-US" sz="1200" dirty="0">
                  <a:latin typeface="微软雅黑"/>
                  <a:ea typeface="微软雅黑"/>
                  <a:cs typeface="微软雅黑"/>
                </a:rPr>
                <a:t>二维图形</a:t>
              </a:r>
              <a:r>
                <a:rPr lang="zh-CN" altLang="en-US" sz="1200" dirty="0">
                  <a:latin typeface="微软雅黑"/>
                  <a:ea typeface="微软雅黑"/>
                  <a:cs typeface="微软雅黑"/>
                </a:rPr>
                <a:t>、</a:t>
              </a:r>
            </a:p>
            <a:p>
              <a:r>
                <a:rPr lang="zh-CN" altLang="en-US" sz="1200" dirty="0">
                  <a:latin typeface="微软雅黑"/>
                  <a:ea typeface="微软雅黑"/>
                  <a:cs typeface="微软雅黑"/>
                </a:rPr>
                <a:t>计算书</a:t>
              </a:r>
              <a:r>
                <a:rPr lang="zh-CN" altLang="en-US" sz="1200" dirty="0">
                  <a:latin typeface="微软雅黑"/>
                  <a:ea typeface="微软雅黑"/>
                  <a:cs typeface="微软雅黑"/>
                </a:rPr>
                <a:t>等文</a:t>
              </a:r>
            </a:p>
            <a:p>
              <a:r>
                <a:rPr lang="zh-CN" altLang="en-US" sz="1200" dirty="0">
                  <a:latin typeface="微软雅黑"/>
                  <a:ea typeface="微软雅黑"/>
                  <a:cs typeface="微软雅黑"/>
                </a:rPr>
                <a:t>图档</a:t>
              </a:r>
            </a:p>
          </p:txBody>
        </p:sp>
        <p:sp>
          <p:nvSpPr>
            <p:cNvPr id="131199" name="AutoShape 2220"/>
            <p:cNvSpPr>
              <a:spLocks noChangeArrowheads="1"/>
            </p:cNvSpPr>
            <p:nvPr/>
          </p:nvSpPr>
          <p:spPr bwMode="auto">
            <a:xfrm>
              <a:off x="1561" y="1906"/>
              <a:ext cx="577" cy="292"/>
            </a:xfrm>
            <a:prstGeom prst="flowChartMultidocument">
              <a:avLst/>
            </a:prstGeom>
            <a:noFill/>
            <a:ln w="9525">
              <a:solidFill>
                <a:schemeClr val="accent2"/>
              </a:solidFill>
              <a:miter lim="800000"/>
              <a:headEnd/>
              <a:tailEnd/>
            </a:ln>
          </p:spPr>
          <p:txBody>
            <a:bodyPr wrap="none" lIns="90000" tIns="46800" rIns="90000" bIns="46800" anchor="ctr"/>
            <a:lstStyle/>
            <a:p>
              <a:r>
                <a:rPr lang="zh-CN" altLang="en-US" sz="1200">
                  <a:latin typeface="微软雅黑"/>
                  <a:ea typeface="微软雅黑"/>
                  <a:cs typeface="微软雅黑"/>
                </a:rPr>
                <a:t>设计文档</a:t>
              </a:r>
            </a:p>
          </p:txBody>
        </p:sp>
        <p:sp>
          <p:nvSpPr>
            <p:cNvPr id="131200" name="Line 2221"/>
            <p:cNvSpPr>
              <a:spLocks noChangeShapeType="1"/>
            </p:cNvSpPr>
            <p:nvPr/>
          </p:nvSpPr>
          <p:spPr bwMode="auto">
            <a:xfrm flipH="1">
              <a:off x="1473" y="2044"/>
              <a:ext cx="89" cy="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201" name="Text Box 2222"/>
            <p:cNvSpPr txBox="1">
              <a:spLocks noChangeArrowheads="1"/>
            </p:cNvSpPr>
            <p:nvPr/>
          </p:nvSpPr>
          <p:spPr bwMode="auto">
            <a:xfrm>
              <a:off x="1481" y="2305"/>
              <a:ext cx="643" cy="932"/>
            </a:xfrm>
            <a:prstGeom prst="rect">
              <a:avLst/>
            </a:prstGeom>
            <a:solidFill>
              <a:srgbClr val="FFFF99"/>
            </a:solidFill>
            <a:ln w="9525">
              <a:solidFill>
                <a:schemeClr val="tx1"/>
              </a:solidFill>
              <a:miter lim="800000"/>
              <a:headEnd/>
              <a:tailEnd/>
            </a:ln>
          </p:spPr>
          <p:txBody>
            <a:bodyPr lIns="90000" tIns="46800" rIns="90000" bIns="46800">
              <a:spAutoFit/>
            </a:bodyPr>
            <a:lstStyle/>
            <a:p>
              <a:pPr>
                <a:spcBef>
                  <a:spcPct val="50000"/>
                </a:spcBef>
              </a:pPr>
              <a:r>
                <a:rPr lang="zh-CN" altLang="en-US" sz="1200">
                  <a:latin typeface="微软雅黑"/>
                  <a:ea typeface="微软雅黑"/>
                  <a:cs typeface="微软雅黑"/>
                </a:rPr>
                <a:t>设计文档回</a:t>
              </a:r>
            </a:p>
            <a:p>
              <a:pPr>
                <a:spcBef>
                  <a:spcPct val="50000"/>
                </a:spcBef>
              </a:pPr>
              <a:r>
                <a:rPr lang="zh-CN" altLang="en-US" sz="1200">
                  <a:latin typeface="微软雅黑"/>
                  <a:ea typeface="微软雅黑"/>
                  <a:cs typeface="微软雅黑"/>
                </a:rPr>
                <a:t>挂在任务树</a:t>
              </a:r>
            </a:p>
            <a:p>
              <a:pPr>
                <a:spcBef>
                  <a:spcPct val="50000"/>
                </a:spcBef>
              </a:pPr>
              <a:r>
                <a:rPr lang="zh-CN" altLang="en-US" sz="1200">
                  <a:latin typeface="微软雅黑"/>
                  <a:ea typeface="微软雅黑"/>
                  <a:cs typeface="微软雅黑"/>
                </a:rPr>
                <a:t>上，显示任</a:t>
              </a:r>
            </a:p>
            <a:p>
              <a:pPr>
                <a:spcBef>
                  <a:spcPct val="50000"/>
                </a:spcBef>
              </a:pPr>
              <a:r>
                <a:rPr lang="zh-CN" altLang="en-US" sz="1200">
                  <a:latin typeface="微软雅黑"/>
                  <a:ea typeface="微软雅黑"/>
                  <a:cs typeface="微软雅黑"/>
                </a:rPr>
                <a:t>务完成情况</a:t>
              </a:r>
            </a:p>
          </p:txBody>
        </p:sp>
        <p:sp>
          <p:nvSpPr>
            <p:cNvPr id="131202" name="Line 2223"/>
            <p:cNvSpPr>
              <a:spLocks noChangeShapeType="1"/>
            </p:cNvSpPr>
            <p:nvPr/>
          </p:nvSpPr>
          <p:spPr bwMode="auto">
            <a:xfrm flipV="1">
              <a:off x="1725" y="2198"/>
              <a:ext cx="0" cy="13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204" name="AutoShape 2225"/>
            <p:cNvSpPr>
              <a:spLocks noChangeArrowheads="1"/>
            </p:cNvSpPr>
            <p:nvPr/>
          </p:nvSpPr>
          <p:spPr bwMode="auto">
            <a:xfrm>
              <a:off x="3342" y="1454"/>
              <a:ext cx="499" cy="242"/>
            </a:xfrm>
            <a:prstGeom prst="wedgeRoundRectCallout">
              <a:avLst>
                <a:gd name="adj1" fmla="val -66438"/>
                <a:gd name="adj2" fmla="val 105528"/>
                <a:gd name="adj3" fmla="val 16667"/>
              </a:avLst>
            </a:prstGeom>
            <a:solidFill>
              <a:srgbClr val="D9D9D9"/>
            </a:solidFill>
            <a:ln w="9525">
              <a:solidFill>
                <a:srgbClr val="D9D9D9"/>
              </a:solidFill>
              <a:miter lim="800000"/>
              <a:headEnd/>
              <a:tailEnd/>
            </a:ln>
          </p:spPr>
          <p:txBody>
            <a:bodyPr lIns="90000" tIns="46800" rIns="90000" bIns="46800"/>
            <a:lstStyle/>
            <a:p>
              <a:r>
                <a:rPr lang="zh-CN" altLang="en-US" sz="1200" dirty="0">
                  <a:solidFill>
                    <a:srgbClr val="FF0000"/>
                  </a:solidFill>
                  <a:latin typeface="微软雅黑"/>
                  <a:ea typeface="微软雅黑"/>
                  <a:cs typeface="微软雅黑"/>
                </a:rPr>
                <a:t>配方表</a:t>
              </a:r>
              <a:endParaRPr lang="en-US" altLang="zh-CN" sz="1200" dirty="0">
                <a:solidFill>
                  <a:srgbClr val="FF0000"/>
                </a:solidFill>
                <a:latin typeface="微软雅黑"/>
                <a:ea typeface="微软雅黑"/>
                <a:cs typeface="微软雅黑"/>
              </a:endParaRPr>
            </a:p>
          </p:txBody>
        </p:sp>
        <p:sp>
          <p:nvSpPr>
            <p:cNvPr id="131205" name="AutoShape 2226"/>
            <p:cNvSpPr>
              <a:spLocks noChangeArrowheads="1"/>
            </p:cNvSpPr>
            <p:nvPr/>
          </p:nvSpPr>
          <p:spPr bwMode="auto">
            <a:xfrm>
              <a:off x="5313" y="3389"/>
              <a:ext cx="387" cy="242"/>
            </a:xfrm>
            <a:prstGeom prst="wedgeRoundRectCallout">
              <a:avLst>
                <a:gd name="adj1" fmla="val -80931"/>
                <a:gd name="adj2" fmla="val 17190"/>
                <a:gd name="adj3" fmla="val 16667"/>
              </a:avLst>
            </a:prstGeom>
            <a:solidFill>
              <a:schemeClr val="accent2"/>
            </a:solidFill>
            <a:ln w="9525">
              <a:solidFill>
                <a:schemeClr val="accent2"/>
              </a:solidFill>
              <a:miter lim="800000"/>
              <a:headEnd/>
              <a:tailEnd/>
            </a:ln>
          </p:spPr>
          <p:txBody>
            <a:bodyPr lIns="90000" tIns="46800" rIns="90000" bIns="46800"/>
            <a:lstStyle/>
            <a:p>
              <a:pPr algn="ctr"/>
              <a:r>
                <a:rPr lang="en-US" altLang="zh-CN" sz="1200" dirty="0">
                  <a:solidFill>
                    <a:schemeClr val="bg1"/>
                  </a:solidFill>
                  <a:latin typeface="微软雅黑"/>
                  <a:ea typeface="微软雅黑"/>
                  <a:cs typeface="微软雅黑"/>
                </a:rPr>
                <a:t>PID</a:t>
              </a:r>
              <a:endParaRPr lang="en-US" altLang="zh-CN" sz="1200" dirty="0">
                <a:solidFill>
                  <a:schemeClr val="bg1"/>
                </a:solidFill>
                <a:latin typeface="微软雅黑"/>
                <a:ea typeface="微软雅黑"/>
                <a:cs typeface="微软雅黑"/>
              </a:endParaRPr>
            </a:p>
          </p:txBody>
        </p:sp>
        <p:sp>
          <p:nvSpPr>
            <p:cNvPr id="131206" name="Line 2227"/>
            <p:cNvSpPr>
              <a:spLocks noChangeShapeType="1"/>
            </p:cNvSpPr>
            <p:nvPr/>
          </p:nvSpPr>
          <p:spPr bwMode="auto">
            <a:xfrm>
              <a:off x="5624" y="2643"/>
              <a:ext cx="0" cy="515"/>
            </a:xfrm>
            <a:prstGeom prst="line">
              <a:avLst/>
            </a:prstGeom>
            <a:noFill/>
            <a:ln w="38100">
              <a:solidFill>
                <a:schemeClr val="accent2"/>
              </a:solidFill>
              <a:prstDash val="sysDot"/>
              <a:round/>
              <a:headEnd/>
              <a:tailEnd/>
            </a:ln>
          </p:spPr>
          <p:txBody>
            <a:bodyPr wrap="none" lIns="90000" tIns="46800" rIns="90000" bIns="46800"/>
            <a:lstStyle/>
            <a:p>
              <a:endParaRPr lang="zh-CN" altLang="en-US">
                <a:latin typeface="微软雅黑"/>
                <a:ea typeface="微软雅黑"/>
                <a:cs typeface="微软雅黑"/>
              </a:endParaRPr>
            </a:p>
          </p:txBody>
        </p:sp>
        <p:sp>
          <p:nvSpPr>
            <p:cNvPr id="131207" name="Text Box 2228"/>
            <p:cNvSpPr txBox="1">
              <a:spLocks noChangeArrowheads="1"/>
            </p:cNvSpPr>
            <p:nvPr/>
          </p:nvSpPr>
          <p:spPr bwMode="auto">
            <a:xfrm>
              <a:off x="1481" y="1241"/>
              <a:ext cx="273"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a:t>
              </a:r>
              <a:r>
                <a:rPr lang="zh-CN" altLang="en-US" sz="1200">
                  <a:latin typeface="微软雅黑"/>
                  <a:ea typeface="微软雅黑"/>
                  <a:cs typeface="微软雅黑"/>
                </a:rPr>
                <a:t>周</a:t>
              </a:r>
            </a:p>
          </p:txBody>
        </p:sp>
        <p:sp>
          <p:nvSpPr>
            <p:cNvPr id="131208" name="Text Box 2229"/>
            <p:cNvSpPr txBox="1">
              <a:spLocks noChangeArrowheads="1"/>
            </p:cNvSpPr>
            <p:nvPr/>
          </p:nvSpPr>
          <p:spPr bwMode="auto">
            <a:xfrm>
              <a:off x="1732" y="1245"/>
              <a:ext cx="310"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2</a:t>
              </a:r>
              <a:r>
                <a:rPr lang="zh-CN" altLang="en-US" sz="1200">
                  <a:latin typeface="微软雅黑"/>
                  <a:ea typeface="微软雅黑"/>
                  <a:cs typeface="微软雅黑"/>
                </a:rPr>
                <a:t>周</a:t>
              </a:r>
            </a:p>
          </p:txBody>
        </p:sp>
        <p:sp>
          <p:nvSpPr>
            <p:cNvPr id="131209" name="Text Box 2230"/>
            <p:cNvSpPr txBox="1">
              <a:spLocks noChangeArrowheads="1"/>
            </p:cNvSpPr>
            <p:nvPr/>
          </p:nvSpPr>
          <p:spPr bwMode="auto">
            <a:xfrm>
              <a:off x="1990" y="1253"/>
              <a:ext cx="29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3</a:t>
              </a:r>
              <a:r>
                <a:rPr lang="zh-CN" altLang="en-US" sz="1200">
                  <a:latin typeface="微软雅黑"/>
                  <a:ea typeface="微软雅黑"/>
                  <a:cs typeface="微软雅黑"/>
                </a:rPr>
                <a:t>周</a:t>
              </a:r>
            </a:p>
          </p:txBody>
        </p:sp>
        <p:sp>
          <p:nvSpPr>
            <p:cNvPr id="131210" name="Text Box 2231"/>
            <p:cNvSpPr txBox="1">
              <a:spLocks noChangeArrowheads="1"/>
            </p:cNvSpPr>
            <p:nvPr/>
          </p:nvSpPr>
          <p:spPr bwMode="auto">
            <a:xfrm>
              <a:off x="2278" y="1248"/>
              <a:ext cx="29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4</a:t>
              </a:r>
              <a:r>
                <a:rPr lang="zh-CN" altLang="en-US" sz="1200">
                  <a:latin typeface="微软雅黑"/>
                  <a:ea typeface="微软雅黑"/>
                  <a:cs typeface="微软雅黑"/>
                </a:rPr>
                <a:t>周</a:t>
              </a:r>
            </a:p>
          </p:txBody>
        </p:sp>
        <p:sp>
          <p:nvSpPr>
            <p:cNvPr id="131211" name="Text Box 2232"/>
            <p:cNvSpPr txBox="1">
              <a:spLocks noChangeArrowheads="1"/>
            </p:cNvSpPr>
            <p:nvPr/>
          </p:nvSpPr>
          <p:spPr bwMode="auto">
            <a:xfrm>
              <a:off x="2544" y="1253"/>
              <a:ext cx="314"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5</a:t>
              </a:r>
              <a:r>
                <a:rPr lang="zh-CN" altLang="en-US" sz="1200">
                  <a:latin typeface="微软雅黑"/>
                  <a:ea typeface="微软雅黑"/>
                  <a:cs typeface="微软雅黑"/>
                </a:rPr>
                <a:t>周</a:t>
              </a:r>
            </a:p>
          </p:txBody>
        </p:sp>
        <p:sp>
          <p:nvSpPr>
            <p:cNvPr id="131212" name="Text Box 2233"/>
            <p:cNvSpPr txBox="1">
              <a:spLocks noChangeArrowheads="1"/>
            </p:cNvSpPr>
            <p:nvPr/>
          </p:nvSpPr>
          <p:spPr bwMode="auto">
            <a:xfrm>
              <a:off x="2810" y="1253"/>
              <a:ext cx="288"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6</a:t>
              </a:r>
              <a:r>
                <a:rPr lang="zh-CN" altLang="en-US" sz="1200">
                  <a:latin typeface="微软雅黑"/>
                  <a:ea typeface="微软雅黑"/>
                  <a:cs typeface="微软雅黑"/>
                </a:rPr>
                <a:t>周</a:t>
              </a:r>
            </a:p>
          </p:txBody>
        </p:sp>
        <p:sp>
          <p:nvSpPr>
            <p:cNvPr id="131213" name="Text Box 2234"/>
            <p:cNvSpPr txBox="1">
              <a:spLocks noChangeArrowheads="1"/>
            </p:cNvSpPr>
            <p:nvPr/>
          </p:nvSpPr>
          <p:spPr bwMode="auto">
            <a:xfrm>
              <a:off x="3091" y="1253"/>
              <a:ext cx="295"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7</a:t>
              </a:r>
              <a:r>
                <a:rPr lang="zh-CN" altLang="en-US" sz="1200">
                  <a:latin typeface="微软雅黑"/>
                  <a:ea typeface="微软雅黑"/>
                  <a:cs typeface="微软雅黑"/>
                </a:rPr>
                <a:t>周</a:t>
              </a:r>
            </a:p>
          </p:txBody>
        </p:sp>
        <p:sp>
          <p:nvSpPr>
            <p:cNvPr id="131214" name="Text Box 2235"/>
            <p:cNvSpPr txBox="1">
              <a:spLocks noChangeArrowheads="1"/>
            </p:cNvSpPr>
            <p:nvPr/>
          </p:nvSpPr>
          <p:spPr bwMode="auto">
            <a:xfrm>
              <a:off x="3342" y="1255"/>
              <a:ext cx="284"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8</a:t>
              </a:r>
              <a:r>
                <a:rPr lang="zh-CN" altLang="en-US" sz="1200">
                  <a:latin typeface="微软雅黑"/>
                  <a:ea typeface="微软雅黑"/>
                  <a:cs typeface="微软雅黑"/>
                </a:rPr>
                <a:t>周</a:t>
              </a:r>
            </a:p>
          </p:txBody>
        </p:sp>
        <p:sp>
          <p:nvSpPr>
            <p:cNvPr id="131215" name="Text Box 2236"/>
            <p:cNvSpPr txBox="1">
              <a:spLocks noChangeArrowheads="1"/>
            </p:cNvSpPr>
            <p:nvPr/>
          </p:nvSpPr>
          <p:spPr bwMode="auto">
            <a:xfrm>
              <a:off x="3615" y="1245"/>
              <a:ext cx="299"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9</a:t>
              </a:r>
              <a:r>
                <a:rPr lang="zh-CN" altLang="en-US" sz="1200">
                  <a:latin typeface="微软雅黑"/>
                  <a:ea typeface="微软雅黑"/>
                  <a:cs typeface="微软雅黑"/>
                </a:rPr>
                <a:t>周</a:t>
              </a:r>
            </a:p>
          </p:txBody>
        </p:sp>
        <p:sp>
          <p:nvSpPr>
            <p:cNvPr id="131216" name="Text Box 2237"/>
            <p:cNvSpPr txBox="1">
              <a:spLocks noChangeArrowheads="1"/>
            </p:cNvSpPr>
            <p:nvPr/>
          </p:nvSpPr>
          <p:spPr bwMode="auto">
            <a:xfrm>
              <a:off x="3844" y="1245"/>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10</a:t>
              </a:r>
              <a:r>
                <a:rPr lang="zh-CN" altLang="en-US" sz="1200">
                  <a:latin typeface="微软雅黑"/>
                  <a:ea typeface="微软雅黑"/>
                  <a:cs typeface="微软雅黑"/>
                </a:rPr>
                <a:t>周</a:t>
              </a:r>
            </a:p>
          </p:txBody>
        </p:sp>
        <p:sp>
          <p:nvSpPr>
            <p:cNvPr id="131217" name="Text Box 2238"/>
            <p:cNvSpPr txBox="1">
              <a:spLocks noChangeArrowheads="1"/>
            </p:cNvSpPr>
            <p:nvPr/>
          </p:nvSpPr>
          <p:spPr bwMode="auto">
            <a:xfrm>
              <a:off x="4088" y="1253"/>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11</a:t>
              </a:r>
              <a:r>
                <a:rPr lang="zh-CN" altLang="en-US" sz="1200">
                  <a:latin typeface="微软雅黑"/>
                  <a:ea typeface="微软雅黑"/>
                  <a:cs typeface="微软雅黑"/>
                </a:rPr>
                <a:t>周</a:t>
              </a:r>
            </a:p>
          </p:txBody>
        </p:sp>
        <p:sp>
          <p:nvSpPr>
            <p:cNvPr id="131218" name="Text Box 2239"/>
            <p:cNvSpPr txBox="1">
              <a:spLocks noChangeArrowheads="1"/>
            </p:cNvSpPr>
            <p:nvPr/>
          </p:nvSpPr>
          <p:spPr bwMode="auto">
            <a:xfrm>
              <a:off x="4324" y="1253"/>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12</a:t>
              </a:r>
              <a:r>
                <a:rPr lang="zh-CN" altLang="en-US" sz="1200">
                  <a:latin typeface="微软雅黑"/>
                  <a:ea typeface="微软雅黑"/>
                  <a:cs typeface="微软雅黑"/>
                </a:rPr>
                <a:t>周</a:t>
              </a:r>
            </a:p>
          </p:txBody>
        </p:sp>
        <p:sp>
          <p:nvSpPr>
            <p:cNvPr id="131219" name="Text Box 2240"/>
            <p:cNvSpPr txBox="1">
              <a:spLocks noChangeArrowheads="1"/>
            </p:cNvSpPr>
            <p:nvPr/>
          </p:nvSpPr>
          <p:spPr bwMode="auto">
            <a:xfrm>
              <a:off x="4597" y="1253"/>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13</a:t>
              </a:r>
              <a:r>
                <a:rPr lang="zh-CN" altLang="en-US" sz="1200">
                  <a:latin typeface="微软雅黑"/>
                  <a:ea typeface="微软雅黑"/>
                  <a:cs typeface="微软雅黑"/>
                </a:rPr>
                <a:t>周</a:t>
              </a:r>
            </a:p>
          </p:txBody>
        </p:sp>
        <p:sp>
          <p:nvSpPr>
            <p:cNvPr id="131220" name="Text Box 2241"/>
            <p:cNvSpPr txBox="1">
              <a:spLocks noChangeArrowheads="1"/>
            </p:cNvSpPr>
            <p:nvPr/>
          </p:nvSpPr>
          <p:spPr bwMode="auto">
            <a:xfrm>
              <a:off x="4848" y="1253"/>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14</a:t>
              </a:r>
              <a:r>
                <a:rPr lang="zh-CN" altLang="en-US" sz="1200">
                  <a:latin typeface="微软雅黑"/>
                  <a:ea typeface="微软雅黑"/>
                  <a:cs typeface="微软雅黑"/>
                </a:rPr>
                <a:t>周</a:t>
              </a:r>
            </a:p>
          </p:txBody>
        </p:sp>
        <p:sp>
          <p:nvSpPr>
            <p:cNvPr id="131221" name="Text Box 2242"/>
            <p:cNvSpPr txBox="1">
              <a:spLocks noChangeArrowheads="1"/>
            </p:cNvSpPr>
            <p:nvPr/>
          </p:nvSpPr>
          <p:spPr bwMode="auto">
            <a:xfrm>
              <a:off x="5114" y="1253"/>
              <a:ext cx="332" cy="234"/>
            </a:xfrm>
            <a:prstGeom prst="rect">
              <a:avLst/>
            </a:prstGeom>
            <a:noFill/>
            <a:ln w="9525">
              <a:noFill/>
              <a:miter lim="800000"/>
              <a:headEnd/>
              <a:tailEnd/>
            </a:ln>
          </p:spPr>
          <p:txBody>
            <a:bodyPr lIns="90000" tIns="46800" rIns="90000" bIns="46800">
              <a:spAutoFit/>
            </a:bodyPr>
            <a:lstStyle/>
            <a:p>
              <a:pPr>
                <a:spcBef>
                  <a:spcPct val="50000"/>
                </a:spcBef>
              </a:pPr>
              <a:r>
                <a:rPr lang="en-US" altLang="zh-CN" sz="1200">
                  <a:latin typeface="微软雅黑"/>
                  <a:ea typeface="微软雅黑"/>
                  <a:cs typeface="微软雅黑"/>
                </a:rPr>
                <a:t>15</a:t>
              </a:r>
              <a:r>
                <a:rPr lang="zh-CN" altLang="en-US" sz="1200">
                  <a:latin typeface="微软雅黑"/>
                  <a:ea typeface="微软雅黑"/>
                  <a:cs typeface="微软雅黑"/>
                </a:rPr>
                <a:t>周</a:t>
              </a:r>
            </a:p>
          </p:txBody>
        </p:sp>
        <p:sp>
          <p:nvSpPr>
            <p:cNvPr id="131222" name="Line 2243"/>
            <p:cNvSpPr>
              <a:spLocks noChangeShapeType="1"/>
            </p:cNvSpPr>
            <p:nvPr/>
          </p:nvSpPr>
          <p:spPr bwMode="auto">
            <a:xfrm>
              <a:off x="2160" y="1606"/>
              <a:ext cx="0" cy="171"/>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223" name="Line 2244"/>
            <p:cNvSpPr>
              <a:spLocks noChangeShapeType="1"/>
            </p:cNvSpPr>
            <p:nvPr/>
          </p:nvSpPr>
          <p:spPr bwMode="auto">
            <a:xfrm>
              <a:off x="2788" y="1791"/>
              <a:ext cx="0" cy="190"/>
            </a:xfrm>
            <a:prstGeom prst="line">
              <a:avLst/>
            </a:prstGeom>
            <a:noFill/>
            <a:ln w="9525">
              <a:solidFill>
                <a:schemeClr val="accent2"/>
              </a:solidFill>
              <a:round/>
              <a:headEnd/>
              <a:tailEnd type="triangle" w="med" len="med"/>
            </a:ln>
          </p:spPr>
          <p:txBody>
            <a:bodyPr wrap="none" lIns="90000" tIns="46800" rIns="90000" bIns="46800"/>
            <a:lstStyle/>
            <a:p>
              <a:endParaRPr lang="zh-CN" altLang="en-US">
                <a:latin typeface="微软雅黑"/>
                <a:ea typeface="微软雅黑"/>
                <a:cs typeface="微软雅黑"/>
              </a:endParaRPr>
            </a:p>
          </p:txBody>
        </p:sp>
        <p:sp>
          <p:nvSpPr>
            <p:cNvPr id="131224" name="AutoShape 2245"/>
            <p:cNvSpPr>
              <a:spLocks noChangeArrowheads="1"/>
            </p:cNvSpPr>
            <p:nvPr/>
          </p:nvSpPr>
          <p:spPr bwMode="auto">
            <a:xfrm>
              <a:off x="4022" y="1514"/>
              <a:ext cx="1215" cy="565"/>
            </a:xfrm>
            <a:prstGeom prst="wedgeRoundRectCallout">
              <a:avLst>
                <a:gd name="adj1" fmla="val -87704"/>
                <a:gd name="adj2" fmla="val 30349"/>
                <a:gd name="adj3" fmla="val 16667"/>
              </a:avLst>
            </a:prstGeom>
            <a:solidFill>
              <a:schemeClr val="bg1">
                <a:lumMod val="85000"/>
              </a:schemeClr>
            </a:solidFill>
            <a:ln w="9525">
              <a:solidFill>
                <a:schemeClr val="bg1">
                  <a:lumMod val="85000"/>
                </a:schemeClr>
              </a:solidFill>
              <a:miter lim="800000"/>
              <a:headEnd/>
              <a:tailEnd/>
            </a:ln>
          </p:spPr>
          <p:txBody>
            <a:bodyPr lIns="90000" tIns="46800" rIns="90000" bIns="46800"/>
            <a:lstStyle/>
            <a:p>
              <a:pPr>
                <a:lnSpc>
                  <a:spcPct val="90000"/>
                </a:lnSpc>
              </a:pPr>
              <a:r>
                <a:rPr lang="zh-CN" altLang="en-US" sz="1200" dirty="0">
                  <a:latin typeface="微软雅黑"/>
                  <a:ea typeface="微软雅黑"/>
                  <a:cs typeface="微软雅黑"/>
                </a:rPr>
                <a:t>把</a:t>
              </a:r>
              <a:r>
                <a:rPr lang="en-US" altLang="zh-CN" sz="1200" dirty="0">
                  <a:latin typeface="微软雅黑"/>
                  <a:ea typeface="微软雅黑"/>
                  <a:cs typeface="微软雅黑"/>
                </a:rPr>
                <a:t>ISO9000</a:t>
              </a:r>
              <a:r>
                <a:rPr lang="zh-CN" altLang="en-US" sz="1200" dirty="0">
                  <a:latin typeface="微软雅黑"/>
                  <a:ea typeface="微软雅黑"/>
                  <a:cs typeface="微软雅黑"/>
                </a:rPr>
                <a:t>设计流程和</a:t>
              </a:r>
            </a:p>
            <a:p>
              <a:pPr>
                <a:lnSpc>
                  <a:spcPct val="90000"/>
                </a:lnSpc>
              </a:pPr>
              <a:r>
                <a:rPr lang="zh-CN" altLang="en-US" sz="1200" dirty="0">
                  <a:latin typeface="微软雅黑"/>
                  <a:ea typeface="微软雅黑"/>
                  <a:cs typeface="微软雅黑"/>
                </a:rPr>
                <a:t>质量文档管理纳入</a:t>
              </a:r>
              <a:r>
                <a:rPr lang="en-US" altLang="zh-CN" sz="1200" dirty="0">
                  <a:latin typeface="微软雅黑"/>
                  <a:ea typeface="微软雅黑"/>
                  <a:cs typeface="微软雅黑"/>
                </a:rPr>
                <a:t>PDM</a:t>
              </a:r>
            </a:p>
            <a:p>
              <a:pPr>
                <a:lnSpc>
                  <a:spcPct val="90000"/>
                </a:lnSpc>
              </a:pPr>
              <a:r>
                <a:rPr lang="zh-CN" altLang="en-US" sz="1200" dirty="0">
                  <a:latin typeface="微软雅黑"/>
                  <a:ea typeface="微软雅黑"/>
                  <a:cs typeface="微软雅黑"/>
                </a:rPr>
                <a:t>的设计流程管理中</a:t>
              </a:r>
            </a:p>
          </p:txBody>
        </p:sp>
        <p:sp>
          <p:nvSpPr>
            <p:cNvPr id="131225" name="Text Box 2246"/>
            <p:cNvSpPr txBox="1">
              <a:spLocks noChangeArrowheads="1"/>
            </p:cNvSpPr>
            <p:nvPr/>
          </p:nvSpPr>
          <p:spPr bwMode="auto">
            <a:xfrm>
              <a:off x="2810" y="2229"/>
              <a:ext cx="624" cy="233"/>
            </a:xfrm>
            <a:prstGeom prst="rect">
              <a:avLst/>
            </a:prstGeom>
            <a:noFill/>
            <a:ln w="9525">
              <a:noFill/>
              <a:miter lim="800000"/>
              <a:headEnd/>
              <a:tailEnd/>
            </a:ln>
          </p:spPr>
          <p:txBody>
            <a:bodyPr>
              <a:spAutoFit/>
            </a:bodyPr>
            <a:lstStyle/>
            <a:p>
              <a:pPr>
                <a:spcBef>
                  <a:spcPct val="50000"/>
                </a:spcBef>
              </a:pPr>
              <a:r>
                <a:rPr kumimoji="1" lang="zh-CN" altLang="en-US" sz="1200" dirty="0">
                  <a:latin typeface="微软雅黑"/>
                  <a:ea typeface="微软雅黑"/>
                  <a:cs typeface="微软雅黑"/>
                </a:rPr>
                <a:t>子任务分解</a:t>
              </a:r>
            </a:p>
          </p:txBody>
        </p:sp>
        <p:sp>
          <p:nvSpPr>
            <p:cNvPr id="131226" name="Line 2247"/>
            <p:cNvSpPr>
              <a:spLocks noChangeShapeType="1"/>
            </p:cNvSpPr>
            <p:nvPr/>
          </p:nvSpPr>
          <p:spPr bwMode="auto">
            <a:xfrm flipH="1" flipV="1">
              <a:off x="2954" y="2113"/>
              <a:ext cx="96" cy="139"/>
            </a:xfrm>
            <a:prstGeom prst="line">
              <a:avLst/>
            </a:prstGeom>
            <a:noFill/>
            <a:ln w="9525">
              <a:solidFill>
                <a:schemeClr val="tx1"/>
              </a:solidFill>
              <a:round/>
              <a:headEnd/>
              <a:tailEnd/>
            </a:ln>
          </p:spPr>
          <p:txBody>
            <a:bodyPr/>
            <a:lstStyle/>
            <a:p>
              <a:endParaRPr lang="zh-CN" altLang="en-US">
                <a:latin typeface="微软雅黑"/>
                <a:ea typeface="微软雅黑"/>
                <a:cs typeface="微软雅黑"/>
              </a:endParaRPr>
            </a:p>
          </p:txBody>
        </p:sp>
      </p:grpSp>
      <p:sp>
        <p:nvSpPr>
          <p:cNvPr id="200" name="Text Box 1066"/>
          <p:cNvSpPr txBox="1">
            <a:spLocks noChangeArrowheads="1"/>
          </p:cNvSpPr>
          <p:nvPr/>
        </p:nvSpPr>
        <p:spPr bwMode="auto">
          <a:xfrm>
            <a:off x="899595" y="4299942"/>
            <a:ext cx="3520453" cy="738660"/>
          </a:xfrm>
          <a:prstGeom prst="rect">
            <a:avLst/>
          </a:prstGeom>
          <a:noFill/>
          <a:ln>
            <a:noFill/>
            <a:headEnd type="none" w="sm" len="sm"/>
            <a:tailEnd type="none" w="sm" len="sm"/>
          </a:ln>
        </p:spPr>
        <p:style>
          <a:lnRef idx="2">
            <a:schemeClr val="dk1"/>
          </a:lnRef>
          <a:fillRef idx="1">
            <a:schemeClr val="lt1"/>
          </a:fillRef>
          <a:effectRef idx="0">
            <a:schemeClr val="dk1"/>
          </a:effectRef>
          <a:fontRef idx="minor">
            <a:schemeClr val="dk1"/>
          </a:fontRef>
        </p:style>
        <p:txBody>
          <a:bodyPr wrap="square" lIns="91436" tIns="45718" rIns="91436" bIns="45718">
            <a:spAutoFit/>
          </a:bodyPr>
          <a:lstStyle/>
          <a:p>
            <a:pPr eaLnBrk="0" hangingPunct="0">
              <a:defRPr/>
            </a:pPr>
            <a:r>
              <a:rPr kumimoji="1" lang="zh-CN" altLang="en-US" sz="1400" dirty="0">
                <a:solidFill>
                  <a:schemeClr val="bg1">
                    <a:lumMod val="50000"/>
                  </a:schemeClr>
                </a:solidFill>
                <a:latin typeface="微软雅黑"/>
                <a:ea typeface="微软雅黑"/>
                <a:cs typeface="微软雅黑"/>
              </a:rPr>
              <a:t>▲     绩效考核</a:t>
            </a:r>
            <a:endParaRPr kumimoji="1" lang="en-US" altLang="zh-CN" sz="1400" dirty="0">
              <a:solidFill>
                <a:schemeClr val="bg1">
                  <a:lumMod val="50000"/>
                </a:schemeClr>
              </a:solidFill>
              <a:latin typeface="微软雅黑"/>
              <a:ea typeface="微软雅黑"/>
              <a:cs typeface="微软雅黑"/>
            </a:endParaRPr>
          </a:p>
          <a:p>
            <a:pPr eaLnBrk="0" hangingPunct="0">
              <a:defRPr/>
            </a:pPr>
            <a:r>
              <a:rPr kumimoji="1" lang="zh-CN" altLang="en-US" sz="1400" dirty="0">
                <a:solidFill>
                  <a:schemeClr val="bg1">
                    <a:lumMod val="50000"/>
                  </a:schemeClr>
                </a:solidFill>
                <a:latin typeface="微软雅黑"/>
                <a:ea typeface="微软雅黑"/>
                <a:cs typeface="微软雅黑"/>
              </a:rPr>
              <a:t>□     成本管理</a:t>
            </a:r>
            <a:r>
              <a:rPr kumimoji="1" lang="en-US" altLang="zh-CN" sz="1400" dirty="0">
                <a:solidFill>
                  <a:schemeClr val="bg1">
                    <a:lumMod val="50000"/>
                  </a:schemeClr>
                </a:solidFill>
                <a:latin typeface="微软雅黑"/>
                <a:ea typeface="微软雅黑"/>
                <a:cs typeface="微软雅黑"/>
              </a:rPr>
              <a:t>(</a:t>
            </a:r>
            <a:r>
              <a:rPr kumimoji="1" lang="zh-CN" altLang="en-US" sz="1400" dirty="0">
                <a:solidFill>
                  <a:schemeClr val="bg1">
                    <a:lumMod val="50000"/>
                  </a:schemeClr>
                </a:solidFill>
                <a:latin typeface="微软雅黑"/>
                <a:ea typeface="微软雅黑"/>
                <a:cs typeface="微软雅黑"/>
              </a:rPr>
              <a:t>人工、设备、资源</a:t>
            </a:r>
            <a:r>
              <a:rPr kumimoji="1" lang="en-US" altLang="zh-CN" sz="1400" dirty="0">
                <a:solidFill>
                  <a:schemeClr val="bg1">
                    <a:lumMod val="50000"/>
                  </a:schemeClr>
                </a:solidFill>
                <a:latin typeface="微软雅黑"/>
                <a:ea typeface="微软雅黑"/>
                <a:cs typeface="微软雅黑"/>
              </a:rPr>
              <a:t>)</a:t>
            </a:r>
          </a:p>
          <a:p>
            <a:pPr eaLnBrk="0" hangingPunct="0">
              <a:defRPr/>
            </a:pPr>
            <a:r>
              <a:rPr kumimoji="1" lang="zh-CN" altLang="en-US" sz="1400" dirty="0">
                <a:solidFill>
                  <a:schemeClr val="bg1">
                    <a:lumMod val="50000"/>
                  </a:schemeClr>
                </a:solidFill>
                <a:latin typeface="微软雅黑"/>
                <a:ea typeface="微软雅黑"/>
                <a:cs typeface="微软雅黑"/>
              </a:rPr>
              <a:t>◆     质量管理</a:t>
            </a:r>
          </a:p>
        </p:txBody>
      </p:sp>
      <p:sp>
        <p:nvSpPr>
          <p:cNvPr id="201" name="Text Box 1066"/>
          <p:cNvSpPr txBox="1">
            <a:spLocks noChangeArrowheads="1"/>
          </p:cNvSpPr>
          <p:nvPr/>
        </p:nvSpPr>
        <p:spPr bwMode="auto">
          <a:xfrm>
            <a:off x="4359970" y="4551966"/>
            <a:ext cx="787400" cy="307773"/>
          </a:xfrm>
          <a:prstGeom prst="rect">
            <a:avLst/>
          </a:prstGeom>
          <a:noFill/>
          <a:ln>
            <a:solidFill>
              <a:schemeClr val="bg1">
                <a:lumMod val="95000"/>
              </a:schemeClr>
            </a:solidFill>
            <a:headEnd type="none" w="sm" len="sm"/>
            <a:tailEnd type="none" w="sm" len="sm"/>
          </a:ln>
        </p:spPr>
        <p:style>
          <a:lnRef idx="1">
            <a:schemeClr val="accent6"/>
          </a:lnRef>
          <a:fillRef idx="2">
            <a:schemeClr val="accent6"/>
          </a:fillRef>
          <a:effectRef idx="1">
            <a:schemeClr val="accent6"/>
          </a:effectRef>
          <a:fontRef idx="minor">
            <a:schemeClr val="dk1"/>
          </a:fontRef>
        </p:style>
        <p:txBody>
          <a:bodyPr lIns="91436" tIns="45718" rIns="91436" bIns="45718">
            <a:spAutoFit/>
          </a:bodyPr>
          <a:lstStyle/>
          <a:p>
            <a:pPr algn="ctr" eaLnBrk="0" hangingPunct="0">
              <a:defRPr/>
            </a:pPr>
            <a:r>
              <a:rPr kumimoji="1" lang="zh-CN" altLang="en-US" sz="1400" dirty="0">
                <a:solidFill>
                  <a:srgbClr val="FF0000"/>
                </a:solidFill>
                <a:latin typeface="微软雅黑"/>
                <a:ea typeface="微软雅黑"/>
                <a:cs typeface="微软雅黑"/>
              </a:rPr>
              <a:t>▲□◆</a:t>
            </a:r>
          </a:p>
        </p:txBody>
      </p:sp>
      <p:cxnSp>
        <p:nvCxnSpPr>
          <p:cNvPr id="202" name="直接箭头连接符 201"/>
          <p:cNvCxnSpPr>
            <a:cxnSpLocks noChangeShapeType="1"/>
            <a:stCxn id="201" idx="1"/>
          </p:cNvCxnSpPr>
          <p:nvPr/>
        </p:nvCxnSpPr>
        <p:spPr bwMode="auto">
          <a:xfrm flipH="1" flipV="1">
            <a:off x="2912170" y="1817101"/>
            <a:ext cx="1447800" cy="2888752"/>
          </a:xfrm>
          <a:prstGeom prst="straightConnector1">
            <a:avLst/>
          </a:prstGeom>
          <a:noFill/>
          <a:ln w="9525" algn="ctr">
            <a:solidFill>
              <a:schemeClr val="accent2"/>
            </a:solidFill>
            <a:round/>
            <a:headEnd/>
            <a:tailEnd type="arrow" w="med" len="med"/>
          </a:ln>
        </p:spPr>
      </p:cxnSp>
      <p:cxnSp>
        <p:nvCxnSpPr>
          <p:cNvPr id="203" name="直接箭头连接符 202"/>
          <p:cNvCxnSpPr>
            <a:cxnSpLocks noChangeShapeType="1"/>
            <a:stCxn id="201" idx="1"/>
          </p:cNvCxnSpPr>
          <p:nvPr/>
        </p:nvCxnSpPr>
        <p:spPr bwMode="auto">
          <a:xfrm flipH="1" flipV="1">
            <a:off x="3909121" y="2037368"/>
            <a:ext cx="450849" cy="2668485"/>
          </a:xfrm>
          <a:prstGeom prst="straightConnector1">
            <a:avLst/>
          </a:prstGeom>
          <a:noFill/>
          <a:ln w="9525" algn="ctr">
            <a:solidFill>
              <a:schemeClr val="accent2"/>
            </a:solidFill>
            <a:round/>
            <a:headEnd/>
            <a:tailEnd type="arrow" w="med" len="med"/>
          </a:ln>
        </p:spPr>
      </p:cxnSp>
      <p:cxnSp>
        <p:nvCxnSpPr>
          <p:cNvPr id="204" name="直接箭头连接符 203"/>
          <p:cNvCxnSpPr>
            <a:cxnSpLocks noChangeShapeType="1"/>
            <a:stCxn id="201" idx="1"/>
          </p:cNvCxnSpPr>
          <p:nvPr/>
        </p:nvCxnSpPr>
        <p:spPr bwMode="auto">
          <a:xfrm flipV="1">
            <a:off x="4359970" y="2280253"/>
            <a:ext cx="561976" cy="2425600"/>
          </a:xfrm>
          <a:prstGeom prst="straightConnector1">
            <a:avLst/>
          </a:prstGeom>
          <a:noFill/>
          <a:ln w="9525" algn="ctr">
            <a:solidFill>
              <a:schemeClr val="accent2"/>
            </a:solidFill>
            <a:round/>
            <a:headEnd/>
            <a:tailEnd type="arrow" w="med" len="med"/>
          </a:ln>
        </p:spPr>
      </p:cxnSp>
      <p:cxnSp>
        <p:nvCxnSpPr>
          <p:cNvPr id="205" name="直接箭头连接符 204"/>
          <p:cNvCxnSpPr>
            <a:cxnSpLocks noChangeShapeType="1"/>
            <a:stCxn id="201" idx="0"/>
          </p:cNvCxnSpPr>
          <p:nvPr/>
        </p:nvCxnSpPr>
        <p:spPr bwMode="auto">
          <a:xfrm flipV="1">
            <a:off x="4753670" y="2457658"/>
            <a:ext cx="393702" cy="2094308"/>
          </a:xfrm>
          <a:prstGeom prst="straightConnector1">
            <a:avLst/>
          </a:prstGeom>
          <a:noFill/>
          <a:ln w="9525" algn="ctr">
            <a:solidFill>
              <a:schemeClr val="accent2"/>
            </a:solidFill>
            <a:round/>
            <a:headEnd/>
            <a:tailEnd type="arrow" w="med" len="med"/>
          </a:ln>
        </p:spPr>
      </p:cxnSp>
      <p:cxnSp>
        <p:nvCxnSpPr>
          <p:cNvPr id="206" name="直接箭头连接符 205"/>
          <p:cNvCxnSpPr>
            <a:cxnSpLocks noChangeShapeType="1"/>
            <a:stCxn id="201" idx="0"/>
          </p:cNvCxnSpPr>
          <p:nvPr/>
        </p:nvCxnSpPr>
        <p:spPr bwMode="auto">
          <a:xfrm flipV="1">
            <a:off x="4753670" y="2630298"/>
            <a:ext cx="563564" cy="1921668"/>
          </a:xfrm>
          <a:prstGeom prst="straightConnector1">
            <a:avLst/>
          </a:prstGeom>
          <a:noFill/>
          <a:ln w="9525" algn="ctr">
            <a:solidFill>
              <a:schemeClr val="accent2"/>
            </a:solidFill>
            <a:round/>
            <a:headEnd/>
            <a:tailEnd type="arrow" w="med" len="med"/>
          </a:ln>
        </p:spPr>
      </p:cxnSp>
      <p:cxnSp>
        <p:nvCxnSpPr>
          <p:cNvPr id="207" name="直接箭头连接符 206"/>
          <p:cNvCxnSpPr>
            <a:cxnSpLocks noChangeShapeType="1"/>
            <a:stCxn id="201" idx="0"/>
          </p:cNvCxnSpPr>
          <p:nvPr/>
        </p:nvCxnSpPr>
        <p:spPr bwMode="auto">
          <a:xfrm flipV="1">
            <a:off x="4753670" y="2939862"/>
            <a:ext cx="1266826" cy="1612104"/>
          </a:xfrm>
          <a:prstGeom prst="straightConnector1">
            <a:avLst/>
          </a:prstGeom>
          <a:noFill/>
          <a:ln w="9525" algn="ctr">
            <a:solidFill>
              <a:schemeClr val="accent2"/>
            </a:solidFill>
            <a:round/>
            <a:headEnd/>
            <a:tailEnd type="arrow" w="med" len="med"/>
          </a:ln>
        </p:spPr>
      </p:cxnSp>
      <p:cxnSp>
        <p:nvCxnSpPr>
          <p:cNvPr id="208" name="直接箭头连接符 207"/>
          <p:cNvCxnSpPr>
            <a:cxnSpLocks noChangeShapeType="1"/>
            <a:stCxn id="201" idx="3"/>
          </p:cNvCxnSpPr>
          <p:nvPr/>
        </p:nvCxnSpPr>
        <p:spPr bwMode="auto">
          <a:xfrm flipV="1">
            <a:off x="5147370" y="3105357"/>
            <a:ext cx="2841625" cy="1600496"/>
          </a:xfrm>
          <a:prstGeom prst="straightConnector1">
            <a:avLst/>
          </a:prstGeom>
          <a:noFill/>
          <a:ln w="9525" algn="ctr">
            <a:solidFill>
              <a:schemeClr val="accent2"/>
            </a:solidFill>
            <a:round/>
            <a:headEnd/>
            <a:tailEnd type="arrow" w="med" len="med"/>
          </a:ln>
        </p:spPr>
      </p:cxnSp>
      <p:cxnSp>
        <p:nvCxnSpPr>
          <p:cNvPr id="209" name="直接箭头连接符 208"/>
          <p:cNvCxnSpPr>
            <a:cxnSpLocks noChangeShapeType="1"/>
            <a:stCxn id="201" idx="3"/>
          </p:cNvCxnSpPr>
          <p:nvPr/>
        </p:nvCxnSpPr>
        <p:spPr bwMode="auto">
          <a:xfrm flipV="1">
            <a:off x="5147370" y="3307763"/>
            <a:ext cx="2841625" cy="1398090"/>
          </a:xfrm>
          <a:prstGeom prst="straightConnector1">
            <a:avLst/>
          </a:prstGeom>
          <a:noFill/>
          <a:ln w="9525" algn="ctr">
            <a:solidFill>
              <a:schemeClr val="accent2"/>
            </a:solidFill>
            <a:round/>
            <a:headEnd/>
            <a:tailEnd type="arrow" w="med" len="med"/>
          </a:ln>
        </p:spPr>
      </p:cxnSp>
      <p:cxnSp>
        <p:nvCxnSpPr>
          <p:cNvPr id="210" name="直接箭头连接符 209"/>
          <p:cNvCxnSpPr>
            <a:cxnSpLocks noChangeShapeType="1"/>
            <a:stCxn id="201" idx="3"/>
          </p:cNvCxnSpPr>
          <p:nvPr/>
        </p:nvCxnSpPr>
        <p:spPr bwMode="auto">
          <a:xfrm flipV="1">
            <a:off x="5147370" y="3500646"/>
            <a:ext cx="2841625" cy="1205207"/>
          </a:xfrm>
          <a:prstGeom prst="straightConnector1">
            <a:avLst/>
          </a:prstGeom>
          <a:noFill/>
          <a:ln w="9525" algn="ctr">
            <a:solidFill>
              <a:schemeClr val="accent2"/>
            </a:solidFill>
            <a:round/>
            <a:headEnd/>
            <a:tailEnd type="arrow" w="med" len="med"/>
          </a:ln>
        </p:spPr>
      </p:cxnSp>
      <p:cxnSp>
        <p:nvCxnSpPr>
          <p:cNvPr id="211" name="直接箭头连接符 210"/>
          <p:cNvCxnSpPr>
            <a:cxnSpLocks noChangeShapeType="1"/>
            <a:stCxn id="201" idx="3"/>
          </p:cNvCxnSpPr>
          <p:nvPr/>
        </p:nvCxnSpPr>
        <p:spPr bwMode="auto">
          <a:xfrm flipV="1">
            <a:off x="5147370" y="3701861"/>
            <a:ext cx="2489200" cy="1003992"/>
          </a:xfrm>
          <a:prstGeom prst="straightConnector1">
            <a:avLst/>
          </a:prstGeom>
          <a:noFill/>
          <a:ln w="9525" algn="ctr">
            <a:solidFill>
              <a:schemeClr val="accent2"/>
            </a:solidFill>
            <a:round/>
            <a:headEnd/>
            <a:tailEnd type="arrow" w="med" len="med"/>
          </a:ln>
        </p:spPr>
      </p:cxnSp>
      <p:cxnSp>
        <p:nvCxnSpPr>
          <p:cNvPr id="212" name="直接箭头连接符 211"/>
          <p:cNvCxnSpPr>
            <a:cxnSpLocks noChangeShapeType="1"/>
            <a:stCxn id="201" idx="3"/>
          </p:cNvCxnSpPr>
          <p:nvPr/>
        </p:nvCxnSpPr>
        <p:spPr bwMode="auto">
          <a:xfrm flipV="1">
            <a:off x="5147370" y="3916175"/>
            <a:ext cx="2490788" cy="789678"/>
          </a:xfrm>
          <a:prstGeom prst="straightConnector1">
            <a:avLst/>
          </a:prstGeom>
          <a:noFill/>
          <a:ln w="9525" algn="ctr">
            <a:solidFill>
              <a:schemeClr val="accent2"/>
            </a:solidFill>
            <a:round/>
            <a:headEnd/>
            <a:tailEnd type="arrow" w="med" len="med"/>
          </a:ln>
        </p:spPr>
      </p:cxnSp>
      <p:cxnSp>
        <p:nvCxnSpPr>
          <p:cNvPr id="213" name="直接箭头连接符 212"/>
          <p:cNvCxnSpPr>
            <a:cxnSpLocks noChangeShapeType="1"/>
            <a:stCxn id="201" idx="3"/>
          </p:cNvCxnSpPr>
          <p:nvPr/>
        </p:nvCxnSpPr>
        <p:spPr bwMode="auto">
          <a:xfrm flipV="1">
            <a:off x="5147370" y="4129295"/>
            <a:ext cx="2068514" cy="576558"/>
          </a:xfrm>
          <a:prstGeom prst="straightConnector1">
            <a:avLst/>
          </a:prstGeom>
          <a:noFill/>
          <a:ln w="9525" algn="ctr">
            <a:solidFill>
              <a:schemeClr val="accent2"/>
            </a:solidFill>
            <a:round/>
            <a:headEnd/>
            <a:tailEnd type="arrow" w="med" len="med"/>
          </a:ln>
        </p:spPr>
      </p:cxnSp>
      <p:sp>
        <p:nvSpPr>
          <p:cNvPr id="23" name="矩形 22"/>
          <p:cNvSpPr/>
          <p:nvPr/>
        </p:nvSpPr>
        <p:spPr>
          <a:xfrm>
            <a:off x="5292081" y="3579862"/>
            <a:ext cx="648072" cy="369328"/>
          </a:xfrm>
          <a:prstGeom prst="rect">
            <a:avLst/>
          </a:prstGeom>
        </p:spPr>
        <p:txBody>
          <a:bodyPr wrap="square" lIns="91436" tIns="45718" rIns="91436" bIns="45718">
            <a:spAutoFit/>
          </a:bodyPr>
          <a:lstStyle/>
          <a:p>
            <a:r>
              <a:rPr lang="en-US" altLang="zh-CN" dirty="0" smtClean="0">
                <a:solidFill>
                  <a:srgbClr val="FF0000"/>
                </a:solidFill>
              </a:rPr>
              <a:t>PFD</a:t>
            </a:r>
            <a:endParaRPr lang="zh-CN" altLang="en-US" dirty="0">
              <a:solidFill>
                <a:srgbClr val="FF0000"/>
              </a:solidFill>
            </a:endParaRPr>
          </a:p>
        </p:txBody>
      </p:sp>
    </p:spTree>
    <p:extLst>
      <p:ext uri="{BB962C8B-B14F-4D97-AF65-F5344CB8AC3E}">
        <p14:creationId xmlns:p14="http://schemas.microsoft.com/office/powerpoint/2010/main" val="9642036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slide(fromRight)">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slide(fromRight)">
                                      <p:cBhvr>
                                        <p:cTn id="12" dur="5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201"/>
                                        </p:tgtEl>
                                        <p:attrNameLst>
                                          <p:attrName>style.visibility</p:attrName>
                                        </p:attrNameLst>
                                      </p:cBhvr>
                                      <p:to>
                                        <p:strVal val="visible"/>
                                      </p:to>
                                    </p:set>
                                    <p:animEffect transition="in" filter="wipe(down)">
                                      <p:cBhvr>
                                        <p:cTn id="17" dur="500"/>
                                        <p:tgtEl>
                                          <p:spTgt spid="20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02"/>
                                        </p:tgtEl>
                                        <p:attrNameLst>
                                          <p:attrName>style.visibility</p:attrName>
                                        </p:attrNameLst>
                                      </p:cBhvr>
                                      <p:to>
                                        <p:strVal val="visible"/>
                                      </p:to>
                                    </p:set>
                                    <p:animEffect transition="in" filter="wipe(down)">
                                      <p:cBhvr>
                                        <p:cTn id="21" dur="500"/>
                                        <p:tgtEl>
                                          <p:spTgt spid="202"/>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wipe(down)">
                                      <p:cBhvr>
                                        <p:cTn id="25" dur="500"/>
                                        <p:tgtEl>
                                          <p:spTgt spid="203"/>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wipe(down)">
                                      <p:cBhvr>
                                        <p:cTn id="29" dur="500"/>
                                        <p:tgtEl>
                                          <p:spTgt spid="204"/>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wipe(down)">
                                      <p:cBhvr>
                                        <p:cTn id="33" dur="500"/>
                                        <p:tgtEl>
                                          <p:spTgt spid="205"/>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206"/>
                                        </p:tgtEl>
                                        <p:attrNameLst>
                                          <p:attrName>style.visibility</p:attrName>
                                        </p:attrNameLst>
                                      </p:cBhvr>
                                      <p:to>
                                        <p:strVal val="visible"/>
                                      </p:to>
                                    </p:set>
                                    <p:animEffect transition="in" filter="wipe(down)">
                                      <p:cBhvr>
                                        <p:cTn id="37" dur="500"/>
                                        <p:tgtEl>
                                          <p:spTgt spid="206"/>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207"/>
                                        </p:tgtEl>
                                        <p:attrNameLst>
                                          <p:attrName>style.visibility</p:attrName>
                                        </p:attrNameLst>
                                      </p:cBhvr>
                                      <p:to>
                                        <p:strVal val="visible"/>
                                      </p:to>
                                    </p:set>
                                    <p:animEffect transition="in" filter="wipe(down)">
                                      <p:cBhvr>
                                        <p:cTn id="41" dur="500"/>
                                        <p:tgtEl>
                                          <p:spTgt spid="207"/>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08"/>
                                        </p:tgtEl>
                                        <p:attrNameLst>
                                          <p:attrName>style.visibility</p:attrName>
                                        </p:attrNameLst>
                                      </p:cBhvr>
                                      <p:to>
                                        <p:strVal val="visible"/>
                                      </p:to>
                                    </p:set>
                                    <p:animEffect transition="in" filter="wipe(down)">
                                      <p:cBhvr>
                                        <p:cTn id="45" dur="500"/>
                                        <p:tgtEl>
                                          <p:spTgt spid="208"/>
                                        </p:tgtEl>
                                      </p:cBhvr>
                                    </p:animEffect>
                                  </p:childTnLst>
                                </p:cTn>
                              </p:par>
                            </p:childTnLst>
                          </p:cTn>
                        </p:par>
                        <p:par>
                          <p:cTn id="46" fill="hold">
                            <p:stCondLst>
                              <p:cond delay="4000"/>
                            </p:stCondLst>
                            <p:childTnLst>
                              <p:par>
                                <p:cTn id="47" presetID="22" presetClass="entr" presetSubtype="4" fill="hold" nodeType="afterEffect">
                                  <p:stCondLst>
                                    <p:cond delay="0"/>
                                  </p:stCondLst>
                                  <p:childTnLst>
                                    <p:set>
                                      <p:cBhvr>
                                        <p:cTn id="48" dur="1" fill="hold">
                                          <p:stCondLst>
                                            <p:cond delay="0"/>
                                          </p:stCondLst>
                                        </p:cTn>
                                        <p:tgtEl>
                                          <p:spTgt spid="209"/>
                                        </p:tgtEl>
                                        <p:attrNameLst>
                                          <p:attrName>style.visibility</p:attrName>
                                        </p:attrNameLst>
                                      </p:cBhvr>
                                      <p:to>
                                        <p:strVal val="visible"/>
                                      </p:to>
                                    </p:set>
                                    <p:animEffect transition="in" filter="wipe(down)">
                                      <p:cBhvr>
                                        <p:cTn id="49" dur="500"/>
                                        <p:tgtEl>
                                          <p:spTgt spid="209"/>
                                        </p:tgtEl>
                                      </p:cBhvr>
                                    </p:animEffect>
                                  </p:childTnLst>
                                </p:cTn>
                              </p:par>
                            </p:childTnLst>
                          </p:cTn>
                        </p:par>
                        <p:par>
                          <p:cTn id="50" fill="hold">
                            <p:stCondLst>
                              <p:cond delay="4500"/>
                            </p:stCondLst>
                            <p:childTnLst>
                              <p:par>
                                <p:cTn id="51" presetID="22" presetClass="entr" presetSubtype="4" fill="hold" nodeType="afterEffect">
                                  <p:stCondLst>
                                    <p:cond delay="0"/>
                                  </p:stCondLst>
                                  <p:childTnLst>
                                    <p:set>
                                      <p:cBhvr>
                                        <p:cTn id="52" dur="1" fill="hold">
                                          <p:stCondLst>
                                            <p:cond delay="0"/>
                                          </p:stCondLst>
                                        </p:cTn>
                                        <p:tgtEl>
                                          <p:spTgt spid="210"/>
                                        </p:tgtEl>
                                        <p:attrNameLst>
                                          <p:attrName>style.visibility</p:attrName>
                                        </p:attrNameLst>
                                      </p:cBhvr>
                                      <p:to>
                                        <p:strVal val="visible"/>
                                      </p:to>
                                    </p:set>
                                    <p:animEffect transition="in" filter="wipe(down)">
                                      <p:cBhvr>
                                        <p:cTn id="53" dur="500"/>
                                        <p:tgtEl>
                                          <p:spTgt spid="210"/>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211"/>
                                        </p:tgtEl>
                                        <p:attrNameLst>
                                          <p:attrName>style.visibility</p:attrName>
                                        </p:attrNameLst>
                                      </p:cBhvr>
                                      <p:to>
                                        <p:strVal val="visible"/>
                                      </p:to>
                                    </p:set>
                                    <p:animEffect transition="in" filter="wipe(down)">
                                      <p:cBhvr>
                                        <p:cTn id="57" dur="500"/>
                                        <p:tgtEl>
                                          <p:spTgt spid="211"/>
                                        </p:tgtEl>
                                      </p:cBhvr>
                                    </p:animEffect>
                                  </p:childTnLst>
                                </p:cTn>
                              </p:par>
                            </p:childTnLst>
                          </p:cTn>
                        </p:par>
                        <p:par>
                          <p:cTn id="58" fill="hold">
                            <p:stCondLst>
                              <p:cond delay="5500"/>
                            </p:stCondLst>
                            <p:childTnLst>
                              <p:par>
                                <p:cTn id="59" presetID="22" presetClass="entr" presetSubtype="4" fill="hold" nodeType="afterEffect">
                                  <p:stCondLst>
                                    <p:cond delay="0"/>
                                  </p:stCondLst>
                                  <p:childTnLst>
                                    <p:set>
                                      <p:cBhvr>
                                        <p:cTn id="60" dur="1" fill="hold">
                                          <p:stCondLst>
                                            <p:cond delay="0"/>
                                          </p:stCondLst>
                                        </p:cTn>
                                        <p:tgtEl>
                                          <p:spTgt spid="212"/>
                                        </p:tgtEl>
                                        <p:attrNameLst>
                                          <p:attrName>style.visibility</p:attrName>
                                        </p:attrNameLst>
                                      </p:cBhvr>
                                      <p:to>
                                        <p:strVal val="visible"/>
                                      </p:to>
                                    </p:set>
                                    <p:animEffect transition="in" filter="wipe(down)">
                                      <p:cBhvr>
                                        <p:cTn id="61" dur="500"/>
                                        <p:tgtEl>
                                          <p:spTgt spid="212"/>
                                        </p:tgtEl>
                                      </p:cBhvr>
                                    </p:animEffect>
                                  </p:childTnLst>
                                </p:cTn>
                              </p:par>
                            </p:childTnLst>
                          </p:cTn>
                        </p:par>
                        <p:par>
                          <p:cTn id="62" fill="hold">
                            <p:stCondLst>
                              <p:cond delay="6000"/>
                            </p:stCondLst>
                            <p:childTnLst>
                              <p:par>
                                <p:cTn id="63" presetID="22" presetClass="entr" presetSubtype="4" fill="hold" nodeType="afterEffect">
                                  <p:stCondLst>
                                    <p:cond delay="0"/>
                                  </p:stCondLst>
                                  <p:childTnLst>
                                    <p:set>
                                      <p:cBhvr>
                                        <p:cTn id="64" dur="1" fill="hold">
                                          <p:stCondLst>
                                            <p:cond delay="0"/>
                                          </p:stCondLst>
                                        </p:cTn>
                                        <p:tgtEl>
                                          <p:spTgt spid="213"/>
                                        </p:tgtEl>
                                        <p:attrNameLst>
                                          <p:attrName>style.visibility</p:attrName>
                                        </p:attrNameLst>
                                      </p:cBhvr>
                                      <p:to>
                                        <p:strVal val="visible"/>
                                      </p:to>
                                    </p:set>
                                    <p:animEffect transition="in" filter="wipe(down)">
                                      <p:cBhvr>
                                        <p:cTn id="65"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animBg="1"/>
      <p:bldP spid="20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4300"/>
            <a:ext cx="7924800" cy="514350"/>
          </a:xfrm>
          <a:prstGeom prst="rect">
            <a:avLst/>
          </a:prstGeom>
        </p:spPr>
        <p:txBody>
          <a:bodyPr lIns="91436" tIns="45718" rIns="91436" bIns="45718"/>
          <a:lstStyle/>
          <a:p>
            <a:pPr>
              <a:defRPr/>
            </a:pPr>
            <a:r>
              <a:rPr lang="zh-CN" altLang="en-US" sz="2400" b="1" kern="0" dirty="0">
                <a:solidFill>
                  <a:srgbClr val="FFFFFF"/>
                </a:solidFill>
                <a:latin typeface="华文细黑" pitchFamily="2" charset="-122"/>
                <a:ea typeface="华文细黑" pitchFamily="2" charset="-122"/>
                <a:cs typeface="Arial" pitchFamily="34" charset="0"/>
              </a:rPr>
              <a:t>以项目管理为主线的产品全生命周期管理</a:t>
            </a:r>
            <a:r>
              <a:rPr lang="en-US" altLang="zh-CN" sz="2400" b="1" kern="0" dirty="0">
                <a:solidFill>
                  <a:srgbClr val="FFFFFF"/>
                </a:solidFill>
                <a:latin typeface="华文细黑" pitchFamily="2" charset="-122"/>
                <a:ea typeface="华文细黑" pitchFamily="2" charset="-122"/>
                <a:cs typeface="Arial" pitchFamily="34" charset="0"/>
              </a:rPr>
              <a:t>(2/2)</a:t>
            </a:r>
            <a:r>
              <a:rPr lang="zh-CN" altLang="en-US" sz="2400" b="1" kern="0" dirty="0">
                <a:solidFill>
                  <a:srgbClr val="FFFFFF"/>
                </a:solidFill>
                <a:latin typeface="华文细黑" pitchFamily="2" charset="-122"/>
                <a:ea typeface="华文细黑" pitchFamily="2" charset="-122"/>
                <a:cs typeface="Arial" pitchFamily="34" charset="0"/>
              </a:rPr>
              <a:t/>
            </a:r>
            <a:br>
              <a:rPr lang="zh-CN" altLang="en-US" sz="2400" b="1" kern="0" dirty="0">
                <a:solidFill>
                  <a:srgbClr val="FFFFFF"/>
                </a:solidFill>
                <a:latin typeface="华文细黑" pitchFamily="2" charset="-122"/>
                <a:ea typeface="华文细黑" pitchFamily="2" charset="-122"/>
                <a:cs typeface="Arial" pitchFamily="34" charset="0"/>
              </a:rPr>
            </a:br>
            <a:endParaRPr lang="zh-CN" altLang="en-US" sz="1100" b="1" dirty="0">
              <a:solidFill>
                <a:srgbClr val="FFFFFF"/>
              </a:solidFill>
              <a:latin typeface="华文细黑" pitchFamily="2" charset="-122"/>
              <a:ea typeface="华文细黑" pitchFamily="2" charset="-122"/>
              <a:cs typeface="Arial" pitchFamily="34" charset="0"/>
            </a:endParaRPr>
          </a:p>
        </p:txBody>
      </p:sp>
      <p:sp>
        <p:nvSpPr>
          <p:cNvPr id="130051" name="Line 2123"/>
          <p:cNvSpPr>
            <a:spLocks noChangeShapeType="1"/>
          </p:cNvSpPr>
          <p:nvPr/>
        </p:nvSpPr>
        <p:spPr bwMode="auto">
          <a:xfrm>
            <a:off x="144463" y="1769269"/>
            <a:ext cx="0" cy="2422922"/>
          </a:xfrm>
          <a:prstGeom prst="line">
            <a:avLst/>
          </a:prstGeom>
          <a:noFill/>
          <a:ln w="28575">
            <a:solidFill>
              <a:schemeClr val="accent2"/>
            </a:solidFill>
            <a:round/>
            <a:headEnd/>
            <a:tailEnd/>
          </a:ln>
        </p:spPr>
        <p:txBody>
          <a:bodyPr wrap="none" lIns="89997" tIns="46798" rIns="89997" bIns="46798"/>
          <a:lstStyle/>
          <a:p>
            <a:endParaRPr lang="zh-CN" altLang="en-US"/>
          </a:p>
        </p:txBody>
      </p:sp>
      <p:cxnSp>
        <p:nvCxnSpPr>
          <p:cNvPr id="4" name="直接连接符 3"/>
          <p:cNvCxnSpPr/>
          <p:nvPr/>
        </p:nvCxnSpPr>
        <p:spPr bwMode="auto">
          <a:xfrm rot="5400000">
            <a:off x="-138906" y="2719785"/>
            <a:ext cx="2952750" cy="158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30053" name="Line 1028"/>
          <p:cNvSpPr>
            <a:spLocks noChangeShapeType="1"/>
          </p:cNvSpPr>
          <p:nvPr/>
        </p:nvSpPr>
        <p:spPr bwMode="auto">
          <a:xfrm>
            <a:off x="5051425" y="1543050"/>
            <a:ext cx="0" cy="2514600"/>
          </a:xfrm>
          <a:prstGeom prst="line">
            <a:avLst/>
          </a:prstGeom>
          <a:noFill/>
          <a:ln w="12700">
            <a:solidFill>
              <a:schemeClr val="tx1"/>
            </a:solidFill>
            <a:prstDash val="dash"/>
            <a:round/>
            <a:headEnd type="none" w="sm" len="sm"/>
            <a:tailEnd type="none" w="sm" len="sm"/>
          </a:ln>
        </p:spPr>
        <p:txBody>
          <a:bodyPr lIns="91436" tIns="45718" rIns="91436" bIns="45718"/>
          <a:lstStyle/>
          <a:p>
            <a:endParaRPr lang="zh-CN" altLang="en-US"/>
          </a:p>
        </p:txBody>
      </p:sp>
      <p:sp>
        <p:nvSpPr>
          <p:cNvPr id="130054" name="Line 1030"/>
          <p:cNvSpPr>
            <a:spLocks noChangeShapeType="1"/>
          </p:cNvSpPr>
          <p:nvPr/>
        </p:nvSpPr>
        <p:spPr bwMode="auto">
          <a:xfrm>
            <a:off x="180976" y="1885950"/>
            <a:ext cx="8337550" cy="0"/>
          </a:xfrm>
          <a:prstGeom prst="line">
            <a:avLst/>
          </a:prstGeom>
          <a:noFill/>
          <a:ln w="12700">
            <a:solidFill>
              <a:schemeClr val="tx1"/>
            </a:solidFill>
            <a:round/>
            <a:headEnd type="none" w="sm" len="sm"/>
            <a:tailEnd type="none" w="sm" len="sm"/>
          </a:ln>
        </p:spPr>
        <p:txBody>
          <a:bodyPr lIns="91436" tIns="45718" rIns="91436" bIns="45718"/>
          <a:lstStyle/>
          <a:p>
            <a:endParaRPr lang="zh-CN" altLang="en-US"/>
          </a:p>
        </p:txBody>
      </p:sp>
      <p:sp>
        <p:nvSpPr>
          <p:cNvPr id="130055" name="Line 1031"/>
          <p:cNvSpPr>
            <a:spLocks noChangeShapeType="1"/>
          </p:cNvSpPr>
          <p:nvPr/>
        </p:nvSpPr>
        <p:spPr bwMode="auto">
          <a:xfrm>
            <a:off x="2374900" y="1653779"/>
            <a:ext cx="0" cy="2514600"/>
          </a:xfrm>
          <a:prstGeom prst="line">
            <a:avLst/>
          </a:prstGeom>
          <a:noFill/>
          <a:ln w="12700">
            <a:solidFill>
              <a:schemeClr val="tx1"/>
            </a:solidFill>
            <a:prstDash val="dash"/>
            <a:round/>
            <a:headEnd type="none" w="sm" len="sm"/>
            <a:tailEnd type="none" w="sm" len="sm"/>
          </a:ln>
        </p:spPr>
        <p:txBody>
          <a:bodyPr lIns="91436" tIns="45718" rIns="91436" bIns="45718"/>
          <a:lstStyle/>
          <a:p>
            <a:endParaRPr lang="zh-CN" altLang="en-US"/>
          </a:p>
        </p:txBody>
      </p:sp>
      <p:sp>
        <p:nvSpPr>
          <p:cNvPr id="130056" name="Text Box 1033"/>
          <p:cNvSpPr txBox="1">
            <a:spLocks noChangeArrowheads="1"/>
          </p:cNvSpPr>
          <p:nvPr/>
        </p:nvSpPr>
        <p:spPr bwMode="auto">
          <a:xfrm>
            <a:off x="5000626" y="1085852"/>
            <a:ext cx="2393950" cy="307773"/>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400" dirty="0">
                <a:solidFill>
                  <a:schemeClr val="hlink"/>
                </a:solidFill>
                <a:latin typeface="Times New Roman" pitchFamily="18" charset="0"/>
              </a:rPr>
              <a:t>生产计划与执行管理</a:t>
            </a:r>
          </a:p>
        </p:txBody>
      </p:sp>
      <p:sp>
        <p:nvSpPr>
          <p:cNvPr id="130057" name="Text Box 1035"/>
          <p:cNvSpPr txBox="1">
            <a:spLocks noChangeArrowheads="1"/>
          </p:cNvSpPr>
          <p:nvPr/>
        </p:nvSpPr>
        <p:spPr bwMode="auto">
          <a:xfrm>
            <a:off x="1741489" y="1390651"/>
            <a:ext cx="17970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tx2"/>
                </a:solidFill>
                <a:latin typeface="Times New Roman" pitchFamily="18" charset="0"/>
              </a:rPr>
              <a:t>生产准备，采购计划</a:t>
            </a:r>
          </a:p>
        </p:txBody>
      </p:sp>
      <p:sp>
        <p:nvSpPr>
          <p:cNvPr id="130058" name="Text Box 1036"/>
          <p:cNvSpPr txBox="1">
            <a:spLocks noChangeArrowheads="1"/>
          </p:cNvSpPr>
          <p:nvPr/>
        </p:nvSpPr>
        <p:spPr bwMode="auto">
          <a:xfrm>
            <a:off x="3565529" y="1356123"/>
            <a:ext cx="1719263" cy="553994"/>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rgbClr val="990000"/>
                </a:solidFill>
                <a:latin typeface="Times New Roman" pitchFamily="18" charset="0"/>
              </a:rPr>
              <a:t>各部件装配作业</a:t>
            </a:r>
            <a:endParaRPr kumimoji="1" lang="en-US" altLang="zh-CN" sz="1200">
              <a:solidFill>
                <a:srgbClr val="990000"/>
              </a:solidFill>
              <a:latin typeface="Times New Roman" pitchFamily="18" charset="0"/>
            </a:endParaRPr>
          </a:p>
          <a:p>
            <a:pPr algn="ctr" eaLnBrk="0" hangingPunct="0">
              <a:spcBef>
                <a:spcPct val="50000"/>
              </a:spcBef>
            </a:pPr>
            <a:r>
              <a:rPr kumimoji="1" lang="zh-CN" altLang="en-US" sz="1200">
                <a:solidFill>
                  <a:srgbClr val="990000"/>
                </a:solidFill>
                <a:latin typeface="Times New Roman" pitchFamily="18" charset="0"/>
              </a:rPr>
              <a:t>生产计划</a:t>
            </a:r>
          </a:p>
        </p:txBody>
      </p:sp>
      <p:sp>
        <p:nvSpPr>
          <p:cNvPr id="130059" name="Line 1039"/>
          <p:cNvSpPr>
            <a:spLocks noChangeShapeType="1"/>
          </p:cNvSpPr>
          <p:nvPr/>
        </p:nvSpPr>
        <p:spPr bwMode="auto">
          <a:xfrm>
            <a:off x="3648076" y="2705100"/>
            <a:ext cx="140335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60" name="Line 1040"/>
          <p:cNvSpPr>
            <a:spLocks noChangeShapeType="1"/>
          </p:cNvSpPr>
          <p:nvPr/>
        </p:nvSpPr>
        <p:spPr bwMode="auto">
          <a:xfrm>
            <a:off x="3648076" y="2933700"/>
            <a:ext cx="140335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61" name="Line 1041"/>
          <p:cNvSpPr>
            <a:spLocks noChangeShapeType="1"/>
          </p:cNvSpPr>
          <p:nvPr/>
        </p:nvSpPr>
        <p:spPr bwMode="auto">
          <a:xfrm>
            <a:off x="3648076" y="3162300"/>
            <a:ext cx="140335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62" name="Line 1042"/>
          <p:cNvSpPr>
            <a:spLocks noChangeShapeType="1"/>
          </p:cNvSpPr>
          <p:nvPr/>
        </p:nvSpPr>
        <p:spPr bwMode="auto">
          <a:xfrm>
            <a:off x="3648076" y="3390900"/>
            <a:ext cx="140335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63" name="Line 1043"/>
          <p:cNvSpPr>
            <a:spLocks noChangeShapeType="1"/>
          </p:cNvSpPr>
          <p:nvPr/>
        </p:nvSpPr>
        <p:spPr bwMode="auto">
          <a:xfrm>
            <a:off x="3235326" y="3390900"/>
            <a:ext cx="330200" cy="0"/>
          </a:xfrm>
          <a:prstGeom prst="line">
            <a:avLst/>
          </a:prstGeom>
          <a:noFill/>
          <a:ln w="12700" cap="sq">
            <a:solidFill>
              <a:srgbClr val="FF99FF"/>
            </a:solidFill>
            <a:round/>
            <a:headEnd type="none" w="sm" len="sm"/>
            <a:tailEnd type="triangle" w="sm" len="sm"/>
          </a:ln>
        </p:spPr>
        <p:txBody>
          <a:bodyPr lIns="91436" tIns="45718" rIns="91436" bIns="45718"/>
          <a:lstStyle/>
          <a:p>
            <a:endParaRPr lang="zh-CN" altLang="en-US"/>
          </a:p>
        </p:txBody>
      </p:sp>
      <p:sp>
        <p:nvSpPr>
          <p:cNvPr id="130064" name="Line 1044"/>
          <p:cNvSpPr>
            <a:spLocks noChangeShapeType="1"/>
          </p:cNvSpPr>
          <p:nvPr/>
        </p:nvSpPr>
        <p:spPr bwMode="auto">
          <a:xfrm>
            <a:off x="3235326" y="2705100"/>
            <a:ext cx="330200" cy="0"/>
          </a:xfrm>
          <a:prstGeom prst="line">
            <a:avLst/>
          </a:prstGeom>
          <a:noFill/>
          <a:ln w="12700" cap="sq">
            <a:solidFill>
              <a:srgbClr val="FF99FF"/>
            </a:solidFill>
            <a:round/>
            <a:headEnd type="none" w="sm" len="sm"/>
            <a:tailEnd type="triangle" w="sm" len="sm"/>
          </a:ln>
        </p:spPr>
        <p:txBody>
          <a:bodyPr lIns="91436" tIns="45718" rIns="91436" bIns="45718"/>
          <a:lstStyle/>
          <a:p>
            <a:endParaRPr lang="zh-CN" altLang="en-US"/>
          </a:p>
        </p:txBody>
      </p:sp>
      <p:sp>
        <p:nvSpPr>
          <p:cNvPr id="130065" name="Line 1045"/>
          <p:cNvSpPr>
            <a:spLocks noChangeShapeType="1"/>
          </p:cNvSpPr>
          <p:nvPr/>
        </p:nvSpPr>
        <p:spPr bwMode="auto">
          <a:xfrm>
            <a:off x="3235326" y="2933700"/>
            <a:ext cx="330200" cy="0"/>
          </a:xfrm>
          <a:prstGeom prst="line">
            <a:avLst/>
          </a:prstGeom>
          <a:noFill/>
          <a:ln w="12700" cap="sq">
            <a:solidFill>
              <a:srgbClr val="FF99FF"/>
            </a:solidFill>
            <a:round/>
            <a:headEnd type="none" w="sm" len="sm"/>
            <a:tailEnd type="triangle" w="sm" len="sm"/>
          </a:ln>
        </p:spPr>
        <p:txBody>
          <a:bodyPr lIns="91436" tIns="45718" rIns="91436" bIns="45718"/>
          <a:lstStyle/>
          <a:p>
            <a:endParaRPr lang="zh-CN" altLang="en-US"/>
          </a:p>
        </p:txBody>
      </p:sp>
      <p:sp>
        <p:nvSpPr>
          <p:cNvPr id="130066" name="Line 1046"/>
          <p:cNvSpPr>
            <a:spLocks noChangeShapeType="1"/>
          </p:cNvSpPr>
          <p:nvPr/>
        </p:nvSpPr>
        <p:spPr bwMode="auto">
          <a:xfrm>
            <a:off x="3235326" y="3162300"/>
            <a:ext cx="330200" cy="0"/>
          </a:xfrm>
          <a:prstGeom prst="line">
            <a:avLst/>
          </a:prstGeom>
          <a:noFill/>
          <a:ln w="12700" cap="sq">
            <a:solidFill>
              <a:srgbClr val="FF99FF"/>
            </a:solidFill>
            <a:round/>
            <a:headEnd type="none" w="sm" len="sm"/>
            <a:tailEnd type="triangle" w="sm" len="sm"/>
          </a:ln>
        </p:spPr>
        <p:txBody>
          <a:bodyPr lIns="91436" tIns="45718" rIns="91436" bIns="45718"/>
          <a:lstStyle/>
          <a:p>
            <a:endParaRPr lang="zh-CN" altLang="en-US"/>
          </a:p>
        </p:txBody>
      </p:sp>
      <p:sp>
        <p:nvSpPr>
          <p:cNvPr id="130067" name="Line 1047"/>
          <p:cNvSpPr>
            <a:spLocks noChangeShapeType="1"/>
          </p:cNvSpPr>
          <p:nvPr/>
        </p:nvSpPr>
        <p:spPr bwMode="auto">
          <a:xfrm>
            <a:off x="3606804" y="1314450"/>
            <a:ext cx="4911725" cy="0"/>
          </a:xfrm>
          <a:prstGeom prst="line">
            <a:avLst/>
          </a:prstGeom>
          <a:noFill/>
          <a:ln w="12700" cap="sq">
            <a:solidFill>
              <a:schemeClr val="tx1"/>
            </a:solidFill>
            <a:round/>
            <a:headEnd/>
            <a:tailEnd type="arrow" w="med" len="med"/>
          </a:ln>
        </p:spPr>
        <p:txBody>
          <a:bodyPr lIns="91436" tIns="45718" rIns="91436" bIns="45718"/>
          <a:lstStyle/>
          <a:p>
            <a:endParaRPr lang="zh-CN" altLang="en-US"/>
          </a:p>
        </p:txBody>
      </p:sp>
      <p:sp>
        <p:nvSpPr>
          <p:cNvPr id="130068" name="Line 1049"/>
          <p:cNvSpPr>
            <a:spLocks noChangeShapeType="1"/>
          </p:cNvSpPr>
          <p:nvPr/>
        </p:nvSpPr>
        <p:spPr bwMode="auto">
          <a:xfrm flipV="1">
            <a:off x="13366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69" name="Line 1050"/>
          <p:cNvSpPr>
            <a:spLocks noChangeShapeType="1"/>
          </p:cNvSpPr>
          <p:nvPr/>
        </p:nvSpPr>
        <p:spPr bwMode="auto">
          <a:xfrm flipV="1">
            <a:off x="2374900"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0" name="Line 1051"/>
          <p:cNvSpPr>
            <a:spLocks noChangeShapeType="1"/>
          </p:cNvSpPr>
          <p:nvPr/>
        </p:nvSpPr>
        <p:spPr bwMode="auto">
          <a:xfrm flipV="1">
            <a:off x="2951163"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1" name="Line 1052"/>
          <p:cNvSpPr>
            <a:spLocks noChangeShapeType="1"/>
          </p:cNvSpPr>
          <p:nvPr/>
        </p:nvSpPr>
        <p:spPr bwMode="auto">
          <a:xfrm flipV="1">
            <a:off x="41433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2" name="Line 1053"/>
          <p:cNvSpPr>
            <a:spLocks noChangeShapeType="1"/>
          </p:cNvSpPr>
          <p:nvPr/>
        </p:nvSpPr>
        <p:spPr bwMode="auto">
          <a:xfrm flipV="1">
            <a:off x="48037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3" name="Line 1054"/>
          <p:cNvSpPr>
            <a:spLocks noChangeShapeType="1"/>
          </p:cNvSpPr>
          <p:nvPr/>
        </p:nvSpPr>
        <p:spPr bwMode="auto">
          <a:xfrm flipV="1">
            <a:off x="54641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4" name="Line 1055"/>
          <p:cNvSpPr>
            <a:spLocks noChangeShapeType="1"/>
          </p:cNvSpPr>
          <p:nvPr/>
        </p:nvSpPr>
        <p:spPr bwMode="auto">
          <a:xfrm flipV="1">
            <a:off x="61245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5" name="Line 1056"/>
          <p:cNvSpPr>
            <a:spLocks noChangeShapeType="1"/>
          </p:cNvSpPr>
          <p:nvPr/>
        </p:nvSpPr>
        <p:spPr bwMode="auto">
          <a:xfrm flipV="1">
            <a:off x="67849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6" name="Line 1057"/>
          <p:cNvSpPr>
            <a:spLocks noChangeShapeType="1"/>
          </p:cNvSpPr>
          <p:nvPr/>
        </p:nvSpPr>
        <p:spPr bwMode="auto">
          <a:xfrm flipV="1">
            <a:off x="74453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7" name="Line 1058"/>
          <p:cNvSpPr>
            <a:spLocks noChangeShapeType="1"/>
          </p:cNvSpPr>
          <p:nvPr/>
        </p:nvSpPr>
        <p:spPr bwMode="auto">
          <a:xfrm flipV="1">
            <a:off x="8105775" y="1771651"/>
            <a:ext cx="0" cy="114300"/>
          </a:xfrm>
          <a:prstGeom prst="line">
            <a:avLst/>
          </a:prstGeom>
          <a:noFill/>
          <a:ln w="12700" cap="sq">
            <a:solidFill>
              <a:schemeClr val="tx1"/>
            </a:solidFill>
            <a:round/>
            <a:headEnd type="none" w="sm" len="sm"/>
            <a:tailEnd type="none" w="sm" len="sm"/>
          </a:ln>
        </p:spPr>
        <p:txBody>
          <a:bodyPr lIns="91436" tIns="45718" rIns="91436" bIns="45718"/>
          <a:lstStyle/>
          <a:p>
            <a:endParaRPr lang="zh-CN" altLang="en-US"/>
          </a:p>
        </p:txBody>
      </p:sp>
      <p:sp>
        <p:nvSpPr>
          <p:cNvPr id="130078" name="Line 1059"/>
          <p:cNvSpPr>
            <a:spLocks noChangeShapeType="1"/>
          </p:cNvSpPr>
          <p:nvPr/>
        </p:nvSpPr>
        <p:spPr bwMode="auto">
          <a:xfrm>
            <a:off x="5051426" y="3600450"/>
            <a:ext cx="206375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79" name="Line 1060"/>
          <p:cNvSpPr>
            <a:spLocks noChangeShapeType="1"/>
          </p:cNvSpPr>
          <p:nvPr/>
        </p:nvSpPr>
        <p:spPr bwMode="auto">
          <a:xfrm>
            <a:off x="7142163" y="1600201"/>
            <a:ext cx="0" cy="2457450"/>
          </a:xfrm>
          <a:prstGeom prst="line">
            <a:avLst/>
          </a:prstGeom>
          <a:noFill/>
          <a:ln w="12700">
            <a:solidFill>
              <a:schemeClr val="tx1"/>
            </a:solidFill>
            <a:prstDash val="dash"/>
            <a:round/>
            <a:headEnd type="none" w="sm" len="sm"/>
            <a:tailEnd type="none" w="sm" len="sm"/>
          </a:ln>
        </p:spPr>
        <p:txBody>
          <a:bodyPr lIns="91436" tIns="45718" rIns="91436" bIns="45718"/>
          <a:lstStyle/>
          <a:p>
            <a:endParaRPr lang="zh-CN" altLang="en-US"/>
          </a:p>
        </p:txBody>
      </p:sp>
      <p:sp>
        <p:nvSpPr>
          <p:cNvPr id="130080" name="Text Box 1061"/>
          <p:cNvSpPr txBox="1">
            <a:spLocks noChangeArrowheads="1"/>
          </p:cNvSpPr>
          <p:nvPr/>
        </p:nvSpPr>
        <p:spPr bwMode="auto">
          <a:xfrm>
            <a:off x="5051426" y="3314702"/>
            <a:ext cx="19812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rgbClr val="990000"/>
                </a:solidFill>
                <a:latin typeface="Times New Roman" pitchFamily="18" charset="0"/>
              </a:rPr>
              <a:t>总装分厂装配作业计划</a:t>
            </a:r>
          </a:p>
        </p:txBody>
      </p:sp>
      <p:sp>
        <p:nvSpPr>
          <p:cNvPr id="130081" name="Line 1062"/>
          <p:cNvSpPr>
            <a:spLocks noChangeShapeType="1"/>
          </p:cNvSpPr>
          <p:nvPr/>
        </p:nvSpPr>
        <p:spPr bwMode="auto">
          <a:xfrm>
            <a:off x="7127875" y="3714750"/>
            <a:ext cx="132080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82" name="Text Box 1063"/>
          <p:cNvSpPr txBox="1">
            <a:spLocks noChangeArrowheads="1"/>
          </p:cNvSpPr>
          <p:nvPr/>
        </p:nvSpPr>
        <p:spPr bwMode="auto">
          <a:xfrm>
            <a:off x="7088188" y="3467102"/>
            <a:ext cx="14859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latin typeface="Times New Roman" pitchFamily="18" charset="0"/>
              </a:rPr>
              <a:t>试车与拆卸计划</a:t>
            </a:r>
          </a:p>
        </p:txBody>
      </p:sp>
      <p:sp>
        <p:nvSpPr>
          <p:cNvPr id="130083" name="AutoShape 1064"/>
          <p:cNvSpPr>
            <a:spLocks noChangeArrowheads="1"/>
          </p:cNvSpPr>
          <p:nvPr/>
        </p:nvSpPr>
        <p:spPr bwMode="auto">
          <a:xfrm>
            <a:off x="4721225" y="2000251"/>
            <a:ext cx="1568450" cy="342900"/>
          </a:xfrm>
          <a:prstGeom prst="wedgeRoundRectCallout">
            <a:avLst>
              <a:gd name="adj1" fmla="val -69296"/>
              <a:gd name="adj2" fmla="val 152778"/>
              <a:gd name="adj3" fmla="val 16667"/>
            </a:avLst>
          </a:prstGeom>
          <a:solidFill>
            <a:srgbClr val="990000"/>
          </a:solidFill>
          <a:ln w="12700" cap="sq">
            <a:solidFill>
              <a:schemeClr val="tx1"/>
            </a:solidFill>
            <a:miter lim="800000"/>
            <a:headEnd type="none" w="sm" len="sm"/>
            <a:tailEnd type="none" w="sm" len="sm"/>
          </a:ln>
        </p:spPr>
        <p:txBody>
          <a:bodyPr lIns="91436" tIns="45718" rIns="91436" bIns="45718"/>
          <a:lstStyle/>
          <a:p>
            <a:pPr algn="ctr" eaLnBrk="0" hangingPunct="0"/>
            <a:r>
              <a:rPr kumimoji="1" lang="zh-CN" altLang="en-US" sz="1200">
                <a:solidFill>
                  <a:schemeClr val="bg1"/>
                </a:solidFill>
                <a:latin typeface="Times New Roman" pitchFamily="18" charset="0"/>
              </a:rPr>
              <a:t>关键件生产计划和组件物料需求计划</a:t>
            </a:r>
          </a:p>
        </p:txBody>
      </p:sp>
      <p:sp>
        <p:nvSpPr>
          <p:cNvPr id="130084" name="AutoShape 1065"/>
          <p:cNvSpPr>
            <a:spLocks noChangeArrowheads="1"/>
          </p:cNvSpPr>
          <p:nvPr/>
        </p:nvSpPr>
        <p:spPr bwMode="auto">
          <a:xfrm>
            <a:off x="5216525" y="2457450"/>
            <a:ext cx="1816100" cy="476250"/>
          </a:xfrm>
          <a:prstGeom prst="wedgeRoundRectCallout">
            <a:avLst>
              <a:gd name="adj1" fmla="val -70718"/>
              <a:gd name="adj2" fmla="val 43500"/>
              <a:gd name="adj3" fmla="val 16667"/>
            </a:avLst>
          </a:prstGeom>
          <a:solidFill>
            <a:srgbClr val="FF99FF"/>
          </a:solidFill>
          <a:ln w="12700" cap="sq">
            <a:solidFill>
              <a:schemeClr val="tx1"/>
            </a:solidFill>
            <a:miter lim="800000"/>
            <a:headEnd type="none" w="sm" len="sm"/>
            <a:tailEnd type="none" w="sm" len="sm"/>
          </a:ln>
        </p:spPr>
        <p:txBody>
          <a:bodyPr lIns="91436" tIns="45718" rIns="91436" bIns="45718"/>
          <a:lstStyle/>
          <a:p>
            <a:pPr algn="ctr" eaLnBrk="0" hangingPunct="0"/>
            <a:r>
              <a:rPr kumimoji="1" lang="zh-CN" altLang="en-US" sz="1200">
                <a:solidFill>
                  <a:schemeClr val="tx2"/>
                </a:solidFill>
                <a:latin typeface="Times New Roman" pitchFamily="18" charset="0"/>
              </a:rPr>
              <a:t>由组件物料需求计划展开的下级零件生产计划和采购计划</a:t>
            </a:r>
          </a:p>
        </p:txBody>
      </p:sp>
      <p:sp>
        <p:nvSpPr>
          <p:cNvPr id="37" name="Text Box 1066"/>
          <p:cNvSpPr txBox="1">
            <a:spLocks noChangeArrowheads="1"/>
          </p:cNvSpPr>
          <p:nvPr/>
        </p:nvSpPr>
        <p:spPr bwMode="auto">
          <a:xfrm>
            <a:off x="5840413" y="4399695"/>
            <a:ext cx="3303588" cy="646327"/>
          </a:xfrm>
          <a:prstGeom prst="rect">
            <a:avLst/>
          </a:prstGeom>
          <a:noFill/>
          <a:ln>
            <a:noFill/>
            <a:headEnd type="none" w="sm" len="sm"/>
            <a:tailEnd type="none" w="sm" len="sm"/>
          </a:ln>
        </p:spPr>
        <p:style>
          <a:lnRef idx="1">
            <a:schemeClr val="accent6"/>
          </a:lnRef>
          <a:fillRef idx="2">
            <a:schemeClr val="accent6"/>
          </a:fillRef>
          <a:effectRef idx="1">
            <a:schemeClr val="accent6"/>
          </a:effectRef>
          <a:fontRef idx="minor">
            <a:schemeClr val="dk1"/>
          </a:fontRef>
        </p:style>
        <p:txBody>
          <a:bodyPr lIns="91436" tIns="45718" rIns="91436" bIns="45718">
            <a:spAutoFit/>
          </a:bodyPr>
          <a:lstStyle/>
          <a:p>
            <a:pPr eaLnBrk="0" hangingPunct="0">
              <a:defRPr/>
            </a:pPr>
            <a:r>
              <a:rPr kumimoji="1" lang="zh-CN" altLang="en-US" sz="1200" dirty="0">
                <a:solidFill>
                  <a:schemeClr val="tx1"/>
                </a:solidFill>
                <a:latin typeface="微软雅黑"/>
                <a:ea typeface="微软雅黑"/>
                <a:cs typeface="微软雅黑"/>
              </a:rPr>
              <a:t>▲     绩效考核</a:t>
            </a:r>
            <a:endParaRPr kumimoji="1" lang="en-US" altLang="zh-CN" sz="1200" dirty="0">
              <a:solidFill>
                <a:schemeClr val="tx1"/>
              </a:solidFill>
              <a:latin typeface="微软雅黑"/>
              <a:ea typeface="微软雅黑"/>
              <a:cs typeface="微软雅黑"/>
            </a:endParaRPr>
          </a:p>
          <a:p>
            <a:pPr eaLnBrk="0" hangingPunct="0">
              <a:defRPr/>
            </a:pPr>
            <a:r>
              <a:rPr kumimoji="1" lang="zh-CN" altLang="en-US" sz="1200" dirty="0">
                <a:solidFill>
                  <a:schemeClr val="tx1"/>
                </a:solidFill>
                <a:latin typeface="微软雅黑"/>
                <a:ea typeface="微软雅黑"/>
                <a:cs typeface="微软雅黑"/>
              </a:rPr>
              <a:t>□     成本管理</a:t>
            </a:r>
            <a:r>
              <a:rPr kumimoji="1" lang="en-US" altLang="zh-CN" sz="1200" dirty="0">
                <a:solidFill>
                  <a:schemeClr val="tx1"/>
                </a:solidFill>
                <a:latin typeface="微软雅黑"/>
                <a:ea typeface="微软雅黑"/>
                <a:cs typeface="微软雅黑"/>
              </a:rPr>
              <a:t>(</a:t>
            </a:r>
            <a:r>
              <a:rPr kumimoji="1" lang="zh-CN" altLang="en-US" sz="1200" dirty="0">
                <a:solidFill>
                  <a:schemeClr val="tx1"/>
                </a:solidFill>
                <a:latin typeface="微软雅黑"/>
                <a:ea typeface="微软雅黑"/>
                <a:cs typeface="微软雅黑"/>
              </a:rPr>
              <a:t>人工、设备、资源</a:t>
            </a:r>
            <a:r>
              <a:rPr kumimoji="1" lang="en-US" altLang="zh-CN" sz="1200" dirty="0">
                <a:solidFill>
                  <a:schemeClr val="tx1"/>
                </a:solidFill>
                <a:latin typeface="微软雅黑"/>
                <a:ea typeface="微软雅黑"/>
                <a:cs typeface="微软雅黑"/>
              </a:rPr>
              <a:t>)</a:t>
            </a:r>
          </a:p>
          <a:p>
            <a:pPr eaLnBrk="0" hangingPunct="0">
              <a:defRPr/>
            </a:pPr>
            <a:r>
              <a:rPr kumimoji="1" lang="zh-CN" altLang="en-US" sz="1200" dirty="0">
                <a:solidFill>
                  <a:schemeClr val="tx1"/>
                </a:solidFill>
                <a:latin typeface="微软雅黑"/>
                <a:ea typeface="微软雅黑"/>
                <a:cs typeface="微软雅黑"/>
              </a:rPr>
              <a:t>◆     质量管理</a:t>
            </a:r>
          </a:p>
        </p:txBody>
      </p:sp>
      <p:sp>
        <p:nvSpPr>
          <p:cNvPr id="130086" name="Text Box 1069"/>
          <p:cNvSpPr txBox="1">
            <a:spLocks noChangeArrowheads="1"/>
          </p:cNvSpPr>
          <p:nvPr/>
        </p:nvSpPr>
        <p:spPr bwMode="auto">
          <a:xfrm>
            <a:off x="1336676" y="1685927"/>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16</a:t>
            </a:r>
            <a:r>
              <a:rPr kumimoji="1" lang="zh-CN" altLang="en-US" sz="1200">
                <a:solidFill>
                  <a:srgbClr val="26187C"/>
                </a:solidFill>
                <a:latin typeface="Times New Roman" pitchFamily="18" charset="0"/>
              </a:rPr>
              <a:t>周</a:t>
            </a:r>
          </a:p>
        </p:txBody>
      </p:sp>
      <p:sp>
        <p:nvSpPr>
          <p:cNvPr id="130087" name="Text Box 1070"/>
          <p:cNvSpPr txBox="1">
            <a:spLocks noChangeArrowheads="1"/>
          </p:cNvSpPr>
          <p:nvPr/>
        </p:nvSpPr>
        <p:spPr bwMode="auto">
          <a:xfrm>
            <a:off x="1749425" y="1707357"/>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17</a:t>
            </a:r>
            <a:r>
              <a:rPr kumimoji="1" lang="zh-CN" altLang="en-US" sz="1200">
                <a:solidFill>
                  <a:srgbClr val="26187C"/>
                </a:solidFill>
                <a:latin typeface="Times New Roman" pitchFamily="18" charset="0"/>
              </a:rPr>
              <a:t>周</a:t>
            </a:r>
          </a:p>
        </p:txBody>
      </p:sp>
      <p:sp>
        <p:nvSpPr>
          <p:cNvPr id="130088" name="Text Box 1071"/>
          <p:cNvSpPr txBox="1">
            <a:spLocks noChangeArrowheads="1"/>
          </p:cNvSpPr>
          <p:nvPr/>
        </p:nvSpPr>
        <p:spPr bwMode="auto">
          <a:xfrm>
            <a:off x="2303464" y="1707357"/>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18</a:t>
            </a:r>
            <a:r>
              <a:rPr kumimoji="1" lang="zh-CN" altLang="en-US" sz="1200">
                <a:solidFill>
                  <a:srgbClr val="26187C"/>
                </a:solidFill>
                <a:latin typeface="Times New Roman" pitchFamily="18" charset="0"/>
              </a:rPr>
              <a:t>周</a:t>
            </a:r>
          </a:p>
        </p:txBody>
      </p:sp>
      <p:sp>
        <p:nvSpPr>
          <p:cNvPr id="130089" name="Text Box 1072"/>
          <p:cNvSpPr txBox="1">
            <a:spLocks noChangeArrowheads="1"/>
          </p:cNvSpPr>
          <p:nvPr/>
        </p:nvSpPr>
        <p:spPr bwMode="auto">
          <a:xfrm>
            <a:off x="2951163" y="1707357"/>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19</a:t>
            </a:r>
            <a:r>
              <a:rPr kumimoji="1" lang="zh-CN" altLang="en-US" sz="1200">
                <a:solidFill>
                  <a:srgbClr val="26187C"/>
                </a:solidFill>
                <a:latin typeface="Times New Roman" pitchFamily="18" charset="0"/>
              </a:rPr>
              <a:t>周</a:t>
            </a:r>
          </a:p>
        </p:txBody>
      </p:sp>
      <p:sp>
        <p:nvSpPr>
          <p:cNvPr id="130090" name="Text Box 1073"/>
          <p:cNvSpPr txBox="1">
            <a:spLocks noChangeArrowheads="1"/>
          </p:cNvSpPr>
          <p:nvPr/>
        </p:nvSpPr>
        <p:spPr bwMode="auto">
          <a:xfrm>
            <a:off x="3606801" y="1689499"/>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20</a:t>
            </a:r>
            <a:r>
              <a:rPr kumimoji="1" lang="zh-CN" altLang="en-US" sz="1200">
                <a:solidFill>
                  <a:srgbClr val="26187C"/>
                </a:solidFill>
                <a:latin typeface="Times New Roman" pitchFamily="18" charset="0"/>
              </a:rPr>
              <a:t>周</a:t>
            </a:r>
          </a:p>
        </p:txBody>
      </p:sp>
      <p:sp>
        <p:nvSpPr>
          <p:cNvPr id="130091" name="Text Box 1074"/>
          <p:cNvSpPr txBox="1">
            <a:spLocks noChangeArrowheads="1"/>
          </p:cNvSpPr>
          <p:nvPr/>
        </p:nvSpPr>
        <p:spPr bwMode="auto">
          <a:xfrm>
            <a:off x="4143376" y="1695451"/>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21</a:t>
            </a:r>
            <a:r>
              <a:rPr kumimoji="1" lang="zh-CN" altLang="en-US" sz="1200">
                <a:solidFill>
                  <a:srgbClr val="26187C"/>
                </a:solidFill>
                <a:latin typeface="Times New Roman" pitchFamily="18" charset="0"/>
              </a:rPr>
              <a:t>周</a:t>
            </a:r>
          </a:p>
        </p:txBody>
      </p:sp>
      <p:sp>
        <p:nvSpPr>
          <p:cNvPr id="130092" name="Text Box 1075"/>
          <p:cNvSpPr txBox="1">
            <a:spLocks noChangeArrowheads="1"/>
          </p:cNvSpPr>
          <p:nvPr/>
        </p:nvSpPr>
        <p:spPr bwMode="auto">
          <a:xfrm>
            <a:off x="4803775" y="1695451"/>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22</a:t>
            </a:r>
            <a:r>
              <a:rPr kumimoji="1" lang="zh-CN" altLang="en-US" sz="1200">
                <a:solidFill>
                  <a:srgbClr val="26187C"/>
                </a:solidFill>
                <a:latin typeface="Times New Roman" pitchFamily="18" charset="0"/>
              </a:rPr>
              <a:t>周</a:t>
            </a:r>
          </a:p>
        </p:txBody>
      </p:sp>
      <p:sp>
        <p:nvSpPr>
          <p:cNvPr id="130093" name="Text Box 1076"/>
          <p:cNvSpPr txBox="1">
            <a:spLocks noChangeArrowheads="1"/>
          </p:cNvSpPr>
          <p:nvPr/>
        </p:nvSpPr>
        <p:spPr bwMode="auto">
          <a:xfrm>
            <a:off x="5546725" y="1695451"/>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23</a:t>
            </a:r>
            <a:r>
              <a:rPr kumimoji="1" lang="zh-CN" altLang="en-US" sz="1200">
                <a:solidFill>
                  <a:srgbClr val="26187C"/>
                </a:solidFill>
                <a:latin typeface="Times New Roman" pitchFamily="18" charset="0"/>
              </a:rPr>
              <a:t>周</a:t>
            </a:r>
          </a:p>
        </p:txBody>
      </p:sp>
      <p:sp>
        <p:nvSpPr>
          <p:cNvPr id="130094" name="Text Box 1077"/>
          <p:cNvSpPr txBox="1">
            <a:spLocks noChangeArrowheads="1"/>
          </p:cNvSpPr>
          <p:nvPr/>
        </p:nvSpPr>
        <p:spPr bwMode="auto">
          <a:xfrm>
            <a:off x="6124575" y="1695451"/>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24</a:t>
            </a:r>
            <a:r>
              <a:rPr kumimoji="1" lang="zh-CN" altLang="en-US" sz="1200">
                <a:solidFill>
                  <a:srgbClr val="26187C"/>
                </a:solidFill>
                <a:latin typeface="Times New Roman" pitchFamily="18" charset="0"/>
              </a:rPr>
              <a:t>周</a:t>
            </a:r>
          </a:p>
        </p:txBody>
      </p:sp>
      <p:sp>
        <p:nvSpPr>
          <p:cNvPr id="130095" name="Text Box 1078"/>
          <p:cNvSpPr txBox="1">
            <a:spLocks noChangeArrowheads="1"/>
          </p:cNvSpPr>
          <p:nvPr/>
        </p:nvSpPr>
        <p:spPr bwMode="auto">
          <a:xfrm>
            <a:off x="6853239" y="1704976"/>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25</a:t>
            </a:r>
            <a:r>
              <a:rPr kumimoji="1" lang="zh-CN" altLang="en-US" sz="1200">
                <a:solidFill>
                  <a:srgbClr val="26187C"/>
                </a:solidFill>
                <a:latin typeface="Times New Roman" pitchFamily="18" charset="0"/>
              </a:rPr>
              <a:t>周</a:t>
            </a:r>
          </a:p>
        </p:txBody>
      </p:sp>
      <p:sp>
        <p:nvSpPr>
          <p:cNvPr id="130096" name="Text Box 1079"/>
          <p:cNvSpPr txBox="1">
            <a:spLocks noChangeArrowheads="1"/>
          </p:cNvSpPr>
          <p:nvPr/>
        </p:nvSpPr>
        <p:spPr bwMode="auto">
          <a:xfrm>
            <a:off x="7472363" y="1695451"/>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26</a:t>
            </a:r>
            <a:r>
              <a:rPr kumimoji="1" lang="zh-CN" altLang="en-US" sz="1200">
                <a:solidFill>
                  <a:srgbClr val="26187C"/>
                </a:solidFill>
                <a:latin typeface="Times New Roman" pitchFamily="18" charset="0"/>
              </a:rPr>
              <a:t>周</a:t>
            </a:r>
          </a:p>
        </p:txBody>
      </p:sp>
      <p:sp>
        <p:nvSpPr>
          <p:cNvPr id="130097" name="Text Box 1080"/>
          <p:cNvSpPr txBox="1">
            <a:spLocks noChangeArrowheads="1"/>
          </p:cNvSpPr>
          <p:nvPr/>
        </p:nvSpPr>
        <p:spPr bwMode="auto">
          <a:xfrm>
            <a:off x="8023226" y="1704976"/>
            <a:ext cx="5778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en-US" altLang="zh-CN" sz="1200">
                <a:solidFill>
                  <a:srgbClr val="26187C"/>
                </a:solidFill>
                <a:latin typeface="Times New Roman" pitchFamily="18" charset="0"/>
              </a:rPr>
              <a:t>27</a:t>
            </a:r>
            <a:r>
              <a:rPr kumimoji="1" lang="zh-CN" altLang="en-US" sz="1200">
                <a:solidFill>
                  <a:srgbClr val="26187C"/>
                </a:solidFill>
                <a:latin typeface="Times New Roman" pitchFamily="18" charset="0"/>
              </a:rPr>
              <a:t>周</a:t>
            </a:r>
          </a:p>
        </p:txBody>
      </p:sp>
      <p:sp>
        <p:nvSpPr>
          <p:cNvPr id="130098" name="Line 1081"/>
          <p:cNvSpPr>
            <a:spLocks noChangeShapeType="1"/>
          </p:cNvSpPr>
          <p:nvPr/>
        </p:nvSpPr>
        <p:spPr bwMode="auto">
          <a:xfrm>
            <a:off x="2392363" y="2457450"/>
            <a:ext cx="99060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099" name="Line 1082"/>
          <p:cNvSpPr>
            <a:spLocks noChangeShapeType="1"/>
          </p:cNvSpPr>
          <p:nvPr/>
        </p:nvSpPr>
        <p:spPr bwMode="auto">
          <a:xfrm>
            <a:off x="3235325" y="2286001"/>
            <a:ext cx="0" cy="1085850"/>
          </a:xfrm>
          <a:prstGeom prst="line">
            <a:avLst/>
          </a:prstGeom>
          <a:noFill/>
          <a:ln w="12700" cap="sq">
            <a:solidFill>
              <a:srgbClr val="FF99FF"/>
            </a:solidFill>
            <a:round/>
            <a:headEnd type="none" w="sm" len="sm"/>
            <a:tailEnd type="none" w="sm" len="sm"/>
          </a:ln>
        </p:spPr>
        <p:txBody>
          <a:bodyPr lIns="91436" tIns="45718" rIns="91436" bIns="45718"/>
          <a:lstStyle/>
          <a:p>
            <a:endParaRPr lang="zh-CN" altLang="en-US"/>
          </a:p>
        </p:txBody>
      </p:sp>
      <p:sp>
        <p:nvSpPr>
          <p:cNvPr id="130100" name="Line 1083"/>
          <p:cNvSpPr>
            <a:spLocks noChangeShapeType="1"/>
          </p:cNvSpPr>
          <p:nvPr/>
        </p:nvSpPr>
        <p:spPr bwMode="auto">
          <a:xfrm>
            <a:off x="3235326" y="2457450"/>
            <a:ext cx="495300" cy="0"/>
          </a:xfrm>
          <a:prstGeom prst="line">
            <a:avLst/>
          </a:prstGeom>
          <a:noFill/>
          <a:ln w="12700" cap="sq">
            <a:solidFill>
              <a:schemeClr val="tx2"/>
            </a:solidFill>
            <a:round/>
            <a:headEnd type="none" w="sm" len="sm"/>
            <a:tailEnd type="none" w="sm" len="sm"/>
          </a:ln>
        </p:spPr>
        <p:txBody>
          <a:bodyPr lIns="91436" tIns="45718" rIns="91436" bIns="45718"/>
          <a:lstStyle/>
          <a:p>
            <a:endParaRPr lang="zh-CN" altLang="en-US"/>
          </a:p>
        </p:txBody>
      </p:sp>
      <p:sp>
        <p:nvSpPr>
          <p:cNvPr id="130101" name="Line 1084"/>
          <p:cNvSpPr>
            <a:spLocks noChangeShapeType="1"/>
          </p:cNvSpPr>
          <p:nvPr/>
        </p:nvSpPr>
        <p:spPr bwMode="auto">
          <a:xfrm>
            <a:off x="3730625" y="2457450"/>
            <a:ext cx="0" cy="228600"/>
          </a:xfrm>
          <a:prstGeom prst="line">
            <a:avLst/>
          </a:prstGeom>
          <a:noFill/>
          <a:ln w="12700" cap="sq">
            <a:solidFill>
              <a:schemeClr val="tx2"/>
            </a:solidFill>
            <a:round/>
            <a:headEnd type="none" w="sm" len="sm"/>
            <a:tailEnd type="triangle" w="sm" len="sm"/>
          </a:ln>
        </p:spPr>
        <p:txBody>
          <a:bodyPr lIns="91436" tIns="45718" rIns="91436" bIns="45718"/>
          <a:lstStyle/>
          <a:p>
            <a:endParaRPr lang="zh-CN" altLang="en-US"/>
          </a:p>
        </p:txBody>
      </p:sp>
      <p:sp>
        <p:nvSpPr>
          <p:cNvPr id="130102" name="Text Box 1085"/>
          <p:cNvSpPr txBox="1">
            <a:spLocks noChangeArrowheads="1"/>
          </p:cNvSpPr>
          <p:nvPr/>
        </p:nvSpPr>
        <p:spPr bwMode="auto">
          <a:xfrm>
            <a:off x="2327275" y="2033589"/>
            <a:ext cx="11557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dirty="0">
                <a:solidFill>
                  <a:schemeClr val="tx2"/>
                </a:solidFill>
                <a:latin typeface="Times New Roman" pitchFamily="18" charset="0"/>
              </a:rPr>
              <a:t>生产</a:t>
            </a:r>
            <a:endParaRPr kumimoji="1" lang="zh-CN" altLang="en-US" sz="1200" dirty="0">
              <a:solidFill>
                <a:schemeClr val="tx2"/>
              </a:solidFill>
              <a:latin typeface="Times New Roman" pitchFamily="18" charset="0"/>
            </a:endParaRPr>
          </a:p>
        </p:txBody>
      </p:sp>
      <p:sp>
        <p:nvSpPr>
          <p:cNvPr id="130103" name="Text Box 1086"/>
          <p:cNvSpPr txBox="1">
            <a:spLocks noChangeArrowheads="1"/>
          </p:cNvSpPr>
          <p:nvPr/>
        </p:nvSpPr>
        <p:spPr bwMode="auto">
          <a:xfrm>
            <a:off x="2762250" y="2247902"/>
            <a:ext cx="9080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tx2"/>
                </a:solidFill>
                <a:latin typeface="Times New Roman" pitchFamily="18" charset="0"/>
              </a:rPr>
              <a:t>采购计划</a:t>
            </a:r>
          </a:p>
        </p:txBody>
      </p:sp>
      <p:sp>
        <p:nvSpPr>
          <p:cNvPr id="130104" name="Line 1092"/>
          <p:cNvSpPr>
            <a:spLocks noChangeShapeType="1"/>
          </p:cNvSpPr>
          <p:nvPr/>
        </p:nvSpPr>
        <p:spPr bwMode="auto">
          <a:xfrm flipV="1">
            <a:off x="6950075" y="3257550"/>
            <a:ext cx="0" cy="285750"/>
          </a:xfrm>
          <a:prstGeom prst="line">
            <a:avLst/>
          </a:prstGeom>
          <a:noFill/>
          <a:ln w="12700" cap="sq">
            <a:solidFill>
              <a:srgbClr val="26187C"/>
            </a:solidFill>
            <a:round/>
            <a:headEnd type="none" w="sm" len="sm"/>
            <a:tailEnd type="none" w="sm" len="sm"/>
          </a:ln>
        </p:spPr>
        <p:txBody>
          <a:bodyPr lIns="91436" tIns="45718" rIns="91436" bIns="45718"/>
          <a:lstStyle/>
          <a:p>
            <a:endParaRPr lang="zh-CN" altLang="en-US"/>
          </a:p>
        </p:txBody>
      </p:sp>
      <p:sp>
        <p:nvSpPr>
          <p:cNvPr id="130105" name="Line 1093"/>
          <p:cNvSpPr>
            <a:spLocks noChangeShapeType="1"/>
          </p:cNvSpPr>
          <p:nvPr/>
        </p:nvSpPr>
        <p:spPr bwMode="auto">
          <a:xfrm flipH="1">
            <a:off x="4225925" y="3248025"/>
            <a:ext cx="2724150" cy="0"/>
          </a:xfrm>
          <a:prstGeom prst="line">
            <a:avLst/>
          </a:prstGeom>
          <a:noFill/>
          <a:ln w="12700" cap="sq">
            <a:solidFill>
              <a:srgbClr val="26187C"/>
            </a:solidFill>
            <a:round/>
            <a:headEnd type="none" w="sm" len="sm"/>
            <a:tailEnd type="none" w="sm" len="sm"/>
          </a:ln>
        </p:spPr>
        <p:txBody>
          <a:bodyPr lIns="91436" tIns="45718" rIns="91436" bIns="45718"/>
          <a:lstStyle/>
          <a:p>
            <a:endParaRPr lang="zh-CN" altLang="en-US"/>
          </a:p>
        </p:txBody>
      </p:sp>
      <p:sp>
        <p:nvSpPr>
          <p:cNvPr id="130106" name="Line 1094"/>
          <p:cNvSpPr>
            <a:spLocks noChangeShapeType="1"/>
          </p:cNvSpPr>
          <p:nvPr/>
        </p:nvSpPr>
        <p:spPr bwMode="auto">
          <a:xfrm>
            <a:off x="4225925" y="3257551"/>
            <a:ext cx="0" cy="114300"/>
          </a:xfrm>
          <a:prstGeom prst="line">
            <a:avLst/>
          </a:prstGeom>
          <a:noFill/>
          <a:ln w="12700" cap="sq">
            <a:solidFill>
              <a:srgbClr val="26187C"/>
            </a:solidFill>
            <a:round/>
            <a:headEnd type="none" w="sm" len="sm"/>
            <a:tailEnd type="triangle" w="sm" len="sm"/>
          </a:ln>
        </p:spPr>
        <p:txBody>
          <a:bodyPr lIns="91436" tIns="45718" rIns="91436" bIns="45718"/>
          <a:lstStyle/>
          <a:p>
            <a:endParaRPr lang="zh-CN" altLang="en-US"/>
          </a:p>
        </p:txBody>
      </p:sp>
      <p:sp>
        <p:nvSpPr>
          <p:cNvPr id="130107" name="Text Box 1095"/>
          <p:cNvSpPr txBox="1">
            <a:spLocks noChangeArrowheads="1"/>
          </p:cNvSpPr>
          <p:nvPr/>
        </p:nvSpPr>
        <p:spPr bwMode="auto">
          <a:xfrm>
            <a:off x="5216525" y="2924176"/>
            <a:ext cx="1733550" cy="461661"/>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tx2"/>
                </a:solidFill>
                <a:latin typeface="Times New Roman" pitchFamily="18" charset="0"/>
              </a:rPr>
              <a:t>由装配作业计划拉动物料需求计划</a:t>
            </a:r>
          </a:p>
        </p:txBody>
      </p:sp>
      <p:sp>
        <p:nvSpPr>
          <p:cNvPr id="130108" name="Text Box 1096"/>
          <p:cNvSpPr txBox="1">
            <a:spLocks noChangeArrowheads="1"/>
          </p:cNvSpPr>
          <p:nvPr/>
        </p:nvSpPr>
        <p:spPr bwMode="auto">
          <a:xfrm>
            <a:off x="1338263" y="1901430"/>
            <a:ext cx="11557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dirty="0">
                <a:solidFill>
                  <a:schemeClr val="tx2"/>
                </a:solidFill>
                <a:latin typeface="Times New Roman" pitchFamily="18" charset="0"/>
              </a:rPr>
              <a:t>生产</a:t>
            </a:r>
            <a:endParaRPr kumimoji="1" lang="zh-CN" altLang="en-US" sz="1200" dirty="0">
              <a:solidFill>
                <a:schemeClr val="tx2"/>
              </a:solidFill>
              <a:latin typeface="Times New Roman" pitchFamily="18" charset="0"/>
            </a:endParaRPr>
          </a:p>
        </p:txBody>
      </p:sp>
      <p:sp>
        <p:nvSpPr>
          <p:cNvPr id="130109" name="Text Box 1097"/>
          <p:cNvSpPr txBox="1">
            <a:spLocks noChangeArrowheads="1"/>
          </p:cNvSpPr>
          <p:nvPr/>
        </p:nvSpPr>
        <p:spPr bwMode="auto">
          <a:xfrm>
            <a:off x="5948363" y="1413274"/>
            <a:ext cx="1719262"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dirty="0">
                <a:solidFill>
                  <a:srgbClr val="990000"/>
                </a:solidFill>
                <a:latin typeface="Times New Roman" pitchFamily="18" charset="0"/>
              </a:rPr>
              <a:t>产品装配作业生产计划</a:t>
            </a:r>
          </a:p>
        </p:txBody>
      </p:sp>
      <p:sp>
        <p:nvSpPr>
          <p:cNvPr id="130110" name="Line 1098"/>
          <p:cNvSpPr>
            <a:spLocks noChangeShapeType="1"/>
          </p:cNvSpPr>
          <p:nvPr/>
        </p:nvSpPr>
        <p:spPr bwMode="auto">
          <a:xfrm>
            <a:off x="3589338" y="1257302"/>
            <a:ext cx="0" cy="2790825"/>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11" name="Text Box 1100"/>
          <p:cNvSpPr txBox="1">
            <a:spLocks noChangeArrowheads="1"/>
          </p:cNvSpPr>
          <p:nvPr/>
        </p:nvSpPr>
        <p:spPr bwMode="auto">
          <a:xfrm>
            <a:off x="777875" y="1104902"/>
            <a:ext cx="2393950" cy="307773"/>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400">
                <a:solidFill>
                  <a:schemeClr val="hlink"/>
                </a:solidFill>
                <a:latin typeface="Times New Roman" pitchFamily="18" charset="0"/>
              </a:rPr>
              <a:t>生产准备计划</a:t>
            </a:r>
          </a:p>
        </p:txBody>
      </p:sp>
      <p:cxnSp>
        <p:nvCxnSpPr>
          <p:cNvPr id="64" name="直接连接符 63"/>
          <p:cNvCxnSpPr/>
          <p:nvPr/>
        </p:nvCxnSpPr>
        <p:spPr bwMode="auto">
          <a:xfrm rot="5400000">
            <a:off x="7573369" y="2675138"/>
            <a:ext cx="3139678" cy="158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113" name="直接箭头连接符 93"/>
          <p:cNvCxnSpPr>
            <a:cxnSpLocks noChangeShapeType="1"/>
            <a:stCxn id="130067" idx="1"/>
          </p:cNvCxnSpPr>
          <p:nvPr/>
        </p:nvCxnSpPr>
        <p:spPr bwMode="auto">
          <a:xfrm rot="5400000" flipH="1" flipV="1">
            <a:off x="8830076" y="1003301"/>
            <a:ext cx="2381" cy="622300"/>
          </a:xfrm>
          <a:prstGeom prst="straightConnector1">
            <a:avLst/>
          </a:prstGeom>
          <a:noFill/>
          <a:ln w="9525" algn="ctr">
            <a:solidFill>
              <a:schemeClr val="accent2"/>
            </a:solidFill>
            <a:round/>
            <a:headEnd/>
            <a:tailEnd type="arrow" w="med" len="med"/>
          </a:ln>
        </p:spPr>
      </p:cxnSp>
      <p:cxnSp>
        <p:nvCxnSpPr>
          <p:cNvPr id="66" name="直接连接符 65"/>
          <p:cNvCxnSpPr/>
          <p:nvPr/>
        </p:nvCxnSpPr>
        <p:spPr bwMode="auto">
          <a:xfrm rot="5400000">
            <a:off x="7019132" y="2643587"/>
            <a:ext cx="2952750" cy="1587"/>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30115" name="Text Box 1033"/>
          <p:cNvSpPr txBox="1">
            <a:spLocks noChangeArrowheads="1"/>
          </p:cNvSpPr>
          <p:nvPr/>
        </p:nvSpPr>
        <p:spPr bwMode="auto">
          <a:xfrm>
            <a:off x="8518526" y="912020"/>
            <a:ext cx="577850" cy="738660"/>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400">
                <a:solidFill>
                  <a:schemeClr val="hlink"/>
                </a:solidFill>
                <a:latin typeface="Times New Roman" pitchFamily="18" charset="0"/>
              </a:rPr>
              <a:t>安装调试</a:t>
            </a:r>
          </a:p>
        </p:txBody>
      </p:sp>
      <p:sp>
        <p:nvSpPr>
          <p:cNvPr id="130116" name="Text Box 1033"/>
          <p:cNvSpPr txBox="1">
            <a:spLocks noChangeArrowheads="1"/>
          </p:cNvSpPr>
          <p:nvPr/>
        </p:nvSpPr>
        <p:spPr bwMode="auto">
          <a:xfrm>
            <a:off x="8494714" y="3575449"/>
            <a:ext cx="577850" cy="646327"/>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hlink"/>
                </a:solidFill>
                <a:latin typeface="Times New Roman" pitchFamily="18" charset="0"/>
              </a:rPr>
              <a:t>安装调试</a:t>
            </a:r>
          </a:p>
        </p:txBody>
      </p:sp>
      <p:sp>
        <p:nvSpPr>
          <p:cNvPr id="130117" name="Line 1081"/>
          <p:cNvSpPr>
            <a:spLocks noChangeShapeType="1"/>
          </p:cNvSpPr>
          <p:nvPr/>
        </p:nvSpPr>
        <p:spPr bwMode="auto">
          <a:xfrm>
            <a:off x="1727200" y="2286000"/>
            <a:ext cx="99060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sp>
        <p:nvSpPr>
          <p:cNvPr id="130118" name="Line 1081"/>
          <p:cNvSpPr>
            <a:spLocks noChangeShapeType="1"/>
          </p:cNvSpPr>
          <p:nvPr/>
        </p:nvSpPr>
        <p:spPr bwMode="auto">
          <a:xfrm>
            <a:off x="1312863" y="2135981"/>
            <a:ext cx="990600" cy="0"/>
          </a:xfrm>
          <a:prstGeom prst="line">
            <a:avLst/>
          </a:prstGeom>
          <a:noFill/>
          <a:ln w="76200" cap="sq">
            <a:solidFill>
              <a:srgbClr val="3399FF"/>
            </a:solidFill>
            <a:round/>
            <a:headEnd type="none" w="sm" len="sm"/>
            <a:tailEnd type="none" w="sm" len="sm"/>
          </a:ln>
        </p:spPr>
        <p:txBody>
          <a:bodyPr lIns="91436" tIns="45718" rIns="91436" bIns="45718"/>
          <a:lstStyle/>
          <a:p>
            <a:endParaRPr lang="zh-CN" altLang="en-US"/>
          </a:p>
        </p:txBody>
      </p:sp>
      <p:cxnSp>
        <p:nvCxnSpPr>
          <p:cNvPr id="130119" name="直接连接符 81"/>
          <p:cNvCxnSpPr>
            <a:cxnSpLocks noChangeShapeType="1"/>
          </p:cNvCxnSpPr>
          <p:nvPr/>
        </p:nvCxnSpPr>
        <p:spPr bwMode="auto">
          <a:xfrm>
            <a:off x="8494713" y="3921921"/>
            <a:ext cx="647700" cy="1191"/>
          </a:xfrm>
          <a:prstGeom prst="line">
            <a:avLst/>
          </a:prstGeom>
          <a:noFill/>
          <a:ln w="76200" cap="sq">
            <a:solidFill>
              <a:srgbClr val="3399FF"/>
            </a:solidFill>
            <a:round/>
            <a:headEnd type="none" w="sm" len="sm"/>
            <a:tailEnd type="none" w="sm" len="sm"/>
          </a:ln>
        </p:spPr>
      </p:cxnSp>
      <p:sp>
        <p:nvSpPr>
          <p:cNvPr id="130120" name="Text Box 2080"/>
          <p:cNvSpPr txBox="1">
            <a:spLocks noChangeArrowheads="1"/>
          </p:cNvSpPr>
          <p:nvPr/>
        </p:nvSpPr>
        <p:spPr bwMode="auto">
          <a:xfrm>
            <a:off x="79375" y="1390650"/>
            <a:ext cx="1219200" cy="309954"/>
          </a:xfrm>
          <a:prstGeom prst="rect">
            <a:avLst/>
          </a:prstGeom>
          <a:noFill/>
          <a:ln w="9525">
            <a:noFill/>
            <a:miter lim="800000"/>
            <a:headEnd/>
            <a:tailEnd/>
          </a:ln>
        </p:spPr>
        <p:txBody>
          <a:bodyPr lIns="89997" tIns="46798" rIns="89997" bIns="46798">
            <a:spAutoFit/>
          </a:bodyPr>
          <a:lstStyle/>
          <a:p>
            <a:pPr>
              <a:spcBef>
                <a:spcPct val="50000"/>
              </a:spcBef>
            </a:pPr>
            <a:r>
              <a:rPr lang="zh-CN" altLang="en-US" sz="1400"/>
              <a:t>项目任务树</a:t>
            </a:r>
          </a:p>
        </p:txBody>
      </p:sp>
      <p:sp>
        <p:nvSpPr>
          <p:cNvPr id="130121" name="Rectangle 2124"/>
          <p:cNvSpPr>
            <a:spLocks noChangeArrowheads="1"/>
          </p:cNvSpPr>
          <p:nvPr/>
        </p:nvSpPr>
        <p:spPr bwMode="auto">
          <a:xfrm>
            <a:off x="279400" y="1994299"/>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22" name="Rectangle 2125"/>
          <p:cNvSpPr>
            <a:spLocks noChangeArrowheads="1"/>
          </p:cNvSpPr>
          <p:nvPr/>
        </p:nvSpPr>
        <p:spPr bwMode="auto">
          <a:xfrm>
            <a:off x="85725" y="1660923"/>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23" name="Line 2126"/>
          <p:cNvSpPr>
            <a:spLocks noChangeShapeType="1"/>
          </p:cNvSpPr>
          <p:nvPr/>
        </p:nvSpPr>
        <p:spPr bwMode="auto">
          <a:xfrm>
            <a:off x="144467" y="2057400"/>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24" name="Oval 2135"/>
          <p:cNvSpPr>
            <a:spLocks noChangeArrowheads="1"/>
          </p:cNvSpPr>
          <p:nvPr/>
        </p:nvSpPr>
        <p:spPr bwMode="auto">
          <a:xfrm>
            <a:off x="446089" y="2633662"/>
            <a:ext cx="128587" cy="101204"/>
          </a:xfrm>
          <a:prstGeom prst="ellipse">
            <a:avLst/>
          </a:prstGeom>
          <a:solidFill>
            <a:schemeClr val="hlink"/>
          </a:solidFill>
          <a:ln w="9525">
            <a:solidFill>
              <a:schemeClr val="accent2"/>
            </a:solidFill>
            <a:round/>
            <a:headEnd/>
            <a:tailEnd/>
          </a:ln>
        </p:spPr>
        <p:txBody>
          <a:bodyPr wrap="none" lIns="89997" tIns="46798" rIns="89997" bIns="46798" anchor="ctr"/>
          <a:lstStyle/>
          <a:p>
            <a:endParaRPr lang="zh-CN" altLang="en-US"/>
          </a:p>
        </p:txBody>
      </p:sp>
      <p:sp>
        <p:nvSpPr>
          <p:cNvPr id="130125" name="Line 2137"/>
          <p:cNvSpPr>
            <a:spLocks noChangeShapeType="1"/>
          </p:cNvSpPr>
          <p:nvPr/>
        </p:nvSpPr>
        <p:spPr bwMode="auto">
          <a:xfrm>
            <a:off x="373067" y="2678906"/>
            <a:ext cx="141287"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26" name="Text Box 2194"/>
          <p:cNvSpPr txBox="1">
            <a:spLocks noChangeArrowheads="1"/>
          </p:cNvSpPr>
          <p:nvPr/>
        </p:nvSpPr>
        <p:spPr bwMode="auto">
          <a:xfrm>
            <a:off x="149225" y="1629966"/>
            <a:ext cx="1136650"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合同项目任务</a:t>
            </a:r>
          </a:p>
        </p:txBody>
      </p:sp>
      <p:cxnSp>
        <p:nvCxnSpPr>
          <p:cNvPr id="79" name="直接连接符 78"/>
          <p:cNvCxnSpPr/>
          <p:nvPr/>
        </p:nvCxnSpPr>
        <p:spPr bwMode="auto">
          <a:xfrm rot="5400000">
            <a:off x="-1571229" y="2704307"/>
            <a:ext cx="3140869" cy="158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30128" name="Rectangle 2124"/>
          <p:cNvSpPr>
            <a:spLocks noChangeArrowheads="1"/>
          </p:cNvSpPr>
          <p:nvPr/>
        </p:nvSpPr>
        <p:spPr bwMode="auto">
          <a:xfrm>
            <a:off x="292100" y="2146699"/>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29" name="Line 2126"/>
          <p:cNvSpPr>
            <a:spLocks noChangeShapeType="1"/>
          </p:cNvSpPr>
          <p:nvPr/>
        </p:nvSpPr>
        <p:spPr bwMode="auto">
          <a:xfrm>
            <a:off x="157167" y="2209800"/>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30" name="Rectangle 2124"/>
          <p:cNvSpPr>
            <a:spLocks noChangeArrowheads="1"/>
          </p:cNvSpPr>
          <p:nvPr/>
        </p:nvSpPr>
        <p:spPr bwMode="auto">
          <a:xfrm>
            <a:off x="292100" y="2308623"/>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31" name="Line 2126"/>
          <p:cNvSpPr>
            <a:spLocks noChangeShapeType="1"/>
          </p:cNvSpPr>
          <p:nvPr/>
        </p:nvSpPr>
        <p:spPr bwMode="auto">
          <a:xfrm>
            <a:off x="157167" y="2371725"/>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32" name="Rectangle 2124"/>
          <p:cNvSpPr>
            <a:spLocks noChangeArrowheads="1"/>
          </p:cNvSpPr>
          <p:nvPr/>
        </p:nvSpPr>
        <p:spPr bwMode="auto">
          <a:xfrm>
            <a:off x="292100" y="2470548"/>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33" name="Line 2126"/>
          <p:cNvSpPr>
            <a:spLocks noChangeShapeType="1"/>
          </p:cNvSpPr>
          <p:nvPr/>
        </p:nvSpPr>
        <p:spPr bwMode="auto">
          <a:xfrm>
            <a:off x="157167" y="2533650"/>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cxnSp>
        <p:nvCxnSpPr>
          <p:cNvPr id="130134" name="直接连接符 116"/>
          <p:cNvCxnSpPr>
            <a:cxnSpLocks noChangeShapeType="1"/>
            <a:stCxn id="130132" idx="2"/>
          </p:cNvCxnSpPr>
          <p:nvPr/>
        </p:nvCxnSpPr>
        <p:spPr bwMode="auto">
          <a:xfrm rot="5400000">
            <a:off x="-25399" y="2939256"/>
            <a:ext cx="752475" cy="12700"/>
          </a:xfrm>
          <a:prstGeom prst="line">
            <a:avLst/>
          </a:prstGeom>
          <a:noFill/>
          <a:ln w="9525" algn="ctr">
            <a:solidFill>
              <a:schemeClr val="accent2"/>
            </a:solidFill>
            <a:round/>
            <a:headEnd/>
            <a:tailEnd/>
          </a:ln>
        </p:spPr>
      </p:cxnSp>
      <p:sp>
        <p:nvSpPr>
          <p:cNvPr id="130135" name="Oval 2135"/>
          <p:cNvSpPr>
            <a:spLocks noChangeArrowheads="1"/>
          </p:cNvSpPr>
          <p:nvPr/>
        </p:nvSpPr>
        <p:spPr bwMode="auto">
          <a:xfrm>
            <a:off x="446089" y="2795587"/>
            <a:ext cx="128587" cy="101204"/>
          </a:xfrm>
          <a:prstGeom prst="ellipse">
            <a:avLst/>
          </a:prstGeom>
          <a:solidFill>
            <a:schemeClr val="hlink"/>
          </a:solidFill>
          <a:ln w="9525">
            <a:solidFill>
              <a:schemeClr val="accent2"/>
            </a:solidFill>
            <a:round/>
            <a:headEnd/>
            <a:tailEnd/>
          </a:ln>
        </p:spPr>
        <p:txBody>
          <a:bodyPr wrap="none" lIns="89997" tIns="46798" rIns="89997" bIns="46798" anchor="ctr"/>
          <a:lstStyle/>
          <a:p>
            <a:endParaRPr lang="zh-CN" altLang="en-US"/>
          </a:p>
        </p:txBody>
      </p:sp>
      <p:sp>
        <p:nvSpPr>
          <p:cNvPr id="130136" name="Line 2137"/>
          <p:cNvSpPr>
            <a:spLocks noChangeShapeType="1"/>
          </p:cNvSpPr>
          <p:nvPr/>
        </p:nvSpPr>
        <p:spPr bwMode="auto">
          <a:xfrm>
            <a:off x="373067" y="2840831"/>
            <a:ext cx="141287"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37" name="Oval 2135"/>
          <p:cNvSpPr>
            <a:spLocks noChangeArrowheads="1"/>
          </p:cNvSpPr>
          <p:nvPr/>
        </p:nvSpPr>
        <p:spPr bwMode="auto">
          <a:xfrm>
            <a:off x="446089" y="3018237"/>
            <a:ext cx="128587" cy="101203"/>
          </a:xfrm>
          <a:prstGeom prst="ellipse">
            <a:avLst/>
          </a:prstGeom>
          <a:solidFill>
            <a:schemeClr val="hlink"/>
          </a:solidFill>
          <a:ln w="9525">
            <a:solidFill>
              <a:schemeClr val="accent2"/>
            </a:solidFill>
            <a:round/>
            <a:headEnd/>
            <a:tailEnd/>
          </a:ln>
        </p:spPr>
        <p:txBody>
          <a:bodyPr wrap="none" lIns="89997" tIns="46798" rIns="89997" bIns="46798" anchor="ctr"/>
          <a:lstStyle/>
          <a:p>
            <a:endParaRPr lang="zh-CN" altLang="en-US"/>
          </a:p>
        </p:txBody>
      </p:sp>
      <p:sp>
        <p:nvSpPr>
          <p:cNvPr id="130138" name="Line 2137"/>
          <p:cNvSpPr>
            <a:spLocks noChangeShapeType="1"/>
          </p:cNvSpPr>
          <p:nvPr/>
        </p:nvSpPr>
        <p:spPr bwMode="auto">
          <a:xfrm>
            <a:off x="373067" y="3063479"/>
            <a:ext cx="141287"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39" name="Oval 2135"/>
          <p:cNvSpPr>
            <a:spLocks noChangeArrowheads="1"/>
          </p:cNvSpPr>
          <p:nvPr/>
        </p:nvSpPr>
        <p:spPr bwMode="auto">
          <a:xfrm>
            <a:off x="446089" y="3233737"/>
            <a:ext cx="128587" cy="101204"/>
          </a:xfrm>
          <a:prstGeom prst="ellipse">
            <a:avLst/>
          </a:prstGeom>
          <a:solidFill>
            <a:schemeClr val="hlink"/>
          </a:solidFill>
          <a:ln w="9525">
            <a:solidFill>
              <a:schemeClr val="accent2"/>
            </a:solidFill>
            <a:round/>
            <a:headEnd/>
            <a:tailEnd/>
          </a:ln>
        </p:spPr>
        <p:txBody>
          <a:bodyPr wrap="none" lIns="89997" tIns="46798" rIns="89997" bIns="46798" anchor="ctr"/>
          <a:lstStyle/>
          <a:p>
            <a:endParaRPr lang="zh-CN" altLang="en-US"/>
          </a:p>
        </p:txBody>
      </p:sp>
      <p:sp>
        <p:nvSpPr>
          <p:cNvPr id="130140" name="Line 2137"/>
          <p:cNvSpPr>
            <a:spLocks noChangeShapeType="1"/>
          </p:cNvSpPr>
          <p:nvPr/>
        </p:nvSpPr>
        <p:spPr bwMode="auto">
          <a:xfrm>
            <a:off x="373067" y="3278981"/>
            <a:ext cx="141287"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41" name="Text Box 1096"/>
          <p:cNvSpPr txBox="1">
            <a:spLocks noChangeArrowheads="1"/>
          </p:cNvSpPr>
          <p:nvPr/>
        </p:nvSpPr>
        <p:spPr bwMode="auto">
          <a:xfrm>
            <a:off x="211139" y="1933576"/>
            <a:ext cx="11557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tx2"/>
                </a:solidFill>
                <a:latin typeface="Times New Roman" pitchFamily="18" charset="0"/>
              </a:rPr>
              <a:t>铸件生产</a:t>
            </a:r>
          </a:p>
        </p:txBody>
      </p:sp>
      <p:sp>
        <p:nvSpPr>
          <p:cNvPr id="130143" name="Text Box 1086"/>
          <p:cNvSpPr txBox="1">
            <a:spLocks noChangeArrowheads="1"/>
          </p:cNvSpPr>
          <p:nvPr/>
        </p:nvSpPr>
        <p:spPr bwMode="auto">
          <a:xfrm>
            <a:off x="323528" y="2139704"/>
            <a:ext cx="90805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dirty="0">
                <a:solidFill>
                  <a:schemeClr val="tx2"/>
                </a:solidFill>
                <a:latin typeface="Times New Roman" pitchFamily="18" charset="0"/>
              </a:rPr>
              <a:t>采购计划</a:t>
            </a:r>
          </a:p>
        </p:txBody>
      </p:sp>
      <p:sp>
        <p:nvSpPr>
          <p:cNvPr id="130144" name="矩形 126"/>
          <p:cNvSpPr>
            <a:spLocks noChangeArrowheads="1"/>
          </p:cNvSpPr>
          <p:nvPr/>
        </p:nvSpPr>
        <p:spPr bwMode="auto">
          <a:xfrm>
            <a:off x="422278" y="2463406"/>
            <a:ext cx="800211" cy="276995"/>
          </a:xfrm>
          <a:prstGeom prst="rect">
            <a:avLst/>
          </a:prstGeom>
          <a:noFill/>
          <a:ln w="9525">
            <a:noFill/>
            <a:miter lim="800000"/>
            <a:headEnd/>
            <a:tailEnd/>
          </a:ln>
        </p:spPr>
        <p:txBody>
          <a:bodyPr wrap="none" lIns="91436" tIns="45718" rIns="91436" bIns="45718">
            <a:spAutoFit/>
          </a:bodyPr>
          <a:lstStyle/>
          <a:p>
            <a:r>
              <a:rPr kumimoji="1" lang="zh-CN" altLang="en-US" sz="1200" dirty="0">
                <a:solidFill>
                  <a:srgbClr val="990000"/>
                </a:solidFill>
                <a:latin typeface="Times New Roman" pitchFamily="18" charset="0"/>
              </a:rPr>
              <a:t>部件装配</a:t>
            </a:r>
            <a:endParaRPr lang="zh-CN" altLang="en-US" sz="1200" dirty="0"/>
          </a:p>
        </p:txBody>
      </p:sp>
      <p:sp>
        <p:nvSpPr>
          <p:cNvPr id="130145" name="矩形 127"/>
          <p:cNvSpPr>
            <a:spLocks noChangeArrowheads="1"/>
          </p:cNvSpPr>
          <p:nvPr/>
        </p:nvSpPr>
        <p:spPr bwMode="auto">
          <a:xfrm>
            <a:off x="503242" y="2607470"/>
            <a:ext cx="954099" cy="276995"/>
          </a:xfrm>
          <a:prstGeom prst="rect">
            <a:avLst/>
          </a:prstGeom>
          <a:noFill/>
          <a:ln w="9525">
            <a:noFill/>
            <a:miter lim="800000"/>
            <a:headEnd/>
            <a:tailEnd/>
          </a:ln>
        </p:spPr>
        <p:txBody>
          <a:bodyPr wrap="none" lIns="91436" tIns="45718" rIns="91436" bIns="45718">
            <a:spAutoFit/>
          </a:bodyPr>
          <a:lstStyle/>
          <a:p>
            <a:r>
              <a:rPr kumimoji="1" lang="zh-CN" altLang="en-US" sz="1200">
                <a:solidFill>
                  <a:srgbClr val="990000"/>
                </a:solidFill>
                <a:latin typeface="Times New Roman" pitchFamily="18" charset="0"/>
              </a:rPr>
              <a:t>驾驶室装配</a:t>
            </a:r>
            <a:endParaRPr lang="zh-CN" altLang="en-US" sz="1200"/>
          </a:p>
        </p:txBody>
      </p:sp>
      <p:sp>
        <p:nvSpPr>
          <p:cNvPr id="130146" name="矩形 128"/>
          <p:cNvSpPr>
            <a:spLocks noChangeArrowheads="1"/>
          </p:cNvSpPr>
          <p:nvPr/>
        </p:nvSpPr>
        <p:spPr bwMode="auto">
          <a:xfrm>
            <a:off x="503239" y="2787255"/>
            <a:ext cx="1107988" cy="276995"/>
          </a:xfrm>
          <a:prstGeom prst="rect">
            <a:avLst/>
          </a:prstGeom>
          <a:noFill/>
          <a:ln w="9525">
            <a:noFill/>
            <a:miter lim="800000"/>
            <a:headEnd/>
            <a:tailEnd/>
          </a:ln>
        </p:spPr>
        <p:txBody>
          <a:bodyPr wrap="none" lIns="91436" tIns="45718" rIns="91436" bIns="45718">
            <a:spAutoFit/>
          </a:bodyPr>
          <a:lstStyle/>
          <a:p>
            <a:r>
              <a:rPr kumimoji="1" lang="zh-CN" altLang="en-US" sz="1200">
                <a:solidFill>
                  <a:srgbClr val="990000"/>
                </a:solidFill>
                <a:latin typeface="Times New Roman" pitchFamily="18" charset="0"/>
              </a:rPr>
              <a:t>线束总成安装</a:t>
            </a:r>
            <a:endParaRPr lang="zh-CN" altLang="en-US" sz="1200"/>
          </a:p>
        </p:txBody>
      </p:sp>
      <p:sp>
        <p:nvSpPr>
          <p:cNvPr id="130147" name="矩形 129"/>
          <p:cNvSpPr>
            <a:spLocks noChangeArrowheads="1"/>
          </p:cNvSpPr>
          <p:nvPr/>
        </p:nvSpPr>
        <p:spPr bwMode="auto">
          <a:xfrm>
            <a:off x="503241" y="2986089"/>
            <a:ext cx="800211" cy="276995"/>
          </a:xfrm>
          <a:prstGeom prst="rect">
            <a:avLst/>
          </a:prstGeom>
          <a:noFill/>
          <a:ln w="9525">
            <a:noFill/>
            <a:miter lim="800000"/>
            <a:headEnd/>
            <a:tailEnd/>
          </a:ln>
        </p:spPr>
        <p:txBody>
          <a:bodyPr wrap="none" lIns="91436" tIns="45718" rIns="91436" bIns="45718">
            <a:spAutoFit/>
          </a:bodyPr>
          <a:lstStyle/>
          <a:p>
            <a:r>
              <a:rPr kumimoji="1" lang="zh-CN" altLang="en-US" sz="1200">
                <a:solidFill>
                  <a:srgbClr val="990000"/>
                </a:solidFill>
                <a:latin typeface="Times New Roman" pitchFamily="18" charset="0"/>
              </a:rPr>
              <a:t>车架装配</a:t>
            </a:r>
            <a:endParaRPr lang="zh-CN" altLang="en-US" sz="1200"/>
          </a:p>
        </p:txBody>
      </p:sp>
      <p:sp>
        <p:nvSpPr>
          <p:cNvPr id="130148" name="矩形 130"/>
          <p:cNvSpPr>
            <a:spLocks noChangeArrowheads="1"/>
          </p:cNvSpPr>
          <p:nvPr/>
        </p:nvSpPr>
        <p:spPr bwMode="auto">
          <a:xfrm>
            <a:off x="574679" y="3201592"/>
            <a:ext cx="646323" cy="276995"/>
          </a:xfrm>
          <a:prstGeom prst="rect">
            <a:avLst/>
          </a:prstGeom>
          <a:noFill/>
          <a:ln w="9525">
            <a:noFill/>
            <a:miter lim="800000"/>
            <a:headEnd/>
            <a:tailEnd/>
          </a:ln>
        </p:spPr>
        <p:txBody>
          <a:bodyPr wrap="none" lIns="91436" tIns="45718" rIns="91436" bIns="45718">
            <a:spAutoFit/>
          </a:bodyPr>
          <a:lstStyle/>
          <a:p>
            <a:r>
              <a:rPr kumimoji="1" lang="en-US" altLang="zh-CN" sz="1200">
                <a:solidFill>
                  <a:srgbClr val="990000"/>
                </a:solidFill>
                <a:latin typeface="Times New Roman" pitchFamily="18" charset="0"/>
              </a:rPr>
              <a:t>…</a:t>
            </a:r>
            <a:r>
              <a:rPr kumimoji="1" lang="zh-CN" altLang="en-US" sz="1200">
                <a:solidFill>
                  <a:srgbClr val="990000"/>
                </a:solidFill>
                <a:latin typeface="Times New Roman" pitchFamily="18" charset="0"/>
              </a:rPr>
              <a:t>装配</a:t>
            </a:r>
            <a:endParaRPr lang="zh-CN" altLang="en-US" sz="1200"/>
          </a:p>
        </p:txBody>
      </p:sp>
      <p:sp>
        <p:nvSpPr>
          <p:cNvPr id="130149" name="Rectangle 2124"/>
          <p:cNvSpPr>
            <a:spLocks noChangeArrowheads="1"/>
          </p:cNvSpPr>
          <p:nvPr/>
        </p:nvSpPr>
        <p:spPr bwMode="auto">
          <a:xfrm>
            <a:off x="292100" y="3443290"/>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50" name="Line 2126"/>
          <p:cNvSpPr>
            <a:spLocks noChangeShapeType="1"/>
          </p:cNvSpPr>
          <p:nvPr/>
        </p:nvSpPr>
        <p:spPr bwMode="auto">
          <a:xfrm>
            <a:off x="157167" y="3506391"/>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51" name="矩形 133"/>
          <p:cNvSpPr>
            <a:spLocks noChangeArrowheads="1"/>
          </p:cNvSpPr>
          <p:nvPr/>
        </p:nvSpPr>
        <p:spPr bwMode="auto">
          <a:xfrm>
            <a:off x="422278" y="3436146"/>
            <a:ext cx="800211" cy="276995"/>
          </a:xfrm>
          <a:prstGeom prst="rect">
            <a:avLst/>
          </a:prstGeom>
          <a:noFill/>
          <a:ln w="9525">
            <a:noFill/>
            <a:miter lim="800000"/>
            <a:headEnd/>
            <a:tailEnd/>
          </a:ln>
        </p:spPr>
        <p:txBody>
          <a:bodyPr wrap="none" lIns="91436" tIns="45718" rIns="91436" bIns="45718">
            <a:spAutoFit/>
          </a:bodyPr>
          <a:lstStyle/>
          <a:p>
            <a:r>
              <a:rPr kumimoji="1" lang="zh-CN" altLang="en-US" sz="1200">
                <a:latin typeface="Times New Roman" pitchFamily="18" charset="0"/>
              </a:rPr>
              <a:t>整车装配</a:t>
            </a:r>
            <a:endParaRPr lang="zh-CN" altLang="en-US" sz="1200"/>
          </a:p>
        </p:txBody>
      </p:sp>
      <p:sp>
        <p:nvSpPr>
          <p:cNvPr id="130152" name="Rectangle 2124"/>
          <p:cNvSpPr>
            <a:spLocks noChangeArrowheads="1"/>
          </p:cNvSpPr>
          <p:nvPr/>
        </p:nvSpPr>
        <p:spPr bwMode="auto">
          <a:xfrm>
            <a:off x="301625" y="3661174"/>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53" name="Line 2126"/>
          <p:cNvSpPr>
            <a:spLocks noChangeShapeType="1"/>
          </p:cNvSpPr>
          <p:nvPr/>
        </p:nvSpPr>
        <p:spPr bwMode="auto">
          <a:xfrm>
            <a:off x="168279" y="3724275"/>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54" name="Text Box 1063"/>
          <p:cNvSpPr txBox="1">
            <a:spLocks noChangeArrowheads="1"/>
          </p:cNvSpPr>
          <p:nvPr/>
        </p:nvSpPr>
        <p:spPr bwMode="auto">
          <a:xfrm>
            <a:off x="142875" y="3598070"/>
            <a:ext cx="14859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latin typeface="Times New Roman" pitchFamily="18" charset="0"/>
              </a:rPr>
              <a:t>试车与拆卸</a:t>
            </a:r>
          </a:p>
        </p:txBody>
      </p:sp>
      <p:sp>
        <p:nvSpPr>
          <p:cNvPr id="130155" name="Rectangle 2124"/>
          <p:cNvSpPr>
            <a:spLocks noChangeArrowheads="1"/>
          </p:cNvSpPr>
          <p:nvPr/>
        </p:nvSpPr>
        <p:spPr bwMode="auto">
          <a:xfrm>
            <a:off x="301625" y="3876677"/>
            <a:ext cx="128588" cy="98822"/>
          </a:xfrm>
          <a:prstGeom prst="rect">
            <a:avLst/>
          </a:prstGeom>
          <a:solidFill>
            <a:srgbClr val="800000"/>
          </a:solidFill>
          <a:ln w="9525">
            <a:solidFill>
              <a:schemeClr val="accent2"/>
            </a:solidFill>
            <a:miter lim="800000"/>
            <a:headEnd/>
            <a:tailEnd/>
          </a:ln>
        </p:spPr>
        <p:txBody>
          <a:bodyPr wrap="none" lIns="89997" tIns="46798" rIns="89997" bIns="46798" anchor="ctr"/>
          <a:lstStyle/>
          <a:p>
            <a:endParaRPr lang="zh-CN" altLang="en-US"/>
          </a:p>
        </p:txBody>
      </p:sp>
      <p:sp>
        <p:nvSpPr>
          <p:cNvPr id="130156" name="Line 2126"/>
          <p:cNvSpPr>
            <a:spLocks noChangeShapeType="1"/>
          </p:cNvSpPr>
          <p:nvPr/>
        </p:nvSpPr>
        <p:spPr bwMode="auto">
          <a:xfrm>
            <a:off x="168279" y="3939779"/>
            <a:ext cx="187325" cy="0"/>
          </a:xfrm>
          <a:prstGeom prst="line">
            <a:avLst/>
          </a:prstGeom>
          <a:noFill/>
          <a:ln w="9525">
            <a:solidFill>
              <a:schemeClr val="accent2"/>
            </a:solidFill>
            <a:round/>
            <a:headEnd/>
            <a:tailEnd/>
          </a:ln>
        </p:spPr>
        <p:txBody>
          <a:bodyPr wrap="none" lIns="89997" tIns="46798" rIns="89997" bIns="46798"/>
          <a:lstStyle/>
          <a:p>
            <a:endParaRPr lang="zh-CN" altLang="en-US"/>
          </a:p>
        </p:txBody>
      </p:sp>
      <p:sp>
        <p:nvSpPr>
          <p:cNvPr id="130157" name="Text Box 1063"/>
          <p:cNvSpPr txBox="1">
            <a:spLocks noChangeArrowheads="1"/>
          </p:cNvSpPr>
          <p:nvPr/>
        </p:nvSpPr>
        <p:spPr bwMode="auto">
          <a:xfrm>
            <a:off x="142875" y="3813573"/>
            <a:ext cx="1485900" cy="276995"/>
          </a:xfrm>
          <a:prstGeom prst="rect">
            <a:avLst/>
          </a:prstGeom>
          <a:noFill/>
          <a:ln w="12700" cap="sq">
            <a:noFill/>
            <a:miter lim="800000"/>
            <a:headEnd type="none" w="sm" len="sm"/>
            <a:tailEnd type="none" w="sm" len="sm"/>
          </a:ln>
        </p:spPr>
        <p:txBody>
          <a:bodyPr lIns="91436" tIns="45718" rIns="91436" bIns="45718">
            <a:spAutoFit/>
          </a:bodyPr>
          <a:lstStyle/>
          <a:p>
            <a:pPr algn="ctr" eaLnBrk="0" hangingPunct="0">
              <a:spcBef>
                <a:spcPct val="50000"/>
              </a:spcBef>
            </a:pPr>
            <a:r>
              <a:rPr kumimoji="1" lang="zh-CN" altLang="en-US" sz="1200">
                <a:solidFill>
                  <a:schemeClr val="hlink"/>
                </a:solidFill>
                <a:latin typeface="Times New Roman" pitchFamily="18" charset="0"/>
              </a:rPr>
              <a:t>安装调试</a:t>
            </a:r>
            <a:endParaRPr kumimoji="1" lang="zh-CN" altLang="en-US" sz="1200">
              <a:latin typeface="Times New Roman" pitchFamily="18" charset="0"/>
            </a:endParaRPr>
          </a:p>
        </p:txBody>
      </p:sp>
      <p:cxnSp>
        <p:nvCxnSpPr>
          <p:cNvPr id="130158" name="直接箭头连接符 141"/>
          <p:cNvCxnSpPr>
            <a:cxnSpLocks noChangeShapeType="1"/>
          </p:cNvCxnSpPr>
          <p:nvPr/>
        </p:nvCxnSpPr>
        <p:spPr bwMode="auto">
          <a:xfrm>
            <a:off x="-1588" y="1328739"/>
            <a:ext cx="3590926" cy="1191"/>
          </a:xfrm>
          <a:prstGeom prst="straightConnector1">
            <a:avLst/>
          </a:prstGeom>
          <a:noFill/>
          <a:ln w="9525" algn="ctr">
            <a:solidFill>
              <a:schemeClr val="accent2"/>
            </a:solidFill>
            <a:round/>
            <a:headEnd/>
            <a:tailEnd type="arrow" w="med" len="med"/>
          </a:ln>
        </p:spPr>
      </p:cxnSp>
      <p:cxnSp>
        <p:nvCxnSpPr>
          <p:cNvPr id="130159" name="直接连接符 90"/>
          <p:cNvCxnSpPr>
            <a:cxnSpLocks noChangeShapeType="1"/>
          </p:cNvCxnSpPr>
          <p:nvPr/>
        </p:nvCxnSpPr>
        <p:spPr bwMode="auto">
          <a:xfrm>
            <a:off x="-1588" y="4137424"/>
            <a:ext cx="9145588" cy="1190"/>
          </a:xfrm>
          <a:prstGeom prst="line">
            <a:avLst/>
          </a:prstGeom>
          <a:noFill/>
          <a:ln w="9525" algn="ctr">
            <a:solidFill>
              <a:schemeClr val="accent2"/>
            </a:solidFill>
            <a:round/>
            <a:headEnd/>
            <a:tailEnd type="triangle" w="med" len="med"/>
          </a:ln>
        </p:spPr>
      </p:cxnSp>
      <p:sp>
        <p:nvSpPr>
          <p:cNvPr id="112" name="Text Box 1066"/>
          <p:cNvSpPr txBox="1">
            <a:spLocks noChangeArrowheads="1"/>
          </p:cNvSpPr>
          <p:nvPr/>
        </p:nvSpPr>
        <p:spPr bwMode="auto">
          <a:xfrm>
            <a:off x="3933825" y="4275536"/>
            <a:ext cx="787400" cy="307773"/>
          </a:xfrm>
          <a:prstGeom prst="rect">
            <a:avLst/>
          </a:prstGeom>
          <a:noFill/>
          <a:ln>
            <a:solidFill>
              <a:schemeClr val="bg1">
                <a:lumMod val="95000"/>
              </a:schemeClr>
            </a:solidFill>
            <a:headEnd type="none" w="sm" len="sm"/>
            <a:tailEnd type="none" w="sm" len="sm"/>
          </a:ln>
        </p:spPr>
        <p:style>
          <a:lnRef idx="1">
            <a:schemeClr val="accent6"/>
          </a:lnRef>
          <a:fillRef idx="2">
            <a:schemeClr val="accent6"/>
          </a:fillRef>
          <a:effectRef idx="1">
            <a:schemeClr val="accent6"/>
          </a:effectRef>
          <a:fontRef idx="minor">
            <a:schemeClr val="dk1"/>
          </a:fontRef>
        </p:style>
        <p:txBody>
          <a:bodyPr lIns="91436" tIns="45718" rIns="91436" bIns="45718">
            <a:spAutoFit/>
          </a:bodyPr>
          <a:lstStyle/>
          <a:p>
            <a:pPr algn="ctr" eaLnBrk="0" hangingPunct="0">
              <a:defRPr/>
            </a:pPr>
            <a:r>
              <a:rPr kumimoji="1" lang="zh-CN" altLang="en-US" sz="1400" dirty="0">
                <a:solidFill>
                  <a:srgbClr val="FF0000"/>
                </a:solidFill>
                <a:latin typeface="Times New Roman" pitchFamily="18" charset="0"/>
              </a:rPr>
              <a:t>▲□◆</a:t>
            </a:r>
          </a:p>
        </p:txBody>
      </p:sp>
      <p:cxnSp>
        <p:nvCxnSpPr>
          <p:cNvPr id="113" name="直接箭头连接符 112"/>
          <p:cNvCxnSpPr>
            <a:cxnSpLocks noChangeShapeType="1"/>
            <a:endCxn id="130102" idx="1"/>
          </p:cNvCxnSpPr>
          <p:nvPr/>
        </p:nvCxnSpPr>
        <p:spPr bwMode="auto">
          <a:xfrm flipH="1" flipV="1">
            <a:off x="2327275" y="2172087"/>
            <a:ext cx="1606552" cy="2103452"/>
          </a:xfrm>
          <a:prstGeom prst="straightConnector1">
            <a:avLst/>
          </a:prstGeom>
          <a:noFill/>
          <a:ln w="9525" algn="ctr">
            <a:solidFill>
              <a:schemeClr val="accent2"/>
            </a:solidFill>
            <a:round/>
            <a:headEnd/>
            <a:tailEnd type="arrow" w="med" len="med"/>
          </a:ln>
        </p:spPr>
      </p:cxnSp>
      <p:cxnSp>
        <p:nvCxnSpPr>
          <p:cNvPr id="114" name="直接箭头连接符 113"/>
          <p:cNvCxnSpPr>
            <a:cxnSpLocks noChangeShapeType="1"/>
          </p:cNvCxnSpPr>
          <p:nvPr/>
        </p:nvCxnSpPr>
        <p:spPr bwMode="auto">
          <a:xfrm rot="16200000" flipV="1">
            <a:off x="2307832" y="2649540"/>
            <a:ext cx="2035969" cy="1216025"/>
          </a:xfrm>
          <a:prstGeom prst="straightConnector1">
            <a:avLst/>
          </a:prstGeom>
          <a:noFill/>
          <a:ln w="9525" algn="ctr">
            <a:solidFill>
              <a:schemeClr val="accent2"/>
            </a:solidFill>
            <a:round/>
            <a:headEnd/>
            <a:tailEnd type="arrow" w="med" len="med"/>
          </a:ln>
        </p:spPr>
      </p:cxnSp>
      <p:cxnSp>
        <p:nvCxnSpPr>
          <p:cNvPr id="115" name="直接箭头连接符 114"/>
          <p:cNvCxnSpPr>
            <a:cxnSpLocks noChangeShapeType="1"/>
          </p:cNvCxnSpPr>
          <p:nvPr/>
        </p:nvCxnSpPr>
        <p:spPr bwMode="auto">
          <a:xfrm rot="16200000" flipV="1">
            <a:off x="2749355" y="3091062"/>
            <a:ext cx="1818085" cy="550862"/>
          </a:xfrm>
          <a:prstGeom prst="straightConnector1">
            <a:avLst/>
          </a:prstGeom>
          <a:noFill/>
          <a:ln w="9525" algn="ctr">
            <a:solidFill>
              <a:schemeClr val="accent2"/>
            </a:solidFill>
            <a:round/>
            <a:headEnd/>
            <a:tailEnd type="arrow" w="med" len="med"/>
          </a:ln>
        </p:spPr>
      </p:cxnSp>
      <p:cxnSp>
        <p:nvCxnSpPr>
          <p:cNvPr id="116" name="直接箭头连接符 115"/>
          <p:cNvCxnSpPr>
            <a:cxnSpLocks noChangeShapeType="1"/>
            <a:stCxn id="112" idx="0"/>
          </p:cNvCxnSpPr>
          <p:nvPr/>
        </p:nvCxnSpPr>
        <p:spPr bwMode="auto">
          <a:xfrm flipV="1">
            <a:off x="4327525" y="2705102"/>
            <a:ext cx="723902" cy="1570434"/>
          </a:xfrm>
          <a:prstGeom prst="straightConnector1">
            <a:avLst/>
          </a:prstGeom>
          <a:noFill/>
          <a:ln w="9525" algn="ctr">
            <a:solidFill>
              <a:schemeClr val="accent2"/>
            </a:solidFill>
            <a:round/>
            <a:headEnd/>
            <a:tailEnd type="arrow" w="med" len="med"/>
          </a:ln>
        </p:spPr>
      </p:cxnSp>
      <p:cxnSp>
        <p:nvCxnSpPr>
          <p:cNvPr id="117" name="直接箭头连接符 116"/>
          <p:cNvCxnSpPr>
            <a:cxnSpLocks noChangeShapeType="1"/>
            <a:stCxn id="112" idx="0"/>
          </p:cNvCxnSpPr>
          <p:nvPr/>
        </p:nvCxnSpPr>
        <p:spPr bwMode="auto">
          <a:xfrm flipV="1">
            <a:off x="4327525" y="2896794"/>
            <a:ext cx="723901" cy="1378742"/>
          </a:xfrm>
          <a:prstGeom prst="straightConnector1">
            <a:avLst/>
          </a:prstGeom>
          <a:noFill/>
          <a:ln w="9525" algn="ctr">
            <a:solidFill>
              <a:schemeClr val="accent2"/>
            </a:solidFill>
            <a:round/>
            <a:headEnd/>
            <a:tailEnd type="arrow" w="med" len="med"/>
          </a:ln>
        </p:spPr>
      </p:cxnSp>
      <p:cxnSp>
        <p:nvCxnSpPr>
          <p:cNvPr id="118" name="直接箭头连接符 117"/>
          <p:cNvCxnSpPr>
            <a:cxnSpLocks noChangeShapeType="1"/>
            <a:stCxn id="112" idx="0"/>
          </p:cNvCxnSpPr>
          <p:nvPr/>
        </p:nvCxnSpPr>
        <p:spPr bwMode="auto">
          <a:xfrm flipV="1">
            <a:off x="4327525" y="3165876"/>
            <a:ext cx="723902" cy="1109660"/>
          </a:xfrm>
          <a:prstGeom prst="straightConnector1">
            <a:avLst/>
          </a:prstGeom>
          <a:noFill/>
          <a:ln w="9525" algn="ctr">
            <a:solidFill>
              <a:schemeClr val="accent2"/>
            </a:solidFill>
            <a:round/>
            <a:headEnd/>
            <a:tailEnd type="arrow" w="med" len="med"/>
          </a:ln>
        </p:spPr>
      </p:cxnSp>
      <p:cxnSp>
        <p:nvCxnSpPr>
          <p:cNvPr id="119" name="直接箭头连接符 118"/>
          <p:cNvCxnSpPr>
            <a:cxnSpLocks noChangeShapeType="1"/>
            <a:stCxn id="112" idx="0"/>
            <a:endCxn id="130080" idx="1"/>
          </p:cNvCxnSpPr>
          <p:nvPr/>
        </p:nvCxnSpPr>
        <p:spPr bwMode="auto">
          <a:xfrm flipV="1">
            <a:off x="4327525" y="3453200"/>
            <a:ext cx="723901" cy="822336"/>
          </a:xfrm>
          <a:prstGeom prst="straightConnector1">
            <a:avLst/>
          </a:prstGeom>
          <a:noFill/>
          <a:ln w="9525" algn="ctr">
            <a:solidFill>
              <a:schemeClr val="accent2"/>
            </a:solidFill>
            <a:round/>
            <a:headEnd/>
            <a:tailEnd type="arrow" w="med" len="med"/>
          </a:ln>
        </p:spPr>
      </p:cxnSp>
      <p:cxnSp>
        <p:nvCxnSpPr>
          <p:cNvPr id="120" name="直接箭头连接符 119"/>
          <p:cNvCxnSpPr>
            <a:cxnSpLocks noChangeShapeType="1"/>
            <a:stCxn id="112" idx="3"/>
          </p:cNvCxnSpPr>
          <p:nvPr/>
        </p:nvCxnSpPr>
        <p:spPr bwMode="auto">
          <a:xfrm flipV="1">
            <a:off x="4721225" y="3600454"/>
            <a:ext cx="2406650" cy="828969"/>
          </a:xfrm>
          <a:prstGeom prst="straightConnector1">
            <a:avLst/>
          </a:prstGeom>
          <a:noFill/>
          <a:ln w="9525" algn="ctr">
            <a:solidFill>
              <a:schemeClr val="accent2"/>
            </a:solidFill>
            <a:round/>
            <a:headEnd/>
            <a:tailEnd type="arrow" w="med" len="med"/>
          </a:ln>
        </p:spPr>
      </p:cxnSp>
      <p:cxnSp>
        <p:nvCxnSpPr>
          <p:cNvPr id="121" name="直接箭头连接符 120"/>
          <p:cNvCxnSpPr>
            <a:cxnSpLocks noChangeShapeType="1"/>
            <a:stCxn id="112" idx="3"/>
            <a:endCxn id="130081" idx="1"/>
          </p:cNvCxnSpPr>
          <p:nvPr/>
        </p:nvCxnSpPr>
        <p:spPr bwMode="auto">
          <a:xfrm flipV="1">
            <a:off x="4721225" y="3714751"/>
            <a:ext cx="3727450" cy="714672"/>
          </a:xfrm>
          <a:prstGeom prst="straightConnector1">
            <a:avLst/>
          </a:prstGeom>
          <a:noFill/>
          <a:ln w="9525" algn="ctr">
            <a:solidFill>
              <a:schemeClr val="accent2"/>
            </a:solidFill>
            <a:round/>
            <a:headEnd/>
            <a:tailEnd type="arrow" w="med" len="med"/>
          </a:ln>
        </p:spPr>
      </p:cxnSp>
      <p:cxnSp>
        <p:nvCxnSpPr>
          <p:cNvPr id="122" name="直接箭头连接符 121"/>
          <p:cNvCxnSpPr>
            <a:cxnSpLocks noChangeShapeType="1"/>
            <a:stCxn id="112" idx="3"/>
          </p:cNvCxnSpPr>
          <p:nvPr/>
        </p:nvCxnSpPr>
        <p:spPr bwMode="auto">
          <a:xfrm flipV="1">
            <a:off x="4721225" y="3939782"/>
            <a:ext cx="4422776" cy="489641"/>
          </a:xfrm>
          <a:prstGeom prst="straightConnector1">
            <a:avLst/>
          </a:prstGeom>
          <a:noFill/>
          <a:ln w="9525" algn="ctr">
            <a:solidFill>
              <a:schemeClr val="accent2"/>
            </a:solidFill>
            <a:round/>
            <a:headEnd/>
            <a:tailEnd type="arrow" w="med" len="med"/>
          </a:ln>
        </p:spPr>
      </p:cxnSp>
    </p:spTree>
    <p:extLst>
      <p:ext uri="{BB962C8B-B14F-4D97-AF65-F5344CB8AC3E}">
        <p14:creationId xmlns:p14="http://schemas.microsoft.com/office/powerpoint/2010/main" val="33929528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Righ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slide(fromRight)">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down)">
                                      <p:cBhvr>
                                        <p:cTn id="21" dur="500"/>
                                        <p:tgtEl>
                                          <p:spTgt spid="113"/>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down)">
                                      <p:cBhvr>
                                        <p:cTn id="25" dur="500"/>
                                        <p:tgtEl>
                                          <p:spTgt spid="114"/>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wipe(down)">
                                      <p:cBhvr>
                                        <p:cTn id="29" dur="500"/>
                                        <p:tgtEl>
                                          <p:spTgt spid="115"/>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down)">
                                      <p:cBhvr>
                                        <p:cTn id="33" dur="500"/>
                                        <p:tgtEl>
                                          <p:spTgt spid="116"/>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down)">
                                      <p:cBhvr>
                                        <p:cTn id="37" dur="500"/>
                                        <p:tgtEl>
                                          <p:spTgt spid="117"/>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wipe(down)">
                                      <p:cBhvr>
                                        <p:cTn id="41" dur="500"/>
                                        <p:tgtEl>
                                          <p:spTgt spid="118"/>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wipe(down)">
                                      <p:cBhvr>
                                        <p:cTn id="45" dur="500"/>
                                        <p:tgtEl>
                                          <p:spTgt spid="119"/>
                                        </p:tgtEl>
                                      </p:cBhvr>
                                    </p:animEffect>
                                  </p:childTnLst>
                                </p:cTn>
                              </p:par>
                            </p:childTnLst>
                          </p:cTn>
                        </p:par>
                        <p:par>
                          <p:cTn id="46" fill="hold">
                            <p:stCondLst>
                              <p:cond delay="4000"/>
                            </p:stCondLst>
                            <p:childTnLst>
                              <p:par>
                                <p:cTn id="47" presetID="22" presetClass="entr" presetSubtype="4" fill="hold" nodeType="after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down)">
                                      <p:cBhvr>
                                        <p:cTn id="49" dur="500"/>
                                        <p:tgtEl>
                                          <p:spTgt spid="120"/>
                                        </p:tgtEl>
                                      </p:cBhvr>
                                    </p:animEffect>
                                  </p:childTnLst>
                                </p:cTn>
                              </p:par>
                            </p:childTnLst>
                          </p:cTn>
                        </p:par>
                        <p:par>
                          <p:cTn id="50" fill="hold">
                            <p:stCondLst>
                              <p:cond delay="4500"/>
                            </p:stCondLst>
                            <p:childTnLst>
                              <p:par>
                                <p:cTn id="51" presetID="22" presetClass="entr" presetSubtype="4" fill="hold" nodeType="after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wipe(down)">
                                      <p:cBhvr>
                                        <p:cTn id="53" dur="500"/>
                                        <p:tgtEl>
                                          <p:spTgt spid="121"/>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122"/>
                                        </p:tgtEl>
                                        <p:attrNameLst>
                                          <p:attrName>style.visibility</p:attrName>
                                        </p:attrNameLst>
                                      </p:cBhvr>
                                      <p:to>
                                        <p:strVal val="visible"/>
                                      </p:to>
                                    </p:set>
                                    <p:animEffect transition="in" filter="wipe(down)">
                                      <p:cBhvr>
                                        <p:cTn id="5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2" grpId="0" animBg="1"/>
      <p:bldP spid="1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Line 436"/>
          <p:cNvSpPr>
            <a:spLocks noChangeShapeType="1"/>
          </p:cNvSpPr>
          <p:nvPr/>
        </p:nvSpPr>
        <p:spPr bwMode="auto">
          <a:xfrm>
            <a:off x="6400804" y="2674144"/>
            <a:ext cx="2462213" cy="0"/>
          </a:xfrm>
          <a:prstGeom prst="line">
            <a:avLst/>
          </a:prstGeom>
          <a:noFill/>
          <a:ln w="9525">
            <a:solidFill>
              <a:schemeClr val="accent2"/>
            </a:solidFill>
            <a:prstDash val="dash"/>
            <a:round/>
            <a:headEnd/>
            <a:tailEnd/>
          </a:ln>
        </p:spPr>
        <p:txBody>
          <a:bodyPr wrap="none" lIns="89997" tIns="46798" rIns="89997" bIns="46798"/>
          <a:lstStyle/>
          <a:p>
            <a:endParaRPr lang="zh-CN" altLang="en-US"/>
          </a:p>
        </p:txBody>
      </p:sp>
      <p:sp>
        <p:nvSpPr>
          <p:cNvPr id="132099" name="Line 2"/>
          <p:cNvSpPr>
            <a:spLocks noChangeShapeType="1"/>
          </p:cNvSpPr>
          <p:nvPr/>
        </p:nvSpPr>
        <p:spPr bwMode="auto">
          <a:xfrm>
            <a:off x="2743200" y="1819276"/>
            <a:ext cx="984250" cy="1933575"/>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sp>
        <p:nvSpPr>
          <p:cNvPr id="2126851" name="Rectangle 3"/>
          <p:cNvSpPr>
            <a:spLocks noGrp="1" noChangeArrowheads="1"/>
          </p:cNvSpPr>
          <p:nvPr>
            <p:ph type="title" idx="4294967295"/>
          </p:nvPr>
        </p:nvSpPr>
        <p:spPr>
          <a:xfrm>
            <a:off x="0" y="0"/>
            <a:ext cx="6408738" cy="484188"/>
          </a:xfrm>
          <a:prstGeom prst="rect">
            <a:avLst/>
          </a:prstGeom>
        </p:spPr>
        <p:txBody>
          <a:bodyPr lIns="91436" tIns="45718" rIns="91436" bIns="45718" anchor="t">
            <a:noAutofit/>
          </a:bodyPr>
          <a:lstStyle/>
          <a:p>
            <a:pPr>
              <a:defRPr/>
            </a:pPr>
            <a:r>
              <a:rPr lang="zh-CN" altLang="en-US" sz="2400" b="1" dirty="0">
                <a:solidFill>
                  <a:srgbClr val="FFFFFF"/>
                </a:solidFill>
                <a:latin typeface="Hiragino Sans GB W3"/>
                <a:ea typeface="Hiragino Sans GB W3"/>
                <a:cs typeface="Hiragino Sans GB W3"/>
              </a:rPr>
              <a:t>基于统一物料库的设计、工艺、生产集成</a:t>
            </a:r>
          </a:p>
        </p:txBody>
      </p:sp>
      <p:sp>
        <p:nvSpPr>
          <p:cNvPr id="132101" name="AutoShape 4"/>
          <p:cNvSpPr>
            <a:spLocks noChangeArrowheads="1"/>
          </p:cNvSpPr>
          <p:nvPr/>
        </p:nvSpPr>
        <p:spPr bwMode="auto">
          <a:xfrm>
            <a:off x="3124200" y="4286250"/>
            <a:ext cx="3276600" cy="742950"/>
          </a:xfrm>
          <a:prstGeom prst="flowChartMagneticDisk">
            <a:avLst/>
          </a:prstGeom>
          <a:solidFill>
            <a:srgbClr val="FFFF99"/>
          </a:solidFill>
          <a:ln w="9525">
            <a:solidFill>
              <a:schemeClr val="accent2"/>
            </a:solidFill>
            <a:round/>
            <a:headEnd/>
            <a:tailEnd/>
          </a:ln>
        </p:spPr>
        <p:txBody>
          <a:bodyPr wrap="none" lIns="89997" tIns="46798" rIns="89997" bIns="46798" anchor="ctr"/>
          <a:lstStyle/>
          <a:p>
            <a:pPr>
              <a:lnSpc>
                <a:spcPct val="90000"/>
              </a:lnSpc>
            </a:pPr>
            <a:r>
              <a:rPr lang="zh-CN" altLang="en-US" sz="1400">
                <a:solidFill>
                  <a:srgbClr val="050000"/>
                </a:solidFill>
              </a:rPr>
              <a:t>基于单层变式</a:t>
            </a:r>
            <a:r>
              <a:rPr lang="en-US" altLang="zh-CN" sz="1400">
                <a:solidFill>
                  <a:srgbClr val="050000"/>
                </a:solidFill>
              </a:rPr>
              <a:t>BOM</a:t>
            </a:r>
            <a:r>
              <a:rPr lang="zh-CN" altLang="en-US" sz="1400">
                <a:solidFill>
                  <a:srgbClr val="050000"/>
                </a:solidFill>
              </a:rPr>
              <a:t>配置管理的统一物料库</a:t>
            </a:r>
          </a:p>
          <a:p>
            <a:pPr>
              <a:lnSpc>
                <a:spcPct val="90000"/>
              </a:lnSpc>
            </a:pPr>
            <a:r>
              <a:rPr lang="zh-CN" altLang="en-US" sz="1400">
                <a:solidFill>
                  <a:srgbClr val="050000"/>
                </a:solidFill>
              </a:rPr>
              <a:t>零部件、原辅物料、外购件、毛坯工装等</a:t>
            </a:r>
          </a:p>
        </p:txBody>
      </p:sp>
      <p:sp>
        <p:nvSpPr>
          <p:cNvPr id="132102" name="Line 5"/>
          <p:cNvSpPr>
            <a:spLocks noChangeShapeType="1"/>
          </p:cNvSpPr>
          <p:nvPr/>
        </p:nvSpPr>
        <p:spPr bwMode="auto">
          <a:xfrm>
            <a:off x="3235325" y="1143000"/>
            <a:ext cx="0" cy="3028950"/>
          </a:xfrm>
          <a:prstGeom prst="line">
            <a:avLst/>
          </a:prstGeom>
          <a:noFill/>
          <a:ln w="9525">
            <a:solidFill>
              <a:srgbClr val="FF0000"/>
            </a:solidFill>
            <a:prstDash val="dash"/>
            <a:round/>
            <a:headEnd/>
            <a:tailEnd/>
          </a:ln>
        </p:spPr>
        <p:txBody>
          <a:bodyPr wrap="none" lIns="89997" tIns="46798" rIns="89997" bIns="46798"/>
          <a:lstStyle/>
          <a:p>
            <a:endParaRPr lang="zh-CN" altLang="en-US"/>
          </a:p>
        </p:txBody>
      </p:sp>
      <p:sp>
        <p:nvSpPr>
          <p:cNvPr id="132103" name="Line 6"/>
          <p:cNvSpPr>
            <a:spLocks noChangeShapeType="1"/>
          </p:cNvSpPr>
          <p:nvPr/>
        </p:nvSpPr>
        <p:spPr bwMode="auto">
          <a:xfrm>
            <a:off x="352425" y="1143000"/>
            <a:ext cx="0" cy="3028950"/>
          </a:xfrm>
          <a:prstGeom prst="line">
            <a:avLst/>
          </a:prstGeom>
          <a:noFill/>
          <a:ln w="9525">
            <a:solidFill>
              <a:srgbClr val="FF0000"/>
            </a:solidFill>
            <a:prstDash val="dash"/>
            <a:round/>
            <a:headEnd/>
            <a:tailEnd/>
          </a:ln>
        </p:spPr>
        <p:txBody>
          <a:bodyPr wrap="none" lIns="89997" tIns="46798" rIns="89997" bIns="46798"/>
          <a:lstStyle/>
          <a:p>
            <a:endParaRPr lang="zh-CN" altLang="en-US"/>
          </a:p>
        </p:txBody>
      </p:sp>
      <p:sp>
        <p:nvSpPr>
          <p:cNvPr id="132104" name="Line 7"/>
          <p:cNvSpPr>
            <a:spLocks noChangeShapeType="1"/>
          </p:cNvSpPr>
          <p:nvPr/>
        </p:nvSpPr>
        <p:spPr bwMode="auto">
          <a:xfrm>
            <a:off x="6400800" y="1143000"/>
            <a:ext cx="0" cy="3028950"/>
          </a:xfrm>
          <a:prstGeom prst="line">
            <a:avLst/>
          </a:prstGeom>
          <a:noFill/>
          <a:ln w="9525">
            <a:solidFill>
              <a:srgbClr val="FF0000"/>
            </a:solidFill>
            <a:prstDash val="dash"/>
            <a:round/>
            <a:headEnd/>
            <a:tailEnd/>
          </a:ln>
        </p:spPr>
        <p:txBody>
          <a:bodyPr wrap="none" lIns="89997" tIns="46798" rIns="89997" bIns="46798"/>
          <a:lstStyle/>
          <a:p>
            <a:endParaRPr lang="zh-CN" altLang="en-US"/>
          </a:p>
        </p:txBody>
      </p:sp>
      <p:sp>
        <p:nvSpPr>
          <p:cNvPr id="132105" name="Line 8"/>
          <p:cNvSpPr>
            <a:spLocks noChangeShapeType="1"/>
          </p:cNvSpPr>
          <p:nvPr/>
        </p:nvSpPr>
        <p:spPr bwMode="auto">
          <a:xfrm>
            <a:off x="8863013" y="1143000"/>
            <a:ext cx="0" cy="3028950"/>
          </a:xfrm>
          <a:prstGeom prst="line">
            <a:avLst/>
          </a:prstGeom>
          <a:noFill/>
          <a:ln w="9525">
            <a:solidFill>
              <a:srgbClr val="FF0000"/>
            </a:solidFill>
            <a:prstDash val="dash"/>
            <a:round/>
            <a:headEnd/>
            <a:tailEnd/>
          </a:ln>
        </p:spPr>
        <p:txBody>
          <a:bodyPr wrap="none" lIns="89997" tIns="46798" rIns="89997" bIns="46798"/>
          <a:lstStyle/>
          <a:p>
            <a:endParaRPr lang="zh-CN" altLang="en-US"/>
          </a:p>
        </p:txBody>
      </p:sp>
      <p:sp>
        <p:nvSpPr>
          <p:cNvPr id="132106" name="Rectangle 9"/>
          <p:cNvSpPr>
            <a:spLocks noChangeArrowheads="1"/>
          </p:cNvSpPr>
          <p:nvPr/>
        </p:nvSpPr>
        <p:spPr bwMode="auto">
          <a:xfrm>
            <a:off x="422275" y="1200151"/>
            <a:ext cx="139700" cy="114300"/>
          </a:xfrm>
          <a:prstGeom prst="rect">
            <a:avLst/>
          </a:prstGeom>
          <a:solidFill>
            <a:srgbClr val="993300"/>
          </a:solidFill>
          <a:ln w="9525">
            <a:solidFill>
              <a:schemeClr val="tx1"/>
            </a:solidFill>
            <a:miter lim="800000"/>
            <a:headEnd/>
            <a:tailEnd/>
          </a:ln>
        </p:spPr>
        <p:txBody>
          <a:bodyPr wrap="none" lIns="89997" tIns="46798" rIns="89997" bIns="46798" anchor="ctr"/>
          <a:lstStyle/>
          <a:p>
            <a:endParaRPr lang="zh-CN" altLang="en-US"/>
          </a:p>
        </p:txBody>
      </p:sp>
      <p:sp>
        <p:nvSpPr>
          <p:cNvPr id="132107" name="Line 10"/>
          <p:cNvSpPr>
            <a:spLocks noChangeShapeType="1"/>
          </p:cNvSpPr>
          <p:nvPr/>
        </p:nvSpPr>
        <p:spPr bwMode="auto">
          <a:xfrm>
            <a:off x="492125" y="1314450"/>
            <a:ext cx="0" cy="914400"/>
          </a:xfrm>
          <a:prstGeom prst="line">
            <a:avLst/>
          </a:prstGeom>
          <a:noFill/>
          <a:ln w="9525">
            <a:solidFill>
              <a:schemeClr val="tx1"/>
            </a:solidFill>
            <a:round/>
            <a:headEnd/>
            <a:tailEnd/>
          </a:ln>
        </p:spPr>
        <p:txBody>
          <a:bodyPr wrap="none" lIns="89997" tIns="46798" rIns="89997" bIns="46798"/>
          <a:lstStyle/>
          <a:p>
            <a:endParaRPr lang="zh-CN" altLang="en-US"/>
          </a:p>
        </p:txBody>
      </p:sp>
      <p:grpSp>
        <p:nvGrpSpPr>
          <p:cNvPr id="2" name="Group 11"/>
          <p:cNvGrpSpPr>
            <a:grpSpLocks/>
          </p:cNvGrpSpPr>
          <p:nvPr/>
        </p:nvGrpSpPr>
        <p:grpSpPr bwMode="auto">
          <a:xfrm>
            <a:off x="492126" y="1371600"/>
            <a:ext cx="280988" cy="114300"/>
            <a:chOff x="624" y="1104"/>
            <a:chExt cx="192" cy="96"/>
          </a:xfrm>
        </p:grpSpPr>
        <p:sp>
          <p:nvSpPr>
            <p:cNvPr id="132354" name="Rectangle 12"/>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55" name="Line 13"/>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grpSp>
        <p:nvGrpSpPr>
          <p:cNvPr id="3" name="Group 14"/>
          <p:cNvGrpSpPr>
            <a:grpSpLocks/>
          </p:cNvGrpSpPr>
          <p:nvPr/>
        </p:nvGrpSpPr>
        <p:grpSpPr bwMode="auto">
          <a:xfrm>
            <a:off x="492126" y="1657351"/>
            <a:ext cx="280988" cy="114300"/>
            <a:chOff x="624" y="1104"/>
            <a:chExt cx="192" cy="96"/>
          </a:xfrm>
        </p:grpSpPr>
        <p:sp>
          <p:nvSpPr>
            <p:cNvPr id="132352" name="Rectangle 15"/>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53" name="Line 16"/>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110" name="Line 17"/>
          <p:cNvSpPr>
            <a:spLocks noChangeShapeType="1"/>
          </p:cNvSpPr>
          <p:nvPr/>
        </p:nvSpPr>
        <p:spPr bwMode="auto">
          <a:xfrm>
            <a:off x="703263" y="1771651"/>
            <a:ext cx="0" cy="419100"/>
          </a:xfrm>
          <a:prstGeom prst="line">
            <a:avLst/>
          </a:prstGeom>
          <a:noFill/>
          <a:ln w="9525">
            <a:solidFill>
              <a:schemeClr val="tx1"/>
            </a:solidFill>
            <a:round/>
            <a:headEnd/>
            <a:tailEnd/>
          </a:ln>
        </p:spPr>
        <p:txBody>
          <a:bodyPr wrap="none" lIns="89997" tIns="46798" rIns="89997" bIns="46798"/>
          <a:lstStyle/>
          <a:p>
            <a:endParaRPr lang="zh-CN" altLang="en-US"/>
          </a:p>
        </p:txBody>
      </p:sp>
      <p:sp>
        <p:nvSpPr>
          <p:cNvPr id="132111" name="AutoShape 18"/>
          <p:cNvSpPr>
            <a:spLocks noChangeArrowheads="1"/>
          </p:cNvSpPr>
          <p:nvPr/>
        </p:nvSpPr>
        <p:spPr bwMode="auto">
          <a:xfrm>
            <a:off x="809625" y="1800225"/>
            <a:ext cx="139700" cy="114300"/>
          </a:xfrm>
          <a:custGeom>
            <a:avLst/>
            <a:gdLst>
              <a:gd name="T0" fmla="*/ 1378463485 w 21600"/>
              <a:gd name="T1" fmla="*/ 1332325474 h 21600"/>
              <a:gd name="T2" fmla="*/ 787697648 w 21600"/>
              <a:gd name="T3" fmla="*/ 2147483647 h 21600"/>
              <a:gd name="T4" fmla="*/ 196919548 w 21600"/>
              <a:gd name="T5" fmla="*/ 1332325474 h 21600"/>
              <a:gd name="T6" fmla="*/ 78769764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p:spPr>
        <p:txBody>
          <a:bodyPr wrap="none" lIns="89997" tIns="46798" rIns="89997" bIns="46798" anchor="ctr"/>
          <a:lstStyle/>
          <a:p>
            <a:endParaRPr lang="zh-CN" altLang="en-US"/>
          </a:p>
        </p:txBody>
      </p:sp>
      <p:sp>
        <p:nvSpPr>
          <p:cNvPr id="132112" name="Line 19"/>
          <p:cNvSpPr>
            <a:spLocks noChangeShapeType="1"/>
          </p:cNvSpPr>
          <p:nvPr/>
        </p:nvSpPr>
        <p:spPr bwMode="auto">
          <a:xfrm>
            <a:off x="703263" y="1866900"/>
            <a:ext cx="106362" cy="0"/>
          </a:xfrm>
          <a:prstGeom prst="line">
            <a:avLst/>
          </a:prstGeom>
          <a:noFill/>
          <a:ln w="9525">
            <a:solidFill>
              <a:schemeClr val="tx1"/>
            </a:solidFill>
            <a:round/>
            <a:headEnd/>
            <a:tailEnd/>
          </a:ln>
        </p:spPr>
        <p:txBody>
          <a:bodyPr wrap="none" lIns="89997" tIns="46798" rIns="89997" bIns="46798"/>
          <a:lstStyle/>
          <a:p>
            <a:endParaRPr lang="zh-CN" altLang="en-US"/>
          </a:p>
        </p:txBody>
      </p:sp>
      <p:sp>
        <p:nvSpPr>
          <p:cNvPr id="132113" name="Oval 20"/>
          <p:cNvSpPr>
            <a:spLocks noChangeArrowheads="1"/>
          </p:cNvSpPr>
          <p:nvPr/>
        </p:nvSpPr>
        <p:spPr bwMode="auto">
          <a:xfrm>
            <a:off x="809625" y="2162175"/>
            <a:ext cx="139700" cy="57150"/>
          </a:xfrm>
          <a:prstGeom prst="ellipse">
            <a:avLst/>
          </a:prstGeom>
          <a:solidFill>
            <a:srgbClr val="FF9900"/>
          </a:solidFill>
          <a:ln w="9525">
            <a:solidFill>
              <a:schemeClr val="tx1"/>
            </a:solidFill>
            <a:round/>
            <a:headEnd/>
            <a:tailEnd/>
          </a:ln>
        </p:spPr>
        <p:txBody>
          <a:bodyPr wrap="none" lIns="89997" tIns="46798" rIns="89997" bIns="46798" anchor="ctr"/>
          <a:lstStyle/>
          <a:p>
            <a:endParaRPr lang="zh-CN" altLang="en-US"/>
          </a:p>
        </p:txBody>
      </p:sp>
      <p:sp>
        <p:nvSpPr>
          <p:cNvPr id="132114" name="Line 21"/>
          <p:cNvSpPr>
            <a:spLocks noChangeShapeType="1"/>
          </p:cNvSpPr>
          <p:nvPr/>
        </p:nvSpPr>
        <p:spPr bwMode="auto">
          <a:xfrm>
            <a:off x="703263" y="2190750"/>
            <a:ext cx="106362" cy="0"/>
          </a:xfrm>
          <a:prstGeom prst="line">
            <a:avLst/>
          </a:prstGeom>
          <a:noFill/>
          <a:ln w="9525">
            <a:solidFill>
              <a:schemeClr val="tx1"/>
            </a:solidFill>
            <a:round/>
            <a:headEnd/>
            <a:tailEnd/>
          </a:ln>
        </p:spPr>
        <p:txBody>
          <a:bodyPr wrap="none" lIns="89997" tIns="46798" rIns="89997" bIns="46798"/>
          <a:lstStyle/>
          <a:p>
            <a:endParaRPr lang="zh-CN" altLang="en-US"/>
          </a:p>
        </p:txBody>
      </p:sp>
      <p:sp>
        <p:nvSpPr>
          <p:cNvPr id="132115" name="Line 22"/>
          <p:cNvSpPr>
            <a:spLocks noChangeShapeType="1"/>
          </p:cNvSpPr>
          <p:nvPr/>
        </p:nvSpPr>
        <p:spPr bwMode="auto">
          <a:xfrm>
            <a:off x="703263" y="1485900"/>
            <a:ext cx="0" cy="114300"/>
          </a:xfrm>
          <a:prstGeom prst="line">
            <a:avLst/>
          </a:prstGeom>
          <a:noFill/>
          <a:ln w="9525">
            <a:solidFill>
              <a:schemeClr val="tx1"/>
            </a:solidFill>
            <a:round/>
            <a:headEnd/>
            <a:tailEnd/>
          </a:ln>
        </p:spPr>
        <p:txBody>
          <a:bodyPr wrap="none" lIns="89997" tIns="46798" rIns="89997" bIns="46798"/>
          <a:lstStyle/>
          <a:p>
            <a:endParaRPr lang="zh-CN" altLang="en-US"/>
          </a:p>
        </p:txBody>
      </p:sp>
      <p:sp>
        <p:nvSpPr>
          <p:cNvPr id="132116" name="Line 23"/>
          <p:cNvSpPr>
            <a:spLocks noChangeShapeType="1"/>
          </p:cNvSpPr>
          <p:nvPr/>
        </p:nvSpPr>
        <p:spPr bwMode="auto">
          <a:xfrm>
            <a:off x="703263" y="1600200"/>
            <a:ext cx="106362" cy="0"/>
          </a:xfrm>
          <a:prstGeom prst="line">
            <a:avLst/>
          </a:prstGeom>
          <a:noFill/>
          <a:ln w="9525">
            <a:solidFill>
              <a:schemeClr val="tx1"/>
            </a:solidFill>
            <a:round/>
            <a:headEnd/>
            <a:tailEnd/>
          </a:ln>
        </p:spPr>
        <p:txBody>
          <a:bodyPr wrap="none" lIns="89997" tIns="46798" rIns="89997" bIns="46798"/>
          <a:lstStyle/>
          <a:p>
            <a:endParaRPr lang="zh-CN" altLang="en-US"/>
          </a:p>
        </p:txBody>
      </p:sp>
      <p:sp>
        <p:nvSpPr>
          <p:cNvPr id="132117" name="Rectangle 24"/>
          <p:cNvSpPr>
            <a:spLocks noChangeArrowheads="1"/>
          </p:cNvSpPr>
          <p:nvPr/>
        </p:nvSpPr>
        <p:spPr bwMode="auto">
          <a:xfrm>
            <a:off x="809625" y="1543052"/>
            <a:ext cx="139700" cy="104775"/>
          </a:xfrm>
          <a:prstGeom prst="rect">
            <a:avLst/>
          </a:prstGeom>
          <a:solidFill>
            <a:srgbClr val="99FF99"/>
          </a:solidFill>
          <a:ln w="9525">
            <a:solidFill>
              <a:schemeClr val="tx1"/>
            </a:solidFill>
            <a:miter lim="800000"/>
            <a:headEnd/>
            <a:tailEnd/>
          </a:ln>
        </p:spPr>
        <p:txBody>
          <a:bodyPr wrap="none" lIns="89997" tIns="46798" rIns="89997" bIns="46798" anchor="ctr"/>
          <a:lstStyle/>
          <a:p>
            <a:endParaRPr lang="zh-CN" altLang="en-US"/>
          </a:p>
        </p:txBody>
      </p:sp>
      <p:sp>
        <p:nvSpPr>
          <p:cNvPr id="132118" name="Line 25"/>
          <p:cNvSpPr>
            <a:spLocks noChangeShapeType="1"/>
          </p:cNvSpPr>
          <p:nvPr/>
        </p:nvSpPr>
        <p:spPr bwMode="auto">
          <a:xfrm>
            <a:off x="879475" y="1914527"/>
            <a:ext cx="0" cy="200025"/>
          </a:xfrm>
          <a:prstGeom prst="line">
            <a:avLst/>
          </a:prstGeom>
          <a:noFill/>
          <a:ln w="9525">
            <a:solidFill>
              <a:schemeClr val="tx1"/>
            </a:solidFill>
            <a:round/>
            <a:headEnd/>
            <a:tailEnd/>
          </a:ln>
        </p:spPr>
        <p:txBody>
          <a:bodyPr wrap="none" lIns="89997" tIns="46798" rIns="89997" bIns="46798"/>
          <a:lstStyle/>
          <a:p>
            <a:endParaRPr lang="zh-CN" altLang="en-US"/>
          </a:p>
        </p:txBody>
      </p:sp>
      <p:grpSp>
        <p:nvGrpSpPr>
          <p:cNvPr id="4" name="Group 26"/>
          <p:cNvGrpSpPr>
            <a:grpSpLocks/>
          </p:cNvGrpSpPr>
          <p:nvPr/>
        </p:nvGrpSpPr>
        <p:grpSpPr bwMode="auto">
          <a:xfrm>
            <a:off x="879476" y="1952625"/>
            <a:ext cx="280988" cy="114300"/>
            <a:chOff x="624" y="1104"/>
            <a:chExt cx="192" cy="96"/>
          </a:xfrm>
        </p:grpSpPr>
        <p:sp>
          <p:nvSpPr>
            <p:cNvPr id="132350" name="Rectangle 27"/>
            <p:cNvSpPr>
              <a:spLocks noChangeArrowheads="1"/>
            </p:cNvSpPr>
            <p:nvPr/>
          </p:nvSpPr>
          <p:spPr bwMode="auto">
            <a:xfrm>
              <a:off x="720" y="1104"/>
              <a:ext cx="96" cy="96"/>
            </a:xfrm>
            <a:prstGeom prst="rect">
              <a:avLst/>
            </a:prstGeom>
            <a:solidFill>
              <a:srgbClr val="FFFF00"/>
            </a:solidFill>
            <a:ln w="9525">
              <a:solidFill>
                <a:schemeClr val="tx1"/>
              </a:solidFill>
              <a:miter lim="800000"/>
              <a:headEnd/>
              <a:tailEnd/>
            </a:ln>
          </p:spPr>
          <p:txBody>
            <a:bodyPr wrap="none" lIns="90000" tIns="46800" rIns="90000" bIns="46800" anchor="ctr"/>
            <a:lstStyle/>
            <a:p>
              <a:endParaRPr lang="zh-CN" altLang="en-US"/>
            </a:p>
          </p:txBody>
        </p:sp>
        <p:sp>
          <p:nvSpPr>
            <p:cNvPr id="132351" name="Line 28"/>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grpSp>
        <p:nvGrpSpPr>
          <p:cNvPr id="5" name="Group 29"/>
          <p:cNvGrpSpPr>
            <a:grpSpLocks/>
          </p:cNvGrpSpPr>
          <p:nvPr/>
        </p:nvGrpSpPr>
        <p:grpSpPr bwMode="auto">
          <a:xfrm>
            <a:off x="1687514" y="3200400"/>
            <a:ext cx="914400" cy="1371600"/>
            <a:chOff x="1344" y="2832"/>
            <a:chExt cx="624" cy="1152"/>
          </a:xfrm>
        </p:grpSpPr>
        <p:sp>
          <p:nvSpPr>
            <p:cNvPr id="132314" name="Rectangle 30"/>
            <p:cNvSpPr>
              <a:spLocks noChangeArrowheads="1"/>
            </p:cNvSpPr>
            <p:nvPr/>
          </p:nvSpPr>
          <p:spPr bwMode="auto">
            <a:xfrm>
              <a:off x="1344" y="2832"/>
              <a:ext cx="96" cy="96"/>
            </a:xfrm>
            <a:prstGeom prst="rect">
              <a:avLst/>
            </a:prstGeom>
            <a:solidFill>
              <a:srgbClr val="993300"/>
            </a:solidFill>
            <a:ln w="9525">
              <a:solidFill>
                <a:schemeClr val="tx1"/>
              </a:solidFill>
              <a:miter lim="800000"/>
              <a:headEnd/>
              <a:tailEnd/>
            </a:ln>
          </p:spPr>
          <p:txBody>
            <a:bodyPr wrap="none" lIns="90000" tIns="46800" rIns="90000" bIns="46800" anchor="ctr"/>
            <a:lstStyle/>
            <a:p>
              <a:endParaRPr lang="zh-CN" altLang="en-US"/>
            </a:p>
          </p:txBody>
        </p:sp>
        <p:sp>
          <p:nvSpPr>
            <p:cNvPr id="132315" name="Line 31"/>
            <p:cNvSpPr>
              <a:spLocks noChangeShapeType="1"/>
            </p:cNvSpPr>
            <p:nvPr/>
          </p:nvSpPr>
          <p:spPr bwMode="auto">
            <a:xfrm>
              <a:off x="1392" y="2928"/>
              <a:ext cx="0" cy="1048"/>
            </a:xfrm>
            <a:prstGeom prst="line">
              <a:avLst/>
            </a:prstGeom>
            <a:noFill/>
            <a:ln w="9525">
              <a:solidFill>
                <a:schemeClr val="tx1"/>
              </a:solidFill>
              <a:round/>
              <a:headEnd/>
              <a:tailEnd/>
            </a:ln>
          </p:spPr>
          <p:txBody>
            <a:bodyPr wrap="none" lIns="90000" tIns="46800" rIns="90000" bIns="46800"/>
            <a:lstStyle/>
            <a:p>
              <a:endParaRPr lang="zh-CN" altLang="en-US"/>
            </a:p>
          </p:txBody>
        </p:sp>
        <p:grpSp>
          <p:nvGrpSpPr>
            <p:cNvPr id="6" name="Group 32"/>
            <p:cNvGrpSpPr>
              <a:grpSpLocks/>
            </p:cNvGrpSpPr>
            <p:nvPr/>
          </p:nvGrpSpPr>
          <p:grpSpPr bwMode="auto">
            <a:xfrm>
              <a:off x="1392" y="2976"/>
              <a:ext cx="192" cy="96"/>
              <a:chOff x="624" y="1104"/>
              <a:chExt cx="192" cy="96"/>
            </a:xfrm>
          </p:grpSpPr>
          <p:sp>
            <p:nvSpPr>
              <p:cNvPr id="132348" name="Rectangle 33"/>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49" name="Line 34"/>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grpSp>
          <p:nvGrpSpPr>
            <p:cNvPr id="7" name="Group 35"/>
            <p:cNvGrpSpPr>
              <a:grpSpLocks/>
            </p:cNvGrpSpPr>
            <p:nvPr/>
          </p:nvGrpSpPr>
          <p:grpSpPr bwMode="auto">
            <a:xfrm>
              <a:off x="1392" y="3216"/>
              <a:ext cx="192" cy="96"/>
              <a:chOff x="624" y="1104"/>
              <a:chExt cx="192" cy="96"/>
            </a:xfrm>
          </p:grpSpPr>
          <p:sp>
            <p:nvSpPr>
              <p:cNvPr id="132346" name="Rectangle 36"/>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47" name="Line 37"/>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318" name="Line 38"/>
            <p:cNvSpPr>
              <a:spLocks noChangeShapeType="1"/>
            </p:cNvSpPr>
            <p:nvPr/>
          </p:nvSpPr>
          <p:spPr bwMode="auto">
            <a:xfrm>
              <a:off x="1536" y="3312"/>
              <a:ext cx="0" cy="352"/>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19" name="AutoShape 39"/>
            <p:cNvSpPr>
              <a:spLocks noChangeArrowheads="1"/>
            </p:cNvSpPr>
            <p:nvPr/>
          </p:nvSpPr>
          <p:spPr bwMode="auto">
            <a:xfrm>
              <a:off x="1608" y="3336"/>
              <a:ext cx="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p:spPr>
          <p:txBody>
            <a:bodyPr wrap="none" lIns="90000" tIns="46800" rIns="90000" bIns="46800" anchor="ctr"/>
            <a:lstStyle/>
            <a:p>
              <a:endParaRPr lang="zh-CN" altLang="en-US"/>
            </a:p>
          </p:txBody>
        </p:sp>
        <p:sp>
          <p:nvSpPr>
            <p:cNvPr id="132320" name="Line 40"/>
            <p:cNvSpPr>
              <a:spLocks noChangeShapeType="1"/>
            </p:cNvSpPr>
            <p:nvPr/>
          </p:nvSpPr>
          <p:spPr bwMode="auto">
            <a:xfrm>
              <a:off x="1536" y="3392"/>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21" name="Oval 41"/>
            <p:cNvSpPr>
              <a:spLocks noChangeArrowheads="1"/>
            </p:cNvSpPr>
            <p:nvPr/>
          </p:nvSpPr>
          <p:spPr bwMode="auto">
            <a:xfrm>
              <a:off x="1608" y="3640"/>
              <a:ext cx="96" cy="48"/>
            </a:xfrm>
            <a:prstGeom prst="ellipse">
              <a:avLst/>
            </a:prstGeom>
            <a:solidFill>
              <a:srgbClr val="FF9900"/>
            </a:solidFill>
            <a:ln w="9525">
              <a:solidFill>
                <a:schemeClr val="tx1"/>
              </a:solidFill>
              <a:round/>
              <a:headEnd/>
              <a:tailEnd/>
            </a:ln>
          </p:spPr>
          <p:txBody>
            <a:bodyPr wrap="none" lIns="90000" tIns="46800" rIns="90000" bIns="46800" anchor="ctr"/>
            <a:lstStyle/>
            <a:p>
              <a:endParaRPr lang="zh-CN" altLang="en-US"/>
            </a:p>
          </p:txBody>
        </p:sp>
        <p:sp>
          <p:nvSpPr>
            <p:cNvPr id="132322" name="Line 42"/>
            <p:cNvSpPr>
              <a:spLocks noChangeShapeType="1"/>
            </p:cNvSpPr>
            <p:nvPr/>
          </p:nvSpPr>
          <p:spPr bwMode="auto">
            <a:xfrm>
              <a:off x="1536" y="3664"/>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23" name="Line 43"/>
            <p:cNvSpPr>
              <a:spLocks noChangeShapeType="1"/>
            </p:cNvSpPr>
            <p:nvPr/>
          </p:nvSpPr>
          <p:spPr bwMode="auto">
            <a:xfrm>
              <a:off x="1536" y="3072"/>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24" name="Line 44"/>
            <p:cNvSpPr>
              <a:spLocks noChangeShapeType="1"/>
            </p:cNvSpPr>
            <p:nvPr/>
          </p:nvSpPr>
          <p:spPr bwMode="auto">
            <a:xfrm>
              <a:off x="1536" y="3168"/>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25" name="Rectangle 45"/>
            <p:cNvSpPr>
              <a:spLocks noChangeArrowheads="1"/>
            </p:cNvSpPr>
            <p:nvPr/>
          </p:nvSpPr>
          <p:spPr bwMode="auto">
            <a:xfrm>
              <a:off x="1608" y="3120"/>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sp>
          <p:nvSpPr>
            <p:cNvPr id="132326" name="Line 46"/>
            <p:cNvSpPr>
              <a:spLocks noChangeShapeType="1"/>
            </p:cNvSpPr>
            <p:nvPr/>
          </p:nvSpPr>
          <p:spPr bwMode="auto">
            <a:xfrm>
              <a:off x="1656" y="3432"/>
              <a:ext cx="0" cy="168"/>
            </a:xfrm>
            <a:prstGeom prst="line">
              <a:avLst/>
            </a:prstGeom>
            <a:noFill/>
            <a:ln w="9525">
              <a:solidFill>
                <a:schemeClr val="tx1"/>
              </a:solidFill>
              <a:round/>
              <a:headEnd/>
              <a:tailEnd/>
            </a:ln>
          </p:spPr>
          <p:txBody>
            <a:bodyPr wrap="none" lIns="90000" tIns="46800" rIns="90000" bIns="46800"/>
            <a:lstStyle/>
            <a:p>
              <a:endParaRPr lang="zh-CN" altLang="en-US"/>
            </a:p>
          </p:txBody>
        </p:sp>
        <p:grpSp>
          <p:nvGrpSpPr>
            <p:cNvPr id="8" name="Group 47"/>
            <p:cNvGrpSpPr>
              <a:grpSpLocks/>
            </p:cNvGrpSpPr>
            <p:nvPr/>
          </p:nvGrpSpPr>
          <p:grpSpPr bwMode="auto">
            <a:xfrm>
              <a:off x="1656" y="3464"/>
              <a:ext cx="192" cy="96"/>
              <a:chOff x="624" y="1104"/>
              <a:chExt cx="192" cy="96"/>
            </a:xfrm>
          </p:grpSpPr>
          <p:sp>
            <p:nvSpPr>
              <p:cNvPr id="132344" name="Rectangle 48"/>
              <p:cNvSpPr>
                <a:spLocks noChangeArrowheads="1"/>
              </p:cNvSpPr>
              <p:nvPr/>
            </p:nvSpPr>
            <p:spPr bwMode="auto">
              <a:xfrm>
                <a:off x="720" y="1104"/>
                <a:ext cx="96" cy="96"/>
              </a:xfrm>
              <a:prstGeom prst="rect">
                <a:avLst/>
              </a:prstGeom>
              <a:solidFill>
                <a:srgbClr val="FFFF00"/>
              </a:solidFill>
              <a:ln w="9525">
                <a:solidFill>
                  <a:schemeClr val="tx1"/>
                </a:solidFill>
                <a:miter lim="800000"/>
                <a:headEnd/>
                <a:tailEnd/>
              </a:ln>
            </p:spPr>
            <p:txBody>
              <a:bodyPr wrap="none" lIns="90000" tIns="46800" rIns="90000" bIns="46800" anchor="ctr"/>
              <a:lstStyle/>
              <a:p>
                <a:endParaRPr lang="zh-CN" altLang="en-US"/>
              </a:p>
            </p:txBody>
          </p:sp>
          <p:sp>
            <p:nvSpPr>
              <p:cNvPr id="132345" name="Line 49"/>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328" name="Line 50"/>
            <p:cNvSpPr>
              <a:spLocks noChangeShapeType="1"/>
            </p:cNvSpPr>
            <p:nvPr/>
          </p:nvSpPr>
          <p:spPr bwMode="auto">
            <a:xfrm>
              <a:off x="1800" y="3560"/>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29" name="Line 51"/>
            <p:cNvSpPr>
              <a:spLocks noChangeShapeType="1"/>
            </p:cNvSpPr>
            <p:nvPr/>
          </p:nvSpPr>
          <p:spPr bwMode="auto">
            <a:xfrm>
              <a:off x="1800" y="3656"/>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30" name="Rectangle 52"/>
            <p:cNvSpPr>
              <a:spLocks noChangeArrowheads="1"/>
            </p:cNvSpPr>
            <p:nvPr/>
          </p:nvSpPr>
          <p:spPr bwMode="auto">
            <a:xfrm>
              <a:off x="1872" y="3608"/>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grpSp>
          <p:nvGrpSpPr>
            <p:cNvPr id="9" name="Group 53"/>
            <p:cNvGrpSpPr>
              <a:grpSpLocks/>
            </p:cNvGrpSpPr>
            <p:nvPr/>
          </p:nvGrpSpPr>
          <p:grpSpPr bwMode="auto">
            <a:xfrm>
              <a:off x="1656" y="3744"/>
              <a:ext cx="192" cy="96"/>
              <a:chOff x="624" y="1104"/>
              <a:chExt cx="192" cy="96"/>
            </a:xfrm>
          </p:grpSpPr>
          <p:sp>
            <p:nvSpPr>
              <p:cNvPr id="132342" name="Rectangle 54"/>
              <p:cNvSpPr>
                <a:spLocks noChangeArrowheads="1"/>
              </p:cNvSpPr>
              <p:nvPr/>
            </p:nvSpPr>
            <p:spPr bwMode="auto">
              <a:xfrm>
                <a:off x="720" y="1104"/>
                <a:ext cx="96" cy="96"/>
              </a:xfrm>
              <a:prstGeom prst="rect">
                <a:avLst/>
              </a:prstGeom>
              <a:solidFill>
                <a:srgbClr val="996600"/>
              </a:solidFill>
              <a:ln w="9525">
                <a:solidFill>
                  <a:schemeClr val="tx1"/>
                </a:solidFill>
                <a:miter lim="800000"/>
                <a:headEnd/>
                <a:tailEnd/>
              </a:ln>
            </p:spPr>
            <p:txBody>
              <a:bodyPr wrap="none" lIns="90000" tIns="46800" rIns="90000" bIns="46800" anchor="ctr"/>
              <a:lstStyle/>
              <a:p>
                <a:endParaRPr lang="zh-CN" altLang="en-US"/>
              </a:p>
            </p:txBody>
          </p:sp>
          <p:sp>
            <p:nvSpPr>
              <p:cNvPr id="132343" name="Line 55"/>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332" name="Line 56"/>
            <p:cNvSpPr>
              <a:spLocks noChangeShapeType="1"/>
            </p:cNvSpPr>
            <p:nvPr/>
          </p:nvSpPr>
          <p:spPr bwMode="auto">
            <a:xfrm>
              <a:off x="1800" y="3840"/>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33" name="Line 57"/>
            <p:cNvSpPr>
              <a:spLocks noChangeShapeType="1"/>
            </p:cNvSpPr>
            <p:nvPr/>
          </p:nvSpPr>
          <p:spPr bwMode="auto">
            <a:xfrm>
              <a:off x="1800" y="3936"/>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34" name="Rectangle 58"/>
            <p:cNvSpPr>
              <a:spLocks noChangeArrowheads="1"/>
            </p:cNvSpPr>
            <p:nvPr/>
          </p:nvSpPr>
          <p:spPr bwMode="auto">
            <a:xfrm>
              <a:off x="1872" y="3888"/>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sp>
          <p:nvSpPr>
            <p:cNvPr id="132335" name="Line 59"/>
            <p:cNvSpPr>
              <a:spLocks noChangeShapeType="1"/>
            </p:cNvSpPr>
            <p:nvPr/>
          </p:nvSpPr>
          <p:spPr bwMode="auto">
            <a:xfrm>
              <a:off x="1656" y="3696"/>
              <a:ext cx="0" cy="88"/>
            </a:xfrm>
            <a:prstGeom prst="line">
              <a:avLst/>
            </a:prstGeom>
            <a:noFill/>
            <a:ln w="9525">
              <a:solidFill>
                <a:schemeClr val="tx1"/>
              </a:solidFill>
              <a:round/>
              <a:headEnd/>
              <a:tailEnd/>
            </a:ln>
          </p:spPr>
          <p:txBody>
            <a:bodyPr wrap="none" lIns="90000" tIns="46800" rIns="90000" bIns="46800"/>
            <a:lstStyle/>
            <a:p>
              <a:endParaRPr lang="zh-CN" altLang="en-US"/>
            </a:p>
          </p:txBody>
        </p:sp>
        <p:grpSp>
          <p:nvGrpSpPr>
            <p:cNvPr id="10" name="Group 60"/>
            <p:cNvGrpSpPr>
              <a:grpSpLocks/>
            </p:cNvGrpSpPr>
            <p:nvPr/>
          </p:nvGrpSpPr>
          <p:grpSpPr bwMode="auto">
            <a:xfrm>
              <a:off x="1392" y="3752"/>
              <a:ext cx="192" cy="96"/>
              <a:chOff x="624" y="1104"/>
              <a:chExt cx="192" cy="96"/>
            </a:xfrm>
          </p:grpSpPr>
          <p:sp>
            <p:nvSpPr>
              <p:cNvPr id="132340" name="Rectangle 61"/>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41" name="Line 62"/>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337" name="Line 63"/>
            <p:cNvSpPr>
              <a:spLocks noChangeShapeType="1"/>
            </p:cNvSpPr>
            <p:nvPr/>
          </p:nvSpPr>
          <p:spPr bwMode="auto">
            <a:xfrm>
              <a:off x="1536" y="3848"/>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38" name="Line 64"/>
            <p:cNvSpPr>
              <a:spLocks noChangeShapeType="1"/>
            </p:cNvSpPr>
            <p:nvPr/>
          </p:nvSpPr>
          <p:spPr bwMode="auto">
            <a:xfrm>
              <a:off x="1536" y="3944"/>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39" name="Rectangle 65"/>
            <p:cNvSpPr>
              <a:spLocks noChangeArrowheads="1"/>
            </p:cNvSpPr>
            <p:nvPr/>
          </p:nvSpPr>
          <p:spPr bwMode="auto">
            <a:xfrm>
              <a:off x="1608" y="3896"/>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grpSp>
      <p:sp>
        <p:nvSpPr>
          <p:cNvPr id="132121" name="Text Box 66"/>
          <p:cNvSpPr txBox="1">
            <a:spLocks noChangeArrowheads="1"/>
          </p:cNvSpPr>
          <p:nvPr/>
        </p:nvSpPr>
        <p:spPr bwMode="auto">
          <a:xfrm>
            <a:off x="561976" y="1171575"/>
            <a:ext cx="1443038"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产品方案设计</a:t>
            </a:r>
            <a:r>
              <a:rPr lang="en-US" altLang="zh-CN" sz="1200"/>
              <a:t>BOM</a:t>
            </a:r>
          </a:p>
        </p:txBody>
      </p:sp>
      <p:grpSp>
        <p:nvGrpSpPr>
          <p:cNvPr id="11" name="Group 67"/>
          <p:cNvGrpSpPr>
            <a:grpSpLocks/>
          </p:cNvGrpSpPr>
          <p:nvPr/>
        </p:nvGrpSpPr>
        <p:grpSpPr bwMode="auto">
          <a:xfrm>
            <a:off x="1266825" y="2074069"/>
            <a:ext cx="914400" cy="1028700"/>
            <a:chOff x="576" y="960"/>
            <a:chExt cx="624" cy="864"/>
          </a:xfrm>
        </p:grpSpPr>
        <p:sp>
          <p:nvSpPr>
            <p:cNvPr id="132291" name="Rectangle 68"/>
            <p:cNvSpPr>
              <a:spLocks noChangeArrowheads="1"/>
            </p:cNvSpPr>
            <p:nvPr/>
          </p:nvSpPr>
          <p:spPr bwMode="auto">
            <a:xfrm>
              <a:off x="576" y="960"/>
              <a:ext cx="96" cy="96"/>
            </a:xfrm>
            <a:prstGeom prst="rect">
              <a:avLst/>
            </a:prstGeom>
            <a:solidFill>
              <a:srgbClr val="993300"/>
            </a:solidFill>
            <a:ln w="9525">
              <a:solidFill>
                <a:schemeClr val="tx1"/>
              </a:solidFill>
              <a:miter lim="800000"/>
              <a:headEnd/>
              <a:tailEnd/>
            </a:ln>
          </p:spPr>
          <p:txBody>
            <a:bodyPr wrap="none" lIns="90000" tIns="46800" rIns="90000" bIns="46800" anchor="ctr"/>
            <a:lstStyle/>
            <a:p>
              <a:endParaRPr lang="zh-CN" altLang="en-US"/>
            </a:p>
          </p:txBody>
        </p:sp>
        <p:sp>
          <p:nvSpPr>
            <p:cNvPr id="132292" name="Line 69"/>
            <p:cNvSpPr>
              <a:spLocks noChangeShapeType="1"/>
            </p:cNvSpPr>
            <p:nvPr/>
          </p:nvSpPr>
          <p:spPr bwMode="auto">
            <a:xfrm>
              <a:off x="624" y="1056"/>
              <a:ext cx="0" cy="768"/>
            </a:xfrm>
            <a:prstGeom prst="line">
              <a:avLst/>
            </a:prstGeom>
            <a:noFill/>
            <a:ln w="9525">
              <a:solidFill>
                <a:schemeClr val="tx1"/>
              </a:solidFill>
              <a:round/>
              <a:headEnd/>
              <a:tailEnd/>
            </a:ln>
          </p:spPr>
          <p:txBody>
            <a:bodyPr wrap="none" lIns="90000" tIns="46800" rIns="90000" bIns="46800"/>
            <a:lstStyle/>
            <a:p>
              <a:endParaRPr lang="zh-CN" altLang="en-US"/>
            </a:p>
          </p:txBody>
        </p:sp>
        <p:grpSp>
          <p:nvGrpSpPr>
            <p:cNvPr id="12" name="Group 70"/>
            <p:cNvGrpSpPr>
              <a:grpSpLocks/>
            </p:cNvGrpSpPr>
            <p:nvPr/>
          </p:nvGrpSpPr>
          <p:grpSpPr bwMode="auto">
            <a:xfrm>
              <a:off x="624" y="1104"/>
              <a:ext cx="192" cy="96"/>
              <a:chOff x="624" y="1104"/>
              <a:chExt cx="192" cy="96"/>
            </a:xfrm>
          </p:grpSpPr>
          <p:sp>
            <p:nvSpPr>
              <p:cNvPr id="132312" name="Rectangle 71"/>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13" name="Line 72"/>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grpSp>
          <p:nvGrpSpPr>
            <p:cNvPr id="13" name="Group 73"/>
            <p:cNvGrpSpPr>
              <a:grpSpLocks/>
            </p:cNvGrpSpPr>
            <p:nvPr/>
          </p:nvGrpSpPr>
          <p:grpSpPr bwMode="auto">
            <a:xfrm>
              <a:off x="624" y="1344"/>
              <a:ext cx="192" cy="96"/>
              <a:chOff x="624" y="1104"/>
              <a:chExt cx="192" cy="96"/>
            </a:xfrm>
          </p:grpSpPr>
          <p:sp>
            <p:nvSpPr>
              <p:cNvPr id="132310" name="Rectangle 74"/>
              <p:cNvSpPr>
                <a:spLocks noChangeArrowheads="1"/>
              </p:cNvSpPr>
              <p:nvPr/>
            </p:nvSpPr>
            <p:spPr bwMode="auto">
              <a:xfrm>
                <a:off x="720" y="1104"/>
                <a:ext cx="96" cy="96"/>
              </a:xfrm>
              <a:prstGeom prst="rect">
                <a:avLst/>
              </a:prstGeom>
              <a:solidFill>
                <a:schemeClr val="hlink"/>
              </a:solidFill>
              <a:ln w="9525">
                <a:solidFill>
                  <a:schemeClr val="tx1"/>
                </a:solidFill>
                <a:miter lim="800000"/>
                <a:headEnd/>
                <a:tailEnd/>
              </a:ln>
            </p:spPr>
            <p:txBody>
              <a:bodyPr wrap="none" lIns="90000" tIns="46800" rIns="90000" bIns="46800" anchor="ctr"/>
              <a:lstStyle/>
              <a:p>
                <a:endParaRPr lang="zh-CN" altLang="en-US"/>
              </a:p>
            </p:txBody>
          </p:sp>
          <p:sp>
            <p:nvSpPr>
              <p:cNvPr id="132311" name="Line 75"/>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295" name="Line 76"/>
            <p:cNvSpPr>
              <a:spLocks noChangeShapeType="1"/>
            </p:cNvSpPr>
            <p:nvPr/>
          </p:nvSpPr>
          <p:spPr bwMode="auto">
            <a:xfrm>
              <a:off x="768" y="1440"/>
              <a:ext cx="0" cy="352"/>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296" name="AutoShape 77"/>
            <p:cNvSpPr>
              <a:spLocks noChangeArrowheads="1"/>
            </p:cNvSpPr>
            <p:nvPr/>
          </p:nvSpPr>
          <p:spPr bwMode="auto">
            <a:xfrm>
              <a:off x="840" y="1464"/>
              <a:ext cx="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p:spPr>
          <p:txBody>
            <a:bodyPr wrap="none" lIns="90000" tIns="46800" rIns="90000" bIns="46800" anchor="ctr"/>
            <a:lstStyle/>
            <a:p>
              <a:endParaRPr lang="zh-CN" altLang="en-US"/>
            </a:p>
          </p:txBody>
        </p:sp>
        <p:sp>
          <p:nvSpPr>
            <p:cNvPr id="132297" name="Line 78"/>
            <p:cNvSpPr>
              <a:spLocks noChangeShapeType="1"/>
            </p:cNvSpPr>
            <p:nvPr/>
          </p:nvSpPr>
          <p:spPr bwMode="auto">
            <a:xfrm>
              <a:off x="768" y="1520"/>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298" name="Oval 79"/>
            <p:cNvSpPr>
              <a:spLocks noChangeArrowheads="1"/>
            </p:cNvSpPr>
            <p:nvPr/>
          </p:nvSpPr>
          <p:spPr bwMode="auto">
            <a:xfrm>
              <a:off x="840" y="1768"/>
              <a:ext cx="96" cy="48"/>
            </a:xfrm>
            <a:prstGeom prst="ellipse">
              <a:avLst/>
            </a:prstGeom>
            <a:solidFill>
              <a:srgbClr val="FF9900"/>
            </a:solidFill>
            <a:ln w="9525">
              <a:solidFill>
                <a:schemeClr val="tx1"/>
              </a:solidFill>
              <a:round/>
              <a:headEnd/>
              <a:tailEnd/>
            </a:ln>
          </p:spPr>
          <p:txBody>
            <a:bodyPr wrap="none" lIns="90000" tIns="46800" rIns="90000" bIns="46800" anchor="ctr"/>
            <a:lstStyle/>
            <a:p>
              <a:endParaRPr lang="zh-CN" altLang="en-US"/>
            </a:p>
          </p:txBody>
        </p:sp>
        <p:sp>
          <p:nvSpPr>
            <p:cNvPr id="132299" name="Line 80"/>
            <p:cNvSpPr>
              <a:spLocks noChangeShapeType="1"/>
            </p:cNvSpPr>
            <p:nvPr/>
          </p:nvSpPr>
          <p:spPr bwMode="auto">
            <a:xfrm>
              <a:off x="768" y="1792"/>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00" name="Line 81"/>
            <p:cNvSpPr>
              <a:spLocks noChangeShapeType="1"/>
            </p:cNvSpPr>
            <p:nvPr/>
          </p:nvSpPr>
          <p:spPr bwMode="auto">
            <a:xfrm>
              <a:off x="768" y="1200"/>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01" name="Line 82"/>
            <p:cNvSpPr>
              <a:spLocks noChangeShapeType="1"/>
            </p:cNvSpPr>
            <p:nvPr/>
          </p:nvSpPr>
          <p:spPr bwMode="auto">
            <a:xfrm>
              <a:off x="768" y="1296"/>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02" name="Rectangle 83"/>
            <p:cNvSpPr>
              <a:spLocks noChangeArrowheads="1"/>
            </p:cNvSpPr>
            <p:nvPr/>
          </p:nvSpPr>
          <p:spPr bwMode="auto">
            <a:xfrm>
              <a:off x="840" y="1248"/>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sp>
          <p:nvSpPr>
            <p:cNvPr id="132303" name="Line 84"/>
            <p:cNvSpPr>
              <a:spLocks noChangeShapeType="1"/>
            </p:cNvSpPr>
            <p:nvPr/>
          </p:nvSpPr>
          <p:spPr bwMode="auto">
            <a:xfrm>
              <a:off x="888" y="1560"/>
              <a:ext cx="0" cy="168"/>
            </a:xfrm>
            <a:prstGeom prst="line">
              <a:avLst/>
            </a:prstGeom>
            <a:noFill/>
            <a:ln w="9525">
              <a:solidFill>
                <a:schemeClr val="tx1"/>
              </a:solidFill>
              <a:round/>
              <a:headEnd/>
              <a:tailEnd/>
            </a:ln>
          </p:spPr>
          <p:txBody>
            <a:bodyPr wrap="none" lIns="90000" tIns="46800" rIns="90000" bIns="46800"/>
            <a:lstStyle/>
            <a:p>
              <a:endParaRPr lang="zh-CN" altLang="en-US"/>
            </a:p>
          </p:txBody>
        </p:sp>
        <p:grpSp>
          <p:nvGrpSpPr>
            <p:cNvPr id="14" name="Group 85"/>
            <p:cNvGrpSpPr>
              <a:grpSpLocks/>
            </p:cNvGrpSpPr>
            <p:nvPr/>
          </p:nvGrpSpPr>
          <p:grpSpPr bwMode="auto">
            <a:xfrm>
              <a:off x="888" y="1592"/>
              <a:ext cx="192" cy="96"/>
              <a:chOff x="624" y="1104"/>
              <a:chExt cx="192" cy="96"/>
            </a:xfrm>
          </p:grpSpPr>
          <p:sp>
            <p:nvSpPr>
              <p:cNvPr id="132308" name="Rectangle 86"/>
              <p:cNvSpPr>
                <a:spLocks noChangeArrowheads="1"/>
              </p:cNvSpPr>
              <p:nvPr/>
            </p:nvSpPr>
            <p:spPr bwMode="auto">
              <a:xfrm>
                <a:off x="720" y="1104"/>
                <a:ext cx="96" cy="96"/>
              </a:xfrm>
              <a:prstGeom prst="rect">
                <a:avLst/>
              </a:prstGeom>
              <a:solidFill>
                <a:srgbClr val="FFFF00"/>
              </a:solidFill>
              <a:ln w="9525">
                <a:solidFill>
                  <a:schemeClr val="tx1"/>
                </a:solidFill>
                <a:miter lim="800000"/>
                <a:headEnd/>
                <a:tailEnd/>
              </a:ln>
            </p:spPr>
            <p:txBody>
              <a:bodyPr wrap="none" lIns="90000" tIns="46800" rIns="90000" bIns="46800" anchor="ctr"/>
              <a:lstStyle/>
              <a:p>
                <a:endParaRPr lang="zh-CN" altLang="en-US"/>
              </a:p>
            </p:txBody>
          </p:sp>
          <p:sp>
            <p:nvSpPr>
              <p:cNvPr id="132309" name="Line 87"/>
              <p:cNvSpPr>
                <a:spLocks noChangeShapeType="1"/>
              </p:cNvSpPr>
              <p:nvPr/>
            </p:nvSpPr>
            <p:spPr bwMode="auto">
              <a:xfrm>
                <a:off x="624" y="1144"/>
                <a:ext cx="96" cy="0"/>
              </a:xfrm>
              <a:prstGeom prst="line">
                <a:avLst/>
              </a:prstGeom>
              <a:noFill/>
              <a:ln w="9525">
                <a:solidFill>
                  <a:schemeClr val="tx1"/>
                </a:solidFill>
                <a:round/>
                <a:headEnd/>
                <a:tailEnd/>
              </a:ln>
            </p:spPr>
            <p:txBody>
              <a:bodyPr wrap="none" lIns="90000" tIns="46800" rIns="90000" bIns="46800"/>
              <a:lstStyle/>
              <a:p>
                <a:endParaRPr lang="zh-CN" altLang="en-US"/>
              </a:p>
            </p:txBody>
          </p:sp>
        </p:grpSp>
        <p:sp>
          <p:nvSpPr>
            <p:cNvPr id="132305" name="Line 88"/>
            <p:cNvSpPr>
              <a:spLocks noChangeShapeType="1"/>
            </p:cNvSpPr>
            <p:nvPr/>
          </p:nvSpPr>
          <p:spPr bwMode="auto">
            <a:xfrm>
              <a:off x="1032" y="1688"/>
              <a:ext cx="0" cy="96"/>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06" name="Line 89"/>
            <p:cNvSpPr>
              <a:spLocks noChangeShapeType="1"/>
            </p:cNvSpPr>
            <p:nvPr/>
          </p:nvSpPr>
          <p:spPr bwMode="auto">
            <a:xfrm>
              <a:off x="1032" y="1784"/>
              <a:ext cx="72" cy="0"/>
            </a:xfrm>
            <a:prstGeom prst="line">
              <a:avLst/>
            </a:prstGeom>
            <a:noFill/>
            <a:ln w="9525">
              <a:solidFill>
                <a:schemeClr val="tx1"/>
              </a:solidFill>
              <a:round/>
              <a:headEnd/>
              <a:tailEnd/>
            </a:ln>
          </p:spPr>
          <p:txBody>
            <a:bodyPr wrap="none" lIns="90000" tIns="46800" rIns="90000" bIns="46800"/>
            <a:lstStyle/>
            <a:p>
              <a:endParaRPr lang="zh-CN" altLang="en-US"/>
            </a:p>
          </p:txBody>
        </p:sp>
        <p:sp>
          <p:nvSpPr>
            <p:cNvPr id="132307" name="Rectangle 90"/>
            <p:cNvSpPr>
              <a:spLocks noChangeArrowheads="1"/>
            </p:cNvSpPr>
            <p:nvPr/>
          </p:nvSpPr>
          <p:spPr bwMode="auto">
            <a:xfrm>
              <a:off x="1104" y="1736"/>
              <a:ext cx="96" cy="88"/>
            </a:xfrm>
            <a:prstGeom prst="rect">
              <a:avLst/>
            </a:prstGeom>
            <a:solidFill>
              <a:srgbClr val="99FF99"/>
            </a:solidFill>
            <a:ln w="9525">
              <a:solidFill>
                <a:schemeClr val="tx1"/>
              </a:solidFill>
              <a:miter lim="800000"/>
              <a:headEnd/>
              <a:tailEnd/>
            </a:ln>
          </p:spPr>
          <p:txBody>
            <a:bodyPr wrap="none" lIns="90000" tIns="46800" rIns="90000" bIns="46800" anchor="ctr"/>
            <a:lstStyle/>
            <a:p>
              <a:endParaRPr lang="zh-CN" altLang="en-US"/>
            </a:p>
          </p:txBody>
        </p:sp>
      </p:grpSp>
      <p:sp>
        <p:nvSpPr>
          <p:cNvPr id="132123" name="Text Box 91"/>
          <p:cNvSpPr txBox="1">
            <a:spLocks noChangeArrowheads="1"/>
          </p:cNvSpPr>
          <p:nvPr/>
        </p:nvSpPr>
        <p:spPr bwMode="auto">
          <a:xfrm>
            <a:off x="1384300" y="2057400"/>
            <a:ext cx="1511300"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产品技术设计</a:t>
            </a:r>
            <a:r>
              <a:rPr lang="en-US" altLang="zh-CN" sz="1200"/>
              <a:t>BOM</a:t>
            </a:r>
          </a:p>
        </p:txBody>
      </p:sp>
      <p:sp>
        <p:nvSpPr>
          <p:cNvPr id="132124" name="Text Box 92"/>
          <p:cNvSpPr txBox="1">
            <a:spLocks noChangeArrowheads="1"/>
          </p:cNvSpPr>
          <p:nvPr/>
        </p:nvSpPr>
        <p:spPr bwMode="auto">
          <a:xfrm>
            <a:off x="1804992" y="3181351"/>
            <a:ext cx="1443037" cy="279176"/>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产品施工设计</a:t>
            </a:r>
            <a:r>
              <a:rPr lang="en-US" altLang="zh-CN" sz="1200"/>
              <a:t>BOM</a:t>
            </a:r>
          </a:p>
        </p:txBody>
      </p:sp>
      <p:grpSp>
        <p:nvGrpSpPr>
          <p:cNvPr id="15" name="Group 93"/>
          <p:cNvGrpSpPr>
            <a:grpSpLocks/>
          </p:cNvGrpSpPr>
          <p:nvPr/>
        </p:nvGrpSpPr>
        <p:grpSpPr bwMode="auto">
          <a:xfrm>
            <a:off x="1828803" y="2350295"/>
            <a:ext cx="1008063" cy="257175"/>
            <a:chOff x="1512" y="1974"/>
            <a:chExt cx="688" cy="216"/>
          </a:xfrm>
        </p:grpSpPr>
        <p:sp>
          <p:nvSpPr>
            <p:cNvPr id="132289" name="AutoShape 94"/>
            <p:cNvSpPr>
              <a:spLocks noChangeArrowheads="1"/>
            </p:cNvSpPr>
            <p:nvPr/>
          </p:nvSpPr>
          <p:spPr bwMode="auto">
            <a:xfrm>
              <a:off x="1640" y="1974"/>
              <a:ext cx="560" cy="216"/>
            </a:xfrm>
            <a:prstGeom prst="flowChartMultidocument">
              <a:avLst/>
            </a:prstGeom>
            <a:solidFill>
              <a:schemeClr val="accent1"/>
            </a:solidFill>
            <a:ln w="9525">
              <a:solidFill>
                <a:srgbClr val="66FFFF"/>
              </a:solidFill>
              <a:miter lim="800000"/>
              <a:headEnd/>
              <a:tailEnd/>
            </a:ln>
          </p:spPr>
          <p:txBody>
            <a:bodyPr wrap="none" lIns="90000" tIns="46800" rIns="90000" bIns="46800" anchor="ctr"/>
            <a:lstStyle/>
            <a:p>
              <a:pPr algn="ctr"/>
              <a:r>
                <a:rPr lang="zh-CN" altLang="en-US" sz="1200"/>
                <a:t>设计文档</a:t>
              </a:r>
            </a:p>
          </p:txBody>
        </p:sp>
        <p:sp>
          <p:nvSpPr>
            <p:cNvPr id="132290" name="Line 95"/>
            <p:cNvSpPr>
              <a:spLocks noChangeShapeType="1"/>
            </p:cNvSpPr>
            <p:nvPr/>
          </p:nvSpPr>
          <p:spPr bwMode="auto">
            <a:xfrm flipH="1">
              <a:off x="1512" y="2078"/>
              <a:ext cx="128" cy="0"/>
            </a:xfrm>
            <a:prstGeom prst="line">
              <a:avLst/>
            </a:prstGeom>
            <a:noFill/>
            <a:ln w="9525">
              <a:solidFill>
                <a:srgbClr val="66FFFF"/>
              </a:solidFill>
              <a:round/>
              <a:headEnd/>
              <a:tailEnd type="triangle" w="med" len="med"/>
            </a:ln>
          </p:spPr>
          <p:txBody>
            <a:bodyPr wrap="none" lIns="90000" tIns="46800" rIns="90000" bIns="46800"/>
            <a:lstStyle/>
            <a:p>
              <a:endParaRPr lang="zh-CN" altLang="en-US"/>
            </a:p>
          </p:txBody>
        </p:sp>
      </p:grpSp>
      <p:grpSp>
        <p:nvGrpSpPr>
          <p:cNvPr id="16" name="Group 96"/>
          <p:cNvGrpSpPr>
            <a:grpSpLocks/>
          </p:cNvGrpSpPr>
          <p:nvPr/>
        </p:nvGrpSpPr>
        <p:grpSpPr bwMode="auto">
          <a:xfrm>
            <a:off x="949328" y="1466852"/>
            <a:ext cx="1008063" cy="257175"/>
            <a:chOff x="1512" y="1974"/>
            <a:chExt cx="688" cy="216"/>
          </a:xfrm>
        </p:grpSpPr>
        <p:sp>
          <p:nvSpPr>
            <p:cNvPr id="132287" name="AutoShape 97"/>
            <p:cNvSpPr>
              <a:spLocks noChangeArrowheads="1"/>
            </p:cNvSpPr>
            <p:nvPr/>
          </p:nvSpPr>
          <p:spPr bwMode="auto">
            <a:xfrm>
              <a:off x="1640" y="1974"/>
              <a:ext cx="560" cy="216"/>
            </a:xfrm>
            <a:prstGeom prst="flowChartMultidocument">
              <a:avLst/>
            </a:prstGeom>
            <a:solidFill>
              <a:schemeClr val="accent1"/>
            </a:solidFill>
            <a:ln w="9525">
              <a:solidFill>
                <a:srgbClr val="66FFFF"/>
              </a:solidFill>
              <a:miter lim="800000"/>
              <a:headEnd/>
              <a:tailEnd/>
            </a:ln>
          </p:spPr>
          <p:txBody>
            <a:bodyPr wrap="none" lIns="90000" tIns="46800" rIns="90000" bIns="46800" anchor="ctr"/>
            <a:lstStyle/>
            <a:p>
              <a:pPr algn="ctr"/>
              <a:r>
                <a:rPr lang="zh-CN" altLang="en-US" sz="1200"/>
                <a:t>设计文档</a:t>
              </a:r>
            </a:p>
          </p:txBody>
        </p:sp>
        <p:sp>
          <p:nvSpPr>
            <p:cNvPr id="132288" name="Line 98"/>
            <p:cNvSpPr>
              <a:spLocks noChangeShapeType="1"/>
            </p:cNvSpPr>
            <p:nvPr/>
          </p:nvSpPr>
          <p:spPr bwMode="auto">
            <a:xfrm flipH="1">
              <a:off x="1512" y="2078"/>
              <a:ext cx="128" cy="0"/>
            </a:xfrm>
            <a:prstGeom prst="line">
              <a:avLst/>
            </a:prstGeom>
            <a:noFill/>
            <a:ln w="9525">
              <a:solidFill>
                <a:srgbClr val="66FFFF"/>
              </a:solidFill>
              <a:round/>
              <a:headEnd/>
              <a:tailEnd type="triangle" w="med" len="med"/>
            </a:ln>
          </p:spPr>
          <p:txBody>
            <a:bodyPr wrap="none" lIns="90000" tIns="46800" rIns="90000" bIns="46800"/>
            <a:lstStyle/>
            <a:p>
              <a:endParaRPr lang="zh-CN" altLang="en-US"/>
            </a:p>
          </p:txBody>
        </p:sp>
      </p:grpSp>
      <p:grpSp>
        <p:nvGrpSpPr>
          <p:cNvPr id="17" name="Group 99"/>
          <p:cNvGrpSpPr>
            <a:grpSpLocks/>
          </p:cNvGrpSpPr>
          <p:nvPr/>
        </p:nvGrpSpPr>
        <p:grpSpPr bwMode="auto">
          <a:xfrm>
            <a:off x="2216154" y="3467101"/>
            <a:ext cx="1008063" cy="257175"/>
            <a:chOff x="1512" y="1974"/>
            <a:chExt cx="688" cy="216"/>
          </a:xfrm>
        </p:grpSpPr>
        <p:sp>
          <p:nvSpPr>
            <p:cNvPr id="132285" name="AutoShape 100"/>
            <p:cNvSpPr>
              <a:spLocks noChangeArrowheads="1"/>
            </p:cNvSpPr>
            <p:nvPr/>
          </p:nvSpPr>
          <p:spPr bwMode="auto">
            <a:xfrm>
              <a:off x="1640" y="1974"/>
              <a:ext cx="560" cy="216"/>
            </a:xfrm>
            <a:prstGeom prst="flowChartMultidocument">
              <a:avLst/>
            </a:prstGeom>
            <a:solidFill>
              <a:schemeClr val="accent1"/>
            </a:solidFill>
            <a:ln w="9525">
              <a:solidFill>
                <a:srgbClr val="66FFFF"/>
              </a:solidFill>
              <a:miter lim="800000"/>
              <a:headEnd/>
              <a:tailEnd/>
            </a:ln>
          </p:spPr>
          <p:txBody>
            <a:bodyPr wrap="none" lIns="90000" tIns="46800" rIns="90000" bIns="46800" anchor="ctr"/>
            <a:lstStyle/>
            <a:p>
              <a:pPr algn="ctr"/>
              <a:r>
                <a:rPr lang="zh-CN" altLang="en-US" sz="1200"/>
                <a:t>设计文档</a:t>
              </a:r>
            </a:p>
          </p:txBody>
        </p:sp>
        <p:sp>
          <p:nvSpPr>
            <p:cNvPr id="132286" name="Line 101"/>
            <p:cNvSpPr>
              <a:spLocks noChangeShapeType="1"/>
            </p:cNvSpPr>
            <p:nvPr/>
          </p:nvSpPr>
          <p:spPr bwMode="auto">
            <a:xfrm flipH="1">
              <a:off x="1512" y="2078"/>
              <a:ext cx="128" cy="0"/>
            </a:xfrm>
            <a:prstGeom prst="line">
              <a:avLst/>
            </a:prstGeom>
            <a:noFill/>
            <a:ln w="9525">
              <a:solidFill>
                <a:srgbClr val="66FFFF"/>
              </a:solidFill>
              <a:round/>
              <a:headEnd/>
              <a:tailEnd type="triangle" w="med" len="med"/>
            </a:ln>
          </p:spPr>
          <p:txBody>
            <a:bodyPr wrap="none" lIns="90000" tIns="46800" rIns="90000" bIns="46800"/>
            <a:lstStyle/>
            <a:p>
              <a:endParaRPr lang="zh-CN" altLang="en-US"/>
            </a:p>
          </p:txBody>
        </p:sp>
      </p:grpSp>
      <p:sp>
        <p:nvSpPr>
          <p:cNvPr id="132128" name="Text Box 102"/>
          <p:cNvSpPr txBox="1">
            <a:spLocks noChangeArrowheads="1"/>
          </p:cNvSpPr>
          <p:nvPr/>
        </p:nvSpPr>
        <p:spPr bwMode="auto">
          <a:xfrm>
            <a:off x="1195390" y="1726408"/>
            <a:ext cx="985837" cy="454609"/>
          </a:xfrm>
          <a:prstGeom prst="rect">
            <a:avLst/>
          </a:prstGeom>
          <a:noFill/>
          <a:ln w="9525">
            <a:noFill/>
            <a:miter lim="800000"/>
            <a:headEnd/>
            <a:tailEnd/>
          </a:ln>
        </p:spPr>
        <p:txBody>
          <a:bodyPr lIns="89997" tIns="46798" rIns="89997" bIns="46798">
            <a:spAutoFit/>
          </a:bodyPr>
          <a:lstStyle/>
          <a:p>
            <a:pPr>
              <a:lnSpc>
                <a:spcPct val="70000"/>
              </a:lnSpc>
              <a:spcBef>
                <a:spcPct val="50000"/>
              </a:spcBef>
            </a:pPr>
            <a:r>
              <a:rPr lang="zh-CN" altLang="en-US" sz="1200"/>
              <a:t>关联在</a:t>
            </a:r>
            <a:r>
              <a:rPr lang="en-US" altLang="zh-CN" sz="1200"/>
              <a:t>BOM</a:t>
            </a:r>
          </a:p>
          <a:p>
            <a:pPr>
              <a:lnSpc>
                <a:spcPct val="70000"/>
              </a:lnSpc>
              <a:spcBef>
                <a:spcPct val="50000"/>
              </a:spcBef>
            </a:pPr>
            <a:r>
              <a:rPr lang="zh-CN" altLang="en-US" sz="1200"/>
              <a:t>对应节点上</a:t>
            </a:r>
          </a:p>
        </p:txBody>
      </p:sp>
      <p:sp>
        <p:nvSpPr>
          <p:cNvPr id="132129" name="Text Box 103"/>
          <p:cNvSpPr txBox="1">
            <a:spLocks noChangeArrowheads="1"/>
          </p:cNvSpPr>
          <p:nvPr/>
        </p:nvSpPr>
        <p:spPr bwMode="auto">
          <a:xfrm>
            <a:off x="2005017" y="2628901"/>
            <a:ext cx="1042987" cy="454609"/>
          </a:xfrm>
          <a:prstGeom prst="rect">
            <a:avLst/>
          </a:prstGeom>
          <a:noFill/>
          <a:ln w="9525">
            <a:noFill/>
            <a:miter lim="800000"/>
            <a:headEnd/>
            <a:tailEnd/>
          </a:ln>
        </p:spPr>
        <p:txBody>
          <a:bodyPr lIns="89997" tIns="46798" rIns="89997" bIns="46798">
            <a:spAutoFit/>
          </a:bodyPr>
          <a:lstStyle/>
          <a:p>
            <a:pPr>
              <a:lnSpc>
                <a:spcPct val="70000"/>
              </a:lnSpc>
              <a:spcBef>
                <a:spcPct val="50000"/>
              </a:spcBef>
            </a:pPr>
            <a:r>
              <a:rPr lang="zh-CN" altLang="en-US" sz="1200"/>
              <a:t>关联在</a:t>
            </a:r>
            <a:r>
              <a:rPr lang="en-US" altLang="zh-CN" sz="1200"/>
              <a:t>BOM</a:t>
            </a:r>
          </a:p>
          <a:p>
            <a:pPr>
              <a:lnSpc>
                <a:spcPct val="70000"/>
              </a:lnSpc>
              <a:spcBef>
                <a:spcPct val="50000"/>
              </a:spcBef>
            </a:pPr>
            <a:r>
              <a:rPr lang="zh-CN" altLang="en-US" sz="1200"/>
              <a:t>对应节点上</a:t>
            </a:r>
          </a:p>
        </p:txBody>
      </p:sp>
      <p:sp>
        <p:nvSpPr>
          <p:cNvPr id="132130" name="Text Box 104"/>
          <p:cNvSpPr txBox="1">
            <a:spLocks noChangeArrowheads="1"/>
          </p:cNvSpPr>
          <p:nvPr/>
        </p:nvSpPr>
        <p:spPr bwMode="auto">
          <a:xfrm>
            <a:off x="603250" y="4604147"/>
            <a:ext cx="1835150" cy="309954"/>
          </a:xfrm>
          <a:prstGeom prst="rect">
            <a:avLst/>
          </a:prstGeom>
          <a:noFill/>
          <a:ln w="9525">
            <a:noFill/>
            <a:miter lim="800000"/>
            <a:headEnd/>
            <a:tailEnd/>
          </a:ln>
        </p:spPr>
        <p:txBody>
          <a:bodyPr lIns="89997" tIns="46798" rIns="89997" bIns="46798">
            <a:spAutoFit/>
          </a:bodyPr>
          <a:lstStyle/>
          <a:p>
            <a:pPr>
              <a:spcBef>
                <a:spcPct val="50000"/>
              </a:spcBef>
            </a:pPr>
            <a:r>
              <a:rPr lang="zh-CN" altLang="en-US" sz="1400"/>
              <a:t>设计</a:t>
            </a:r>
            <a:r>
              <a:rPr lang="en-US" altLang="zh-CN" sz="1400"/>
              <a:t>BOM</a:t>
            </a:r>
            <a:r>
              <a:rPr lang="zh-CN" altLang="en-US" sz="1400"/>
              <a:t>多视图管理</a:t>
            </a:r>
          </a:p>
        </p:txBody>
      </p:sp>
      <p:sp>
        <p:nvSpPr>
          <p:cNvPr id="132131" name="Line 105"/>
          <p:cNvSpPr>
            <a:spLocks noChangeShapeType="1"/>
          </p:cNvSpPr>
          <p:nvPr/>
        </p:nvSpPr>
        <p:spPr bwMode="auto">
          <a:xfrm flipH="1" flipV="1">
            <a:off x="2673354" y="4114800"/>
            <a:ext cx="561975" cy="285750"/>
          </a:xfrm>
          <a:prstGeom prst="line">
            <a:avLst/>
          </a:prstGeom>
          <a:noFill/>
          <a:ln w="76200">
            <a:solidFill>
              <a:srgbClr val="FF0000"/>
            </a:solidFill>
            <a:round/>
            <a:headEnd/>
            <a:tailEnd type="triangle" w="med" len="med"/>
          </a:ln>
        </p:spPr>
        <p:txBody>
          <a:bodyPr wrap="none" lIns="89997" tIns="46798" rIns="89997" bIns="46798"/>
          <a:lstStyle/>
          <a:p>
            <a:endParaRPr lang="zh-CN" altLang="en-US"/>
          </a:p>
        </p:txBody>
      </p:sp>
      <p:sp>
        <p:nvSpPr>
          <p:cNvPr id="132132" name="AutoShape 187"/>
          <p:cNvSpPr>
            <a:spLocks noChangeArrowheads="1"/>
          </p:cNvSpPr>
          <p:nvPr/>
        </p:nvSpPr>
        <p:spPr bwMode="auto">
          <a:xfrm>
            <a:off x="3635898" y="2514602"/>
            <a:ext cx="864095" cy="428625"/>
          </a:xfrm>
          <a:prstGeom prst="flowChartMultidocument">
            <a:avLst/>
          </a:prstGeom>
          <a:solidFill>
            <a:schemeClr val="accent1"/>
          </a:solidFill>
          <a:ln w="9525">
            <a:solidFill>
              <a:schemeClr val="accent2"/>
            </a:solidFill>
            <a:miter lim="800000"/>
            <a:headEnd/>
            <a:tailEnd/>
          </a:ln>
        </p:spPr>
        <p:txBody>
          <a:bodyPr wrap="none" lIns="89997" tIns="46798" rIns="89997" bIns="46798" anchor="ctr"/>
          <a:lstStyle/>
          <a:p>
            <a:pPr algn="ctr"/>
            <a:r>
              <a:rPr lang="en-US" altLang="zh-CN" sz="1200" dirty="0"/>
              <a:t>PFD</a:t>
            </a:r>
            <a:endParaRPr lang="zh-CN" altLang="en-US" sz="1200" dirty="0"/>
          </a:p>
        </p:txBody>
      </p:sp>
      <p:sp>
        <p:nvSpPr>
          <p:cNvPr id="132133" name="Line 188"/>
          <p:cNvSpPr>
            <a:spLocks noChangeShapeType="1"/>
          </p:cNvSpPr>
          <p:nvPr/>
        </p:nvSpPr>
        <p:spPr bwMode="auto">
          <a:xfrm flipV="1">
            <a:off x="4079875" y="2359821"/>
            <a:ext cx="0" cy="97631"/>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sp>
        <p:nvSpPr>
          <p:cNvPr id="132134" name="Text Box 189"/>
          <p:cNvSpPr txBox="1">
            <a:spLocks noChangeArrowheads="1"/>
          </p:cNvSpPr>
          <p:nvPr/>
        </p:nvSpPr>
        <p:spPr bwMode="auto">
          <a:xfrm>
            <a:off x="4430717" y="2457451"/>
            <a:ext cx="1735137" cy="471536"/>
          </a:xfrm>
          <a:prstGeom prst="rect">
            <a:avLst/>
          </a:prstGeom>
          <a:noFill/>
          <a:ln w="9525">
            <a:noFill/>
            <a:miter lim="800000"/>
            <a:headEnd/>
            <a:tailEnd/>
          </a:ln>
        </p:spPr>
        <p:txBody>
          <a:bodyPr lIns="89997" tIns="46798" rIns="89997" bIns="46798">
            <a:spAutoFit/>
          </a:bodyPr>
          <a:lstStyle/>
          <a:p>
            <a:pPr algn="ctr">
              <a:lnSpc>
                <a:spcPct val="75000"/>
              </a:lnSpc>
              <a:spcBef>
                <a:spcPct val="50000"/>
              </a:spcBef>
            </a:pPr>
            <a:r>
              <a:rPr lang="zh-CN" altLang="en-US" sz="1200" dirty="0"/>
              <a:t>工艺流程图</a:t>
            </a:r>
            <a:endParaRPr lang="en-US" altLang="zh-CN" sz="1200" dirty="0"/>
          </a:p>
          <a:p>
            <a:pPr algn="ctr">
              <a:lnSpc>
                <a:spcPct val="75000"/>
              </a:lnSpc>
              <a:spcBef>
                <a:spcPct val="50000"/>
              </a:spcBef>
            </a:pPr>
            <a:r>
              <a:rPr lang="zh-CN" altLang="en-US" sz="1200" dirty="0"/>
              <a:t>工艺</a:t>
            </a:r>
            <a:r>
              <a:rPr lang="zh-CN" altLang="en-US" sz="1200" dirty="0"/>
              <a:t>、工装文档信息</a:t>
            </a:r>
          </a:p>
        </p:txBody>
      </p:sp>
      <p:sp>
        <p:nvSpPr>
          <p:cNvPr id="132135" name="Line 190"/>
          <p:cNvSpPr>
            <a:spLocks noChangeShapeType="1"/>
          </p:cNvSpPr>
          <p:nvPr/>
        </p:nvSpPr>
        <p:spPr bwMode="auto">
          <a:xfrm>
            <a:off x="3516313" y="3819525"/>
            <a:ext cx="2532062" cy="0"/>
          </a:xfrm>
          <a:prstGeom prst="line">
            <a:avLst/>
          </a:prstGeom>
          <a:noFill/>
          <a:ln w="9525">
            <a:solidFill>
              <a:schemeClr val="hlink"/>
            </a:solidFill>
            <a:round/>
            <a:headEnd/>
            <a:tailEnd type="triangle" w="med" len="med"/>
          </a:ln>
        </p:spPr>
        <p:txBody>
          <a:bodyPr wrap="none" lIns="89997" tIns="46798" rIns="89997" bIns="46798"/>
          <a:lstStyle/>
          <a:p>
            <a:endParaRPr lang="zh-CN" altLang="en-US"/>
          </a:p>
        </p:txBody>
      </p:sp>
      <p:sp>
        <p:nvSpPr>
          <p:cNvPr id="132136" name="Oval 191"/>
          <p:cNvSpPr>
            <a:spLocks noChangeArrowheads="1"/>
          </p:cNvSpPr>
          <p:nvPr/>
        </p:nvSpPr>
        <p:spPr bwMode="auto">
          <a:xfrm>
            <a:off x="3516317" y="3771900"/>
            <a:ext cx="141287"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37" name="Oval 192"/>
          <p:cNvSpPr>
            <a:spLocks noChangeArrowheads="1"/>
          </p:cNvSpPr>
          <p:nvPr/>
        </p:nvSpPr>
        <p:spPr bwMode="auto">
          <a:xfrm>
            <a:off x="4079875" y="3771900"/>
            <a:ext cx="139700"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38" name="Oval 193"/>
          <p:cNvSpPr>
            <a:spLocks noChangeArrowheads="1"/>
          </p:cNvSpPr>
          <p:nvPr/>
        </p:nvSpPr>
        <p:spPr bwMode="auto">
          <a:xfrm>
            <a:off x="4572000" y="3771900"/>
            <a:ext cx="141288"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39" name="Oval 194"/>
          <p:cNvSpPr>
            <a:spLocks noChangeArrowheads="1"/>
          </p:cNvSpPr>
          <p:nvPr/>
        </p:nvSpPr>
        <p:spPr bwMode="auto">
          <a:xfrm>
            <a:off x="5064125" y="3771900"/>
            <a:ext cx="141288"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40" name="Oval 195"/>
          <p:cNvSpPr>
            <a:spLocks noChangeArrowheads="1"/>
          </p:cNvSpPr>
          <p:nvPr/>
        </p:nvSpPr>
        <p:spPr bwMode="auto">
          <a:xfrm>
            <a:off x="5556250" y="3771900"/>
            <a:ext cx="141288"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41" name="Oval 196"/>
          <p:cNvSpPr>
            <a:spLocks noChangeArrowheads="1"/>
          </p:cNvSpPr>
          <p:nvPr/>
        </p:nvSpPr>
        <p:spPr bwMode="auto">
          <a:xfrm>
            <a:off x="6048375" y="3771900"/>
            <a:ext cx="141288" cy="114300"/>
          </a:xfrm>
          <a:prstGeom prst="ellipse">
            <a:avLst/>
          </a:prstGeom>
          <a:solidFill>
            <a:schemeClr val="tx2"/>
          </a:solidFill>
          <a:ln w="9525">
            <a:solidFill>
              <a:srgbClr val="66FFFF"/>
            </a:solidFill>
            <a:round/>
            <a:headEnd/>
            <a:tailEnd/>
          </a:ln>
        </p:spPr>
        <p:txBody>
          <a:bodyPr wrap="none" lIns="89997" tIns="46798" rIns="89997" bIns="46798" anchor="ctr"/>
          <a:lstStyle/>
          <a:p>
            <a:endParaRPr lang="zh-CN" altLang="en-US"/>
          </a:p>
        </p:txBody>
      </p:sp>
      <p:sp>
        <p:nvSpPr>
          <p:cNvPr id="132142" name="Text Box 197"/>
          <p:cNvSpPr txBox="1">
            <a:spLocks noChangeArrowheads="1"/>
          </p:cNvSpPr>
          <p:nvPr/>
        </p:nvSpPr>
        <p:spPr bwMode="auto">
          <a:xfrm>
            <a:off x="3376613" y="3943350"/>
            <a:ext cx="457200"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铸造</a:t>
            </a:r>
          </a:p>
        </p:txBody>
      </p:sp>
      <p:sp>
        <p:nvSpPr>
          <p:cNvPr id="132143" name="Text Box 198"/>
          <p:cNvSpPr txBox="1">
            <a:spLocks noChangeArrowheads="1"/>
          </p:cNvSpPr>
          <p:nvPr/>
        </p:nvSpPr>
        <p:spPr bwMode="auto">
          <a:xfrm>
            <a:off x="3868742" y="3943350"/>
            <a:ext cx="598487"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热处理</a:t>
            </a:r>
          </a:p>
        </p:txBody>
      </p:sp>
      <p:sp>
        <p:nvSpPr>
          <p:cNvPr id="132144" name="Text Box 199"/>
          <p:cNvSpPr txBox="1">
            <a:spLocks noChangeArrowheads="1"/>
          </p:cNvSpPr>
          <p:nvPr/>
        </p:nvSpPr>
        <p:spPr bwMode="auto">
          <a:xfrm>
            <a:off x="4430713" y="3943350"/>
            <a:ext cx="457200"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机加</a:t>
            </a:r>
          </a:p>
        </p:txBody>
      </p:sp>
      <p:sp>
        <p:nvSpPr>
          <p:cNvPr id="132145" name="Text Box 200"/>
          <p:cNvSpPr txBox="1">
            <a:spLocks noChangeArrowheads="1"/>
          </p:cNvSpPr>
          <p:nvPr/>
        </p:nvSpPr>
        <p:spPr bwMode="auto">
          <a:xfrm>
            <a:off x="4924429" y="3943351"/>
            <a:ext cx="620713"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热处理</a:t>
            </a:r>
          </a:p>
        </p:txBody>
      </p:sp>
      <p:sp>
        <p:nvSpPr>
          <p:cNvPr id="132146" name="Text Box 201"/>
          <p:cNvSpPr txBox="1">
            <a:spLocks noChangeArrowheads="1"/>
          </p:cNvSpPr>
          <p:nvPr/>
        </p:nvSpPr>
        <p:spPr bwMode="auto">
          <a:xfrm>
            <a:off x="5427663" y="3943350"/>
            <a:ext cx="457200"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清洗</a:t>
            </a:r>
          </a:p>
        </p:txBody>
      </p:sp>
      <p:sp>
        <p:nvSpPr>
          <p:cNvPr id="132147" name="Text Box 202"/>
          <p:cNvSpPr txBox="1">
            <a:spLocks noChangeArrowheads="1"/>
          </p:cNvSpPr>
          <p:nvPr/>
        </p:nvSpPr>
        <p:spPr bwMode="auto">
          <a:xfrm>
            <a:off x="5873750" y="3943350"/>
            <a:ext cx="457200" cy="463842"/>
          </a:xfrm>
          <a:prstGeom prst="rect">
            <a:avLst/>
          </a:prstGeom>
          <a:noFill/>
          <a:ln w="9525">
            <a:noFill/>
            <a:miter lim="800000"/>
            <a:headEnd/>
            <a:tailEnd/>
          </a:ln>
        </p:spPr>
        <p:txBody>
          <a:bodyPr lIns="89997" tIns="46798" rIns="89997" bIns="46798">
            <a:spAutoFit/>
          </a:bodyPr>
          <a:lstStyle/>
          <a:p>
            <a:pPr>
              <a:spcBef>
                <a:spcPct val="50000"/>
              </a:spcBef>
            </a:pPr>
            <a:r>
              <a:rPr lang="zh-CN" altLang="en-US" sz="1200"/>
              <a:t>涂装</a:t>
            </a:r>
          </a:p>
        </p:txBody>
      </p:sp>
      <p:sp>
        <p:nvSpPr>
          <p:cNvPr id="132148" name="AutoShape 203"/>
          <p:cNvSpPr>
            <a:spLocks noChangeArrowheads="1"/>
          </p:cNvSpPr>
          <p:nvPr/>
        </p:nvSpPr>
        <p:spPr bwMode="auto">
          <a:xfrm>
            <a:off x="3635898" y="3248027"/>
            <a:ext cx="1005955" cy="428625"/>
          </a:xfrm>
          <a:prstGeom prst="flowChartMultidocument">
            <a:avLst/>
          </a:prstGeom>
          <a:solidFill>
            <a:schemeClr val="accent1"/>
          </a:solidFill>
          <a:ln w="9525">
            <a:solidFill>
              <a:schemeClr val="accent2"/>
            </a:solidFill>
            <a:miter lim="800000"/>
            <a:headEnd/>
            <a:tailEnd/>
          </a:ln>
        </p:spPr>
        <p:txBody>
          <a:bodyPr wrap="none" lIns="89997" tIns="46798" rIns="89997" bIns="46798" anchor="ctr"/>
          <a:lstStyle/>
          <a:p>
            <a:pPr algn="ctr"/>
            <a:r>
              <a:rPr lang="zh-CN" altLang="en-US" sz="1200" dirty="0"/>
              <a:t>自制件工</a:t>
            </a:r>
          </a:p>
          <a:p>
            <a:pPr algn="ctr"/>
            <a:r>
              <a:rPr lang="zh-CN" altLang="en-US" sz="1200" dirty="0"/>
              <a:t>艺文件</a:t>
            </a:r>
            <a:endParaRPr lang="zh-CN" altLang="en-US" sz="1200" dirty="0"/>
          </a:p>
        </p:txBody>
      </p:sp>
      <p:sp>
        <p:nvSpPr>
          <p:cNvPr id="132149" name="Line 204"/>
          <p:cNvSpPr>
            <a:spLocks noChangeShapeType="1"/>
          </p:cNvSpPr>
          <p:nvPr/>
        </p:nvSpPr>
        <p:spPr bwMode="auto">
          <a:xfrm>
            <a:off x="4149725" y="3657600"/>
            <a:ext cx="0" cy="114300"/>
          </a:xfrm>
          <a:prstGeom prst="line">
            <a:avLst/>
          </a:prstGeom>
          <a:noFill/>
          <a:ln w="9525">
            <a:solidFill>
              <a:schemeClr val="accent2"/>
            </a:solidFill>
            <a:round/>
            <a:headEnd/>
            <a:tailEnd type="triangle" w="med" len="med"/>
          </a:ln>
        </p:spPr>
        <p:txBody>
          <a:bodyPr wrap="none" lIns="89997" tIns="46798" rIns="89997" bIns="46798"/>
          <a:lstStyle/>
          <a:p>
            <a:endParaRPr lang="zh-CN" altLang="en-US"/>
          </a:p>
        </p:txBody>
      </p:sp>
      <p:sp>
        <p:nvSpPr>
          <p:cNvPr id="132150" name="Text Box 205"/>
          <p:cNvSpPr txBox="1">
            <a:spLocks noChangeArrowheads="1"/>
          </p:cNvSpPr>
          <p:nvPr/>
        </p:nvSpPr>
        <p:spPr bwMode="auto">
          <a:xfrm>
            <a:off x="4644010" y="3003800"/>
            <a:ext cx="1881187" cy="702369"/>
          </a:xfrm>
          <a:prstGeom prst="rect">
            <a:avLst/>
          </a:prstGeom>
          <a:noFill/>
          <a:ln w="9525">
            <a:noFill/>
            <a:miter lim="800000"/>
            <a:headEnd/>
            <a:tailEnd/>
          </a:ln>
        </p:spPr>
        <p:txBody>
          <a:bodyPr lIns="89997" tIns="46798" rIns="89997" bIns="46798">
            <a:spAutoFit/>
          </a:bodyPr>
          <a:lstStyle/>
          <a:p>
            <a:pPr>
              <a:lnSpc>
                <a:spcPct val="75000"/>
              </a:lnSpc>
              <a:spcBef>
                <a:spcPct val="50000"/>
              </a:spcBef>
            </a:pPr>
            <a:r>
              <a:rPr lang="zh-CN" altLang="en-US" sz="1200" dirty="0"/>
              <a:t>在各工艺路线点上关联各</a:t>
            </a:r>
          </a:p>
          <a:p>
            <a:pPr>
              <a:lnSpc>
                <a:spcPct val="75000"/>
              </a:lnSpc>
              <a:spcBef>
                <a:spcPct val="50000"/>
              </a:spcBef>
            </a:pPr>
            <a:r>
              <a:rPr lang="zh-CN" altLang="en-US" sz="1200" dirty="0"/>
              <a:t>工艺文件、工作中心、工</a:t>
            </a:r>
          </a:p>
          <a:p>
            <a:pPr>
              <a:lnSpc>
                <a:spcPct val="75000"/>
              </a:lnSpc>
              <a:spcBef>
                <a:spcPct val="50000"/>
              </a:spcBef>
            </a:pPr>
            <a:r>
              <a:rPr lang="zh-CN" altLang="en-US" sz="1200" dirty="0"/>
              <a:t>时定额、材料定额等信息</a:t>
            </a:r>
          </a:p>
        </p:txBody>
      </p:sp>
      <p:sp>
        <p:nvSpPr>
          <p:cNvPr id="132152" name="Text Box 207"/>
          <p:cNvSpPr txBox="1">
            <a:spLocks noChangeArrowheads="1"/>
          </p:cNvSpPr>
          <p:nvPr/>
        </p:nvSpPr>
        <p:spPr bwMode="auto">
          <a:xfrm>
            <a:off x="4211963" y="843558"/>
            <a:ext cx="1349375" cy="309954"/>
          </a:xfrm>
          <a:prstGeom prst="rect">
            <a:avLst/>
          </a:prstGeom>
          <a:solidFill>
            <a:srgbClr val="993300"/>
          </a:solidFill>
          <a:ln w="9525">
            <a:noFill/>
            <a:miter lim="800000"/>
            <a:headEnd/>
            <a:tailEnd/>
          </a:ln>
        </p:spPr>
        <p:txBody>
          <a:bodyPr lIns="89997" tIns="46798" rIns="89997" bIns="46798">
            <a:spAutoFit/>
          </a:bodyPr>
          <a:lstStyle/>
          <a:p>
            <a:pPr algn="ctr">
              <a:spcBef>
                <a:spcPct val="50000"/>
              </a:spcBef>
            </a:pPr>
            <a:r>
              <a:rPr lang="zh-CN" altLang="en-US" sz="1400" dirty="0">
                <a:solidFill>
                  <a:schemeClr val="bg1"/>
                </a:solidFill>
                <a:latin typeface="微软雅黑"/>
                <a:ea typeface="微软雅黑"/>
                <a:cs typeface="微软雅黑"/>
              </a:rPr>
              <a:t>工艺、制造</a:t>
            </a:r>
            <a:endParaRPr lang="en-US" altLang="zh-CN" sz="1400" dirty="0">
              <a:solidFill>
                <a:schemeClr val="bg1"/>
              </a:solidFill>
              <a:latin typeface="微软雅黑"/>
              <a:ea typeface="微软雅黑"/>
              <a:cs typeface="微软雅黑"/>
            </a:endParaRPr>
          </a:p>
        </p:txBody>
      </p:sp>
      <p:sp>
        <p:nvSpPr>
          <p:cNvPr id="132153" name="AutoShape 208"/>
          <p:cNvSpPr>
            <a:spLocks noChangeArrowheads="1"/>
          </p:cNvSpPr>
          <p:nvPr/>
        </p:nvSpPr>
        <p:spPr bwMode="auto">
          <a:xfrm>
            <a:off x="3024191" y="2457450"/>
            <a:ext cx="352425" cy="678656"/>
          </a:xfrm>
          <a:prstGeom prst="rightArrow">
            <a:avLst>
              <a:gd name="adj1" fmla="val 50000"/>
              <a:gd name="adj2" fmla="val 25000"/>
            </a:avLst>
          </a:prstGeom>
          <a:gradFill rotWithShape="0">
            <a:gsLst>
              <a:gs pos="0">
                <a:srgbClr val="FF0000"/>
              </a:gs>
              <a:gs pos="100000">
                <a:srgbClr val="490000"/>
              </a:gs>
            </a:gsLst>
            <a:lin ang="0" scaled="1"/>
          </a:gradFill>
          <a:ln w="9525">
            <a:solidFill>
              <a:schemeClr val="accent2"/>
            </a:solidFill>
            <a:miter lim="800000"/>
            <a:headEnd/>
            <a:tailEnd/>
          </a:ln>
        </p:spPr>
        <p:txBody>
          <a:bodyPr wrap="none" lIns="89997" tIns="46798" rIns="89997" bIns="46798" anchor="ctr"/>
          <a:lstStyle/>
          <a:p>
            <a:endParaRPr lang="zh-CN" altLang="en-US"/>
          </a:p>
        </p:txBody>
      </p:sp>
      <p:sp>
        <p:nvSpPr>
          <p:cNvPr id="132154" name="Text Box 209"/>
          <p:cNvSpPr txBox="1">
            <a:spLocks noChangeArrowheads="1"/>
          </p:cNvSpPr>
          <p:nvPr/>
        </p:nvSpPr>
        <p:spPr bwMode="auto">
          <a:xfrm>
            <a:off x="611560" y="843558"/>
            <a:ext cx="2061790" cy="309954"/>
          </a:xfrm>
          <a:prstGeom prst="rect">
            <a:avLst/>
          </a:prstGeom>
          <a:solidFill>
            <a:schemeClr val="accent2"/>
          </a:solidFill>
          <a:ln w="9525">
            <a:noFill/>
            <a:miter lim="800000"/>
            <a:headEnd/>
            <a:tailEnd/>
          </a:ln>
        </p:spPr>
        <p:txBody>
          <a:bodyPr wrap="square" lIns="89997" tIns="46798" rIns="89997" bIns="46798">
            <a:spAutoFit/>
          </a:bodyPr>
          <a:lstStyle/>
          <a:p>
            <a:pPr>
              <a:spcBef>
                <a:spcPct val="50000"/>
              </a:spcBef>
            </a:pPr>
            <a:r>
              <a:rPr lang="zh-CN" altLang="en-US" sz="1400" dirty="0">
                <a:solidFill>
                  <a:schemeClr val="bg1"/>
                </a:solidFill>
                <a:latin typeface="微软雅黑"/>
                <a:ea typeface="微软雅黑"/>
                <a:cs typeface="微软雅黑"/>
              </a:rPr>
              <a:t>产品各阶段配方、</a:t>
            </a:r>
            <a:r>
              <a:rPr lang="en-US" altLang="zh-CN" sz="1400" dirty="0">
                <a:solidFill>
                  <a:schemeClr val="bg1"/>
                </a:solidFill>
                <a:latin typeface="微软雅黑"/>
                <a:ea typeface="微软雅黑"/>
                <a:cs typeface="微软雅黑"/>
              </a:rPr>
              <a:t>BOM</a:t>
            </a:r>
            <a:endParaRPr lang="en-US" altLang="zh-CN" sz="1400" dirty="0">
              <a:solidFill>
                <a:schemeClr val="bg1"/>
              </a:solidFill>
              <a:latin typeface="微软雅黑"/>
              <a:ea typeface="微软雅黑"/>
              <a:cs typeface="微软雅黑"/>
            </a:endParaRPr>
          </a:p>
        </p:txBody>
      </p:sp>
      <p:sp>
        <p:nvSpPr>
          <p:cNvPr id="132155" name="AutoShape 307"/>
          <p:cNvSpPr>
            <a:spLocks noChangeArrowheads="1"/>
          </p:cNvSpPr>
          <p:nvPr/>
        </p:nvSpPr>
        <p:spPr bwMode="auto">
          <a:xfrm>
            <a:off x="6159500" y="2457450"/>
            <a:ext cx="382588" cy="685800"/>
          </a:xfrm>
          <a:prstGeom prst="rightArrow">
            <a:avLst>
              <a:gd name="adj1" fmla="val 50000"/>
              <a:gd name="adj2" fmla="val 25000"/>
            </a:avLst>
          </a:prstGeom>
          <a:gradFill rotWithShape="0">
            <a:gsLst>
              <a:gs pos="0">
                <a:srgbClr val="FF0000"/>
              </a:gs>
              <a:gs pos="100000">
                <a:srgbClr val="590000"/>
              </a:gs>
            </a:gsLst>
            <a:lin ang="0" scaled="1"/>
          </a:gradFill>
          <a:ln w="9525">
            <a:solidFill>
              <a:schemeClr val="accent2"/>
            </a:solidFill>
            <a:miter lim="800000"/>
            <a:headEnd/>
            <a:tailEnd/>
          </a:ln>
        </p:spPr>
        <p:txBody>
          <a:bodyPr wrap="none" lIns="89997" tIns="46798" rIns="89997" bIns="46798" anchor="ctr"/>
          <a:lstStyle/>
          <a:p>
            <a:endParaRPr lang="zh-CN" altLang="en-US"/>
          </a:p>
        </p:txBody>
      </p:sp>
      <p:sp>
        <p:nvSpPr>
          <p:cNvPr id="132156" name="Text Box 308"/>
          <p:cNvSpPr txBox="1">
            <a:spLocks noChangeArrowheads="1"/>
          </p:cNvSpPr>
          <p:nvPr/>
        </p:nvSpPr>
        <p:spPr bwMode="auto">
          <a:xfrm>
            <a:off x="6804250" y="843558"/>
            <a:ext cx="1722635" cy="309954"/>
          </a:xfrm>
          <a:prstGeom prst="rect">
            <a:avLst/>
          </a:prstGeom>
          <a:solidFill>
            <a:schemeClr val="tx2"/>
          </a:solidFill>
          <a:ln w="9525">
            <a:noFill/>
            <a:miter lim="800000"/>
            <a:headEnd/>
            <a:tailEnd/>
          </a:ln>
        </p:spPr>
        <p:txBody>
          <a:bodyPr wrap="square" lIns="89997" tIns="46798" rIns="89997" bIns="46798">
            <a:spAutoFit/>
          </a:bodyPr>
          <a:lstStyle/>
          <a:p>
            <a:pPr>
              <a:spcBef>
                <a:spcPct val="50000"/>
              </a:spcBef>
            </a:pPr>
            <a:r>
              <a:rPr lang="zh-CN" altLang="en-US" sz="1400" dirty="0">
                <a:solidFill>
                  <a:schemeClr val="bg1"/>
                </a:solidFill>
              </a:rPr>
              <a:t>二级生产计划管理</a:t>
            </a:r>
          </a:p>
        </p:txBody>
      </p:sp>
      <p:sp>
        <p:nvSpPr>
          <p:cNvPr id="132157" name="Line 309"/>
          <p:cNvSpPr>
            <a:spLocks noChangeShapeType="1"/>
          </p:cNvSpPr>
          <p:nvPr/>
        </p:nvSpPr>
        <p:spPr bwMode="auto">
          <a:xfrm flipV="1">
            <a:off x="6400800" y="4219576"/>
            <a:ext cx="496888" cy="342900"/>
          </a:xfrm>
          <a:prstGeom prst="line">
            <a:avLst/>
          </a:prstGeom>
          <a:noFill/>
          <a:ln w="76200">
            <a:solidFill>
              <a:srgbClr val="FF0000"/>
            </a:solidFill>
            <a:round/>
            <a:headEnd/>
            <a:tailEnd type="triangle" w="med" len="med"/>
          </a:ln>
        </p:spPr>
        <p:txBody>
          <a:bodyPr wrap="none" lIns="89997" tIns="46798" rIns="89997" bIns="46798"/>
          <a:lstStyle/>
          <a:p>
            <a:endParaRPr lang="zh-CN" altLang="en-US"/>
          </a:p>
        </p:txBody>
      </p:sp>
      <p:sp>
        <p:nvSpPr>
          <p:cNvPr id="132158" name="Line 310"/>
          <p:cNvSpPr>
            <a:spLocks noChangeShapeType="1"/>
          </p:cNvSpPr>
          <p:nvPr/>
        </p:nvSpPr>
        <p:spPr bwMode="auto">
          <a:xfrm flipV="1">
            <a:off x="4852988" y="4048125"/>
            <a:ext cx="0" cy="285750"/>
          </a:xfrm>
          <a:prstGeom prst="line">
            <a:avLst/>
          </a:prstGeom>
          <a:noFill/>
          <a:ln w="76200">
            <a:solidFill>
              <a:srgbClr val="FF0000"/>
            </a:solidFill>
            <a:round/>
            <a:headEnd/>
            <a:tailEnd type="triangle" w="med" len="med"/>
          </a:ln>
        </p:spPr>
        <p:txBody>
          <a:bodyPr wrap="none" lIns="89997" tIns="46798" rIns="89997" bIns="46798"/>
          <a:lstStyle/>
          <a:p>
            <a:endParaRPr lang="zh-CN" altLang="en-US"/>
          </a:p>
        </p:txBody>
      </p:sp>
      <p:sp>
        <p:nvSpPr>
          <p:cNvPr id="132159" name="AutoShape 311"/>
          <p:cNvSpPr>
            <a:spLocks noChangeArrowheads="1"/>
          </p:cNvSpPr>
          <p:nvPr/>
        </p:nvSpPr>
        <p:spPr bwMode="auto">
          <a:xfrm>
            <a:off x="6932616" y="4295777"/>
            <a:ext cx="1959867" cy="847725"/>
          </a:xfrm>
          <a:prstGeom prst="flowChartAlternateProcess">
            <a:avLst/>
          </a:prstGeom>
          <a:solidFill>
            <a:srgbClr val="993300"/>
          </a:solidFill>
          <a:ln w="9525">
            <a:solidFill>
              <a:schemeClr val="accent2"/>
            </a:solidFill>
            <a:miter lim="800000"/>
            <a:headEnd/>
            <a:tailEnd/>
          </a:ln>
        </p:spPr>
        <p:txBody>
          <a:bodyPr wrap="none" lIns="89997" tIns="46798" rIns="89997" bIns="46798" anchor="ctr"/>
          <a:lstStyle/>
          <a:p>
            <a:r>
              <a:rPr lang="zh-CN" altLang="en-US" sz="1200" dirty="0">
                <a:solidFill>
                  <a:schemeClr val="bg1"/>
                </a:solidFill>
              </a:rPr>
              <a:t>以统一的单一底层物料库为集</a:t>
            </a:r>
          </a:p>
          <a:p>
            <a:r>
              <a:rPr lang="zh-CN" altLang="en-US" sz="1200" dirty="0">
                <a:solidFill>
                  <a:schemeClr val="bg1"/>
                </a:solidFill>
              </a:rPr>
              <a:t>成核心，实现设计、工艺、生</a:t>
            </a:r>
          </a:p>
          <a:p>
            <a:r>
              <a:rPr lang="zh-CN" altLang="en-US" sz="1200" dirty="0">
                <a:solidFill>
                  <a:schemeClr val="bg1"/>
                </a:solidFill>
              </a:rPr>
              <a:t>产所需</a:t>
            </a:r>
            <a:r>
              <a:rPr lang="en-US" altLang="zh-CN" sz="1200" dirty="0">
                <a:solidFill>
                  <a:schemeClr val="bg1"/>
                </a:solidFill>
              </a:rPr>
              <a:t>BOM</a:t>
            </a:r>
            <a:r>
              <a:rPr lang="zh-CN" altLang="en-US" sz="1200" dirty="0">
                <a:solidFill>
                  <a:schemeClr val="bg1"/>
                </a:solidFill>
              </a:rPr>
              <a:t>多视图管理和文档</a:t>
            </a:r>
          </a:p>
          <a:p>
            <a:r>
              <a:rPr lang="zh-CN" altLang="en-US" sz="1200" dirty="0">
                <a:solidFill>
                  <a:schemeClr val="bg1"/>
                </a:solidFill>
              </a:rPr>
              <a:t>的关联，实现产品数据的全生</a:t>
            </a:r>
          </a:p>
          <a:p>
            <a:r>
              <a:rPr lang="zh-CN" altLang="en-US" sz="1200" dirty="0">
                <a:solidFill>
                  <a:schemeClr val="bg1"/>
                </a:solidFill>
              </a:rPr>
              <a:t>命周期管理。</a:t>
            </a:r>
          </a:p>
        </p:txBody>
      </p:sp>
      <p:sp>
        <p:nvSpPr>
          <p:cNvPr id="132160" name="Line 312"/>
          <p:cNvSpPr>
            <a:spLocks noChangeShapeType="1"/>
          </p:cNvSpPr>
          <p:nvPr/>
        </p:nvSpPr>
        <p:spPr bwMode="auto">
          <a:xfrm flipV="1">
            <a:off x="6400803" y="4654155"/>
            <a:ext cx="531813" cy="146447"/>
          </a:xfrm>
          <a:prstGeom prst="line">
            <a:avLst/>
          </a:prstGeom>
          <a:noFill/>
          <a:ln w="9525">
            <a:solidFill>
              <a:srgbClr val="FF0000"/>
            </a:solidFill>
            <a:round/>
            <a:headEnd/>
            <a:tailEnd/>
          </a:ln>
        </p:spPr>
        <p:txBody>
          <a:bodyPr wrap="none" lIns="89997" tIns="46798" rIns="89997" bIns="46798"/>
          <a:lstStyle/>
          <a:p>
            <a:endParaRPr lang="zh-CN" altLang="en-US"/>
          </a:p>
        </p:txBody>
      </p:sp>
      <p:sp>
        <p:nvSpPr>
          <p:cNvPr id="132161" name="AutoShape 313"/>
          <p:cNvSpPr>
            <a:spLocks noChangeArrowheads="1"/>
          </p:cNvSpPr>
          <p:nvPr/>
        </p:nvSpPr>
        <p:spPr bwMode="auto">
          <a:xfrm>
            <a:off x="211142" y="4863430"/>
            <a:ext cx="2732087" cy="228600"/>
          </a:xfrm>
          <a:prstGeom prst="flowChartAlternateProcess">
            <a:avLst/>
          </a:prstGeom>
          <a:solidFill>
            <a:srgbClr val="CCFF99"/>
          </a:solidFill>
          <a:ln w="9525">
            <a:solidFill>
              <a:schemeClr val="accent2"/>
            </a:solidFill>
            <a:miter lim="800000"/>
            <a:headEnd/>
            <a:tailEnd/>
          </a:ln>
        </p:spPr>
        <p:txBody>
          <a:bodyPr wrap="none" lIns="89997" tIns="46798" rIns="89997" bIns="46798" anchor="ctr"/>
          <a:lstStyle/>
          <a:p>
            <a:pPr algn="ctr"/>
            <a:r>
              <a:rPr lang="zh-CN" altLang="en-US" sz="1400" dirty="0">
                <a:solidFill>
                  <a:srgbClr val="050000"/>
                </a:solidFill>
              </a:rPr>
              <a:t>基于独立编码体系的</a:t>
            </a:r>
            <a:r>
              <a:rPr lang="en-US" altLang="zh-CN" sz="1400" dirty="0">
                <a:solidFill>
                  <a:srgbClr val="050000"/>
                </a:solidFill>
              </a:rPr>
              <a:t>BOM</a:t>
            </a:r>
            <a:r>
              <a:rPr lang="zh-CN" altLang="en-US" sz="1400" dirty="0">
                <a:solidFill>
                  <a:srgbClr val="050000"/>
                </a:solidFill>
              </a:rPr>
              <a:t>集成过程</a:t>
            </a:r>
          </a:p>
        </p:txBody>
      </p:sp>
      <p:sp>
        <p:nvSpPr>
          <p:cNvPr id="132162" name="Text Box 314"/>
          <p:cNvSpPr txBox="1">
            <a:spLocks noChangeArrowheads="1"/>
          </p:cNvSpPr>
          <p:nvPr/>
        </p:nvSpPr>
        <p:spPr bwMode="auto">
          <a:xfrm>
            <a:off x="492126" y="4025503"/>
            <a:ext cx="955675" cy="309954"/>
          </a:xfrm>
          <a:prstGeom prst="rect">
            <a:avLst/>
          </a:prstGeom>
          <a:solidFill>
            <a:srgbClr val="FFCCFF"/>
          </a:solidFill>
          <a:ln w="9525">
            <a:solidFill>
              <a:schemeClr val="tx1"/>
            </a:solidFill>
            <a:miter lim="800000"/>
            <a:headEnd/>
            <a:tailEnd/>
          </a:ln>
        </p:spPr>
        <p:txBody>
          <a:bodyPr lIns="89997" tIns="46798" rIns="89997" bIns="46798">
            <a:spAutoFit/>
          </a:bodyPr>
          <a:lstStyle/>
          <a:p>
            <a:pPr>
              <a:spcBef>
                <a:spcPct val="50000"/>
              </a:spcBef>
            </a:pPr>
            <a:r>
              <a:rPr lang="en-US" altLang="zh-CN" sz="1400">
                <a:solidFill>
                  <a:srgbClr val="050000"/>
                </a:solidFill>
              </a:rPr>
              <a:t>CAD</a:t>
            </a:r>
            <a:r>
              <a:rPr lang="zh-CN" altLang="en-US" sz="1400">
                <a:solidFill>
                  <a:srgbClr val="050000"/>
                </a:solidFill>
              </a:rPr>
              <a:t>系统</a:t>
            </a:r>
          </a:p>
        </p:txBody>
      </p:sp>
      <p:sp>
        <p:nvSpPr>
          <p:cNvPr id="132163" name="Line 315"/>
          <p:cNvSpPr>
            <a:spLocks noChangeShapeType="1"/>
          </p:cNvSpPr>
          <p:nvPr/>
        </p:nvSpPr>
        <p:spPr bwMode="auto">
          <a:xfrm flipH="1" flipV="1">
            <a:off x="703263" y="2350295"/>
            <a:ext cx="246062" cy="1656160"/>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sp>
        <p:nvSpPr>
          <p:cNvPr id="132164" name="Line 316"/>
          <p:cNvSpPr>
            <a:spLocks noChangeShapeType="1"/>
          </p:cNvSpPr>
          <p:nvPr/>
        </p:nvSpPr>
        <p:spPr bwMode="auto">
          <a:xfrm flipV="1">
            <a:off x="949325" y="3143251"/>
            <a:ext cx="527050" cy="863204"/>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sp>
        <p:nvSpPr>
          <p:cNvPr id="132165" name="Line 317"/>
          <p:cNvSpPr>
            <a:spLocks noChangeShapeType="1"/>
          </p:cNvSpPr>
          <p:nvPr/>
        </p:nvSpPr>
        <p:spPr bwMode="auto">
          <a:xfrm flipV="1">
            <a:off x="962026" y="3796905"/>
            <a:ext cx="725488" cy="219075"/>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sp>
        <p:nvSpPr>
          <p:cNvPr id="132166" name="Text Box 318"/>
          <p:cNvSpPr txBox="1">
            <a:spLocks noChangeArrowheads="1"/>
          </p:cNvSpPr>
          <p:nvPr/>
        </p:nvSpPr>
        <p:spPr bwMode="auto">
          <a:xfrm>
            <a:off x="2203450" y="1600200"/>
            <a:ext cx="996950" cy="279176"/>
          </a:xfrm>
          <a:prstGeom prst="rect">
            <a:avLst/>
          </a:prstGeom>
          <a:solidFill>
            <a:srgbClr val="FFCCFF"/>
          </a:solidFill>
          <a:ln w="9525">
            <a:solidFill>
              <a:schemeClr val="tx1"/>
            </a:solidFill>
            <a:miter lim="800000"/>
            <a:headEnd/>
            <a:tailEnd/>
          </a:ln>
        </p:spPr>
        <p:txBody>
          <a:bodyPr lIns="89997" tIns="46798" rIns="89997" bIns="46798">
            <a:spAutoFit/>
          </a:bodyPr>
          <a:lstStyle/>
          <a:p>
            <a:pPr>
              <a:spcBef>
                <a:spcPct val="50000"/>
              </a:spcBef>
            </a:pPr>
            <a:r>
              <a:rPr lang="en-US" altLang="zh-CN" sz="1200">
                <a:solidFill>
                  <a:srgbClr val="050000"/>
                </a:solidFill>
              </a:rPr>
              <a:t>CAPP</a:t>
            </a:r>
            <a:r>
              <a:rPr lang="zh-CN" altLang="en-US" sz="1200">
                <a:solidFill>
                  <a:srgbClr val="050000"/>
                </a:solidFill>
              </a:rPr>
              <a:t>系统</a:t>
            </a:r>
          </a:p>
        </p:txBody>
      </p:sp>
      <p:sp>
        <p:nvSpPr>
          <p:cNvPr id="132167" name="Line 319"/>
          <p:cNvSpPr>
            <a:spLocks noChangeShapeType="1"/>
          </p:cNvSpPr>
          <p:nvPr/>
        </p:nvSpPr>
        <p:spPr bwMode="auto">
          <a:xfrm>
            <a:off x="2743204" y="1785940"/>
            <a:ext cx="703263" cy="264319"/>
          </a:xfrm>
          <a:prstGeom prst="line">
            <a:avLst/>
          </a:prstGeom>
          <a:noFill/>
          <a:ln w="9525">
            <a:solidFill>
              <a:srgbClr val="FF0000"/>
            </a:solidFill>
            <a:round/>
            <a:headEnd/>
            <a:tailEnd type="triangle" w="med" len="med"/>
          </a:ln>
        </p:spPr>
        <p:txBody>
          <a:bodyPr wrap="none" lIns="89997" tIns="46798" rIns="89997" bIns="46798"/>
          <a:lstStyle/>
          <a:p>
            <a:endParaRPr lang="zh-CN" altLang="en-US"/>
          </a:p>
        </p:txBody>
      </p:sp>
      <p:pic>
        <p:nvPicPr>
          <p:cNvPr id="132168" name="Picture 323" descr="22"/>
          <p:cNvPicPr>
            <a:picLocks noChangeAspect="1" noChangeArrowheads="1"/>
          </p:cNvPicPr>
          <p:nvPr/>
        </p:nvPicPr>
        <p:blipFill>
          <a:blip r:embed="rId3" cstate="print"/>
          <a:srcRect/>
          <a:stretch>
            <a:fillRect/>
          </a:stretch>
        </p:blipFill>
        <p:spPr bwMode="auto">
          <a:xfrm>
            <a:off x="3516314" y="1212057"/>
            <a:ext cx="2743200" cy="1188244"/>
          </a:xfrm>
          <a:prstGeom prst="rect">
            <a:avLst/>
          </a:prstGeom>
          <a:noFill/>
          <a:ln w="9525">
            <a:noFill/>
            <a:miter lim="800000"/>
            <a:headEnd/>
            <a:tailEnd/>
          </a:ln>
        </p:spPr>
      </p:pic>
      <p:sp>
        <p:nvSpPr>
          <p:cNvPr id="132169" name="Text Box 177"/>
          <p:cNvSpPr txBox="1">
            <a:spLocks noChangeArrowheads="1"/>
          </p:cNvSpPr>
          <p:nvPr/>
        </p:nvSpPr>
        <p:spPr bwMode="auto">
          <a:xfrm>
            <a:off x="5580064" y="1288256"/>
            <a:ext cx="792137" cy="279176"/>
          </a:xfrm>
          <a:prstGeom prst="rect">
            <a:avLst/>
          </a:prstGeom>
          <a:noFill/>
          <a:ln w="9525">
            <a:noFill/>
            <a:miter lim="800000"/>
            <a:headEnd/>
            <a:tailEnd/>
          </a:ln>
        </p:spPr>
        <p:txBody>
          <a:bodyPr wrap="square" lIns="89997" tIns="46798" rIns="89997" bIns="46798">
            <a:spAutoFit/>
          </a:bodyPr>
          <a:lstStyle/>
          <a:p>
            <a:pPr>
              <a:spcBef>
                <a:spcPct val="50000"/>
              </a:spcBef>
            </a:pPr>
            <a:r>
              <a:rPr lang="zh-CN" altLang="en-US" sz="1200" dirty="0"/>
              <a:t>工艺规划</a:t>
            </a:r>
            <a:endParaRPr lang="zh-CN" altLang="en-US" sz="1200" dirty="0"/>
          </a:p>
        </p:txBody>
      </p:sp>
      <p:pic>
        <p:nvPicPr>
          <p:cNvPr id="132171" name="Picture 324" descr="产品装配工艺模板编辑"/>
          <p:cNvPicPr>
            <a:picLocks noChangeAspect="1" noChangeArrowheads="1"/>
          </p:cNvPicPr>
          <p:nvPr/>
        </p:nvPicPr>
        <p:blipFill>
          <a:blip r:embed="rId4" cstate="print"/>
          <a:srcRect/>
          <a:stretch>
            <a:fillRect/>
          </a:stretch>
        </p:blipFill>
        <p:spPr bwMode="auto">
          <a:xfrm>
            <a:off x="6681792" y="1257301"/>
            <a:ext cx="1900237" cy="1054894"/>
          </a:xfrm>
          <a:prstGeom prst="rect">
            <a:avLst/>
          </a:prstGeom>
          <a:noFill/>
          <a:ln w="9525">
            <a:noFill/>
            <a:miter lim="800000"/>
            <a:headEnd/>
            <a:tailEnd/>
          </a:ln>
        </p:spPr>
      </p:pic>
      <p:sp>
        <p:nvSpPr>
          <p:cNvPr id="132172" name="Text Box 325"/>
          <p:cNvSpPr txBox="1">
            <a:spLocks noChangeArrowheads="1"/>
          </p:cNvSpPr>
          <p:nvPr/>
        </p:nvSpPr>
        <p:spPr bwMode="auto">
          <a:xfrm>
            <a:off x="6516216" y="2283718"/>
            <a:ext cx="2448272" cy="279176"/>
          </a:xfrm>
          <a:prstGeom prst="rect">
            <a:avLst/>
          </a:prstGeom>
          <a:noFill/>
          <a:ln w="9525">
            <a:noFill/>
            <a:miter lim="800000"/>
            <a:headEnd/>
            <a:tailEnd/>
          </a:ln>
        </p:spPr>
        <p:txBody>
          <a:bodyPr wrap="square" lIns="89997" tIns="46798" rIns="89997" bIns="46798">
            <a:spAutoFit/>
          </a:bodyPr>
          <a:lstStyle/>
          <a:p>
            <a:pPr>
              <a:spcBef>
                <a:spcPct val="50000"/>
              </a:spcBef>
            </a:pPr>
            <a:r>
              <a:rPr lang="zh-CN" altLang="en-US" sz="1200" dirty="0"/>
              <a:t>按</a:t>
            </a:r>
            <a:r>
              <a:rPr lang="en-US" altLang="zh-CN" sz="1200" dirty="0"/>
              <a:t>WBS</a:t>
            </a:r>
            <a:r>
              <a:rPr lang="zh-CN" altLang="en-US" sz="1200" dirty="0"/>
              <a:t>展开</a:t>
            </a:r>
            <a:r>
              <a:rPr lang="zh-CN" altLang="en-US" sz="1200" dirty="0"/>
              <a:t>的企业 一级</a:t>
            </a:r>
            <a:r>
              <a:rPr lang="zh-CN" altLang="en-US" sz="1200" dirty="0"/>
              <a:t>生产计划</a:t>
            </a:r>
          </a:p>
        </p:txBody>
      </p:sp>
      <p:grpSp>
        <p:nvGrpSpPr>
          <p:cNvPr id="18" name="Group 326"/>
          <p:cNvGrpSpPr>
            <a:grpSpLocks/>
          </p:cNvGrpSpPr>
          <p:nvPr/>
        </p:nvGrpSpPr>
        <p:grpSpPr bwMode="auto">
          <a:xfrm>
            <a:off x="6586542" y="2780300"/>
            <a:ext cx="2154237" cy="1105902"/>
            <a:chOff x="576" y="1005"/>
            <a:chExt cx="4654" cy="3315"/>
          </a:xfrm>
        </p:grpSpPr>
        <p:grpSp>
          <p:nvGrpSpPr>
            <p:cNvPr id="19" name="Group 327"/>
            <p:cNvGrpSpPr>
              <a:grpSpLocks/>
            </p:cNvGrpSpPr>
            <p:nvPr/>
          </p:nvGrpSpPr>
          <p:grpSpPr bwMode="auto">
            <a:xfrm>
              <a:off x="2785" y="1008"/>
              <a:ext cx="480" cy="640"/>
              <a:chOff x="2977" y="768"/>
              <a:chExt cx="480" cy="640"/>
            </a:xfrm>
          </p:grpSpPr>
          <p:sp>
            <p:nvSpPr>
              <p:cNvPr id="2127176" name="Rectangle 328"/>
              <p:cNvSpPr>
                <a:spLocks noChangeArrowheads="1"/>
              </p:cNvSpPr>
              <p:nvPr/>
            </p:nvSpPr>
            <p:spPr bwMode="auto">
              <a:xfrm>
                <a:off x="2977" y="768"/>
                <a:ext cx="480" cy="303"/>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84" name="Rectangle 329"/>
              <p:cNvSpPr>
                <a:spLocks noChangeArrowheads="1"/>
              </p:cNvSpPr>
              <p:nvPr/>
            </p:nvSpPr>
            <p:spPr bwMode="auto">
              <a:xfrm>
                <a:off x="3071" y="854"/>
                <a:ext cx="339" cy="554"/>
              </a:xfrm>
              <a:prstGeom prst="rect">
                <a:avLst/>
              </a:prstGeom>
              <a:noFill/>
              <a:ln w="9525">
                <a:noFill/>
                <a:miter lim="800000"/>
                <a:headEnd/>
                <a:tailEnd/>
              </a:ln>
            </p:spPr>
            <p:txBody>
              <a:bodyPr lIns="0" tIns="0" rIns="0" bIns="0">
                <a:spAutoFit/>
              </a:bodyPr>
              <a:lstStyle/>
              <a:p>
                <a:r>
                  <a:rPr kumimoji="1" lang="zh-CN" altLang="en-US" sz="600">
                    <a:solidFill>
                      <a:srgbClr val="663300"/>
                    </a:solidFill>
                    <a:latin typeface="宋体" pitchFamily="2" charset="-122"/>
                  </a:rPr>
                  <a:t>销 售</a:t>
                </a:r>
                <a:endParaRPr kumimoji="1" lang="zh-CN" altLang="en-US" sz="600">
                  <a:solidFill>
                    <a:srgbClr val="663300"/>
                  </a:solidFill>
                  <a:latin typeface="Times New Roman" pitchFamily="18" charset="0"/>
                </a:endParaRPr>
              </a:p>
            </p:txBody>
          </p:sp>
        </p:grpSp>
        <p:grpSp>
          <p:nvGrpSpPr>
            <p:cNvPr id="20" name="Group 330"/>
            <p:cNvGrpSpPr>
              <a:grpSpLocks/>
            </p:cNvGrpSpPr>
            <p:nvPr/>
          </p:nvGrpSpPr>
          <p:grpSpPr bwMode="auto">
            <a:xfrm>
              <a:off x="4180" y="1005"/>
              <a:ext cx="672" cy="362"/>
              <a:chOff x="4273" y="864"/>
              <a:chExt cx="527" cy="415"/>
            </a:xfrm>
          </p:grpSpPr>
          <p:sp>
            <p:nvSpPr>
              <p:cNvPr id="2127179" name="Rectangle 331"/>
              <p:cNvSpPr>
                <a:spLocks noChangeArrowheads="1"/>
              </p:cNvSpPr>
              <p:nvPr/>
            </p:nvSpPr>
            <p:spPr bwMode="auto">
              <a:xfrm>
                <a:off x="4273" y="864"/>
                <a:ext cx="527" cy="383"/>
              </a:xfrm>
              <a:prstGeom prst="rect">
                <a:avLst/>
              </a:prstGeom>
              <a:gradFill rotWithShape="0">
                <a:gsLst>
                  <a:gs pos="0">
                    <a:srgbClr val="66CCFF"/>
                  </a:gs>
                  <a:gs pos="100000">
                    <a:srgbClr val="6699FF"/>
                  </a:gs>
                </a:gsLst>
                <a:path path="shape">
                  <a:fillToRect l="50000" t="50000" r="50000" b="50000"/>
                </a:path>
              </a:gradFill>
              <a:ln w="11176">
                <a:solidFill>
                  <a:schemeClr val="tx1"/>
                </a:solidFill>
                <a:prstDash val="dash"/>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82" name="Rectangle 332"/>
              <p:cNvSpPr>
                <a:spLocks noChangeArrowheads="1"/>
              </p:cNvSpPr>
              <p:nvPr/>
            </p:nvSpPr>
            <p:spPr bwMode="auto">
              <a:xfrm>
                <a:off x="4370" y="962"/>
                <a:ext cx="391" cy="317"/>
              </a:xfrm>
              <a:prstGeom prst="rect">
                <a:avLst/>
              </a:prstGeom>
              <a:noFill/>
              <a:ln w="9525">
                <a:solidFill>
                  <a:schemeClr val="tx1"/>
                </a:solidFill>
                <a:prstDash val="dash"/>
                <a:miter lim="800000"/>
                <a:headEnd/>
                <a:tailEnd/>
              </a:ln>
            </p:spPr>
            <p:txBody>
              <a:bodyPr wrap="none" lIns="0" tIns="0" rIns="0" bIns="0">
                <a:spAutoFit/>
              </a:bodyPr>
              <a:lstStyle/>
              <a:p>
                <a:r>
                  <a:rPr kumimoji="1" lang="zh-CN" altLang="en-US" sz="600">
                    <a:solidFill>
                      <a:srgbClr val="663300"/>
                    </a:solidFill>
                    <a:latin typeface="宋体" pitchFamily="2" charset="-122"/>
                  </a:rPr>
                  <a:t>应收帐</a:t>
                </a:r>
                <a:endParaRPr kumimoji="1" lang="zh-CN" altLang="en-US" sz="600">
                  <a:solidFill>
                    <a:srgbClr val="663300"/>
                  </a:solidFill>
                  <a:latin typeface="Times New Roman" pitchFamily="18" charset="0"/>
                </a:endParaRPr>
              </a:p>
            </p:txBody>
          </p:sp>
        </p:grpSp>
        <p:grpSp>
          <p:nvGrpSpPr>
            <p:cNvPr id="21" name="Group 333"/>
            <p:cNvGrpSpPr>
              <a:grpSpLocks/>
            </p:cNvGrpSpPr>
            <p:nvPr/>
          </p:nvGrpSpPr>
          <p:grpSpPr bwMode="auto">
            <a:xfrm>
              <a:off x="2016" y="2111"/>
              <a:ext cx="953" cy="352"/>
              <a:chOff x="2280" y="1749"/>
              <a:chExt cx="953" cy="352"/>
            </a:xfrm>
          </p:grpSpPr>
          <p:sp>
            <p:nvSpPr>
              <p:cNvPr id="2127182" name="Rectangle 334"/>
              <p:cNvSpPr>
                <a:spLocks noChangeArrowheads="1"/>
              </p:cNvSpPr>
              <p:nvPr/>
            </p:nvSpPr>
            <p:spPr bwMode="auto">
              <a:xfrm>
                <a:off x="2280" y="1749"/>
                <a:ext cx="888" cy="314"/>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80" name="Rectangle 335"/>
              <p:cNvSpPr>
                <a:spLocks noChangeArrowheads="1"/>
              </p:cNvSpPr>
              <p:nvPr/>
            </p:nvSpPr>
            <p:spPr bwMode="auto">
              <a:xfrm>
                <a:off x="2402" y="1824"/>
                <a:ext cx="831"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主生产计划</a:t>
                </a:r>
                <a:endParaRPr kumimoji="1" lang="zh-CN" altLang="en-US" sz="600">
                  <a:solidFill>
                    <a:srgbClr val="663300"/>
                  </a:solidFill>
                  <a:latin typeface="Times New Roman" pitchFamily="18" charset="0"/>
                </a:endParaRPr>
              </a:p>
            </p:txBody>
          </p:sp>
        </p:grpSp>
        <p:grpSp>
          <p:nvGrpSpPr>
            <p:cNvPr id="22" name="Group 336"/>
            <p:cNvGrpSpPr>
              <a:grpSpLocks/>
            </p:cNvGrpSpPr>
            <p:nvPr/>
          </p:nvGrpSpPr>
          <p:grpSpPr bwMode="auto">
            <a:xfrm>
              <a:off x="1955" y="2689"/>
              <a:ext cx="1022" cy="650"/>
              <a:chOff x="2195" y="2257"/>
              <a:chExt cx="1022" cy="650"/>
            </a:xfrm>
          </p:grpSpPr>
          <p:sp>
            <p:nvSpPr>
              <p:cNvPr id="2127185" name="Rectangle 337"/>
              <p:cNvSpPr>
                <a:spLocks noChangeArrowheads="1"/>
              </p:cNvSpPr>
              <p:nvPr/>
            </p:nvSpPr>
            <p:spPr bwMode="auto">
              <a:xfrm>
                <a:off x="2195" y="2257"/>
                <a:ext cx="1022" cy="335"/>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78" name="Rectangle 338"/>
              <p:cNvSpPr>
                <a:spLocks noChangeArrowheads="1"/>
              </p:cNvSpPr>
              <p:nvPr/>
            </p:nvSpPr>
            <p:spPr bwMode="auto">
              <a:xfrm>
                <a:off x="2305" y="2353"/>
                <a:ext cx="842" cy="554"/>
              </a:xfrm>
              <a:prstGeom prst="rect">
                <a:avLst/>
              </a:prstGeom>
              <a:noFill/>
              <a:ln w="9525">
                <a:noFill/>
                <a:miter lim="800000"/>
                <a:headEnd/>
                <a:tailEnd/>
              </a:ln>
            </p:spPr>
            <p:txBody>
              <a:bodyPr lIns="0" tIns="0" rIns="0" bIns="0">
                <a:spAutoFit/>
              </a:bodyPr>
              <a:lstStyle/>
              <a:p>
                <a:r>
                  <a:rPr kumimoji="1" lang="zh-CN" altLang="en-US" sz="600" dirty="0">
                    <a:solidFill>
                      <a:srgbClr val="663300"/>
                    </a:solidFill>
                    <a:latin typeface="宋体" pitchFamily="2" charset="-122"/>
                  </a:rPr>
                  <a:t>物料需求计划</a:t>
                </a:r>
                <a:endParaRPr kumimoji="1" lang="zh-CN" altLang="en-US" sz="600" dirty="0">
                  <a:solidFill>
                    <a:srgbClr val="663300"/>
                  </a:solidFill>
                  <a:latin typeface="Times New Roman" pitchFamily="18" charset="0"/>
                </a:endParaRPr>
              </a:p>
            </p:txBody>
          </p:sp>
        </p:grpSp>
        <p:grpSp>
          <p:nvGrpSpPr>
            <p:cNvPr id="23" name="Group 339"/>
            <p:cNvGrpSpPr>
              <a:grpSpLocks/>
            </p:cNvGrpSpPr>
            <p:nvPr/>
          </p:nvGrpSpPr>
          <p:grpSpPr bwMode="auto">
            <a:xfrm>
              <a:off x="2737" y="1583"/>
              <a:ext cx="504" cy="337"/>
              <a:chOff x="2953" y="1283"/>
              <a:chExt cx="504" cy="337"/>
            </a:xfrm>
          </p:grpSpPr>
          <p:sp>
            <p:nvSpPr>
              <p:cNvPr id="2127188" name="Rectangle 340"/>
              <p:cNvSpPr>
                <a:spLocks noChangeArrowheads="1"/>
              </p:cNvSpPr>
              <p:nvPr/>
            </p:nvSpPr>
            <p:spPr bwMode="auto">
              <a:xfrm>
                <a:off x="2953" y="1283"/>
                <a:ext cx="504" cy="300"/>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76" name="Rectangle 341"/>
              <p:cNvSpPr>
                <a:spLocks noChangeArrowheads="1"/>
              </p:cNvSpPr>
              <p:nvPr/>
            </p:nvSpPr>
            <p:spPr bwMode="auto">
              <a:xfrm>
                <a:off x="3073" y="1343"/>
                <a:ext cx="332"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预测</a:t>
                </a:r>
                <a:endParaRPr kumimoji="1" lang="zh-CN" altLang="en-US" sz="600">
                  <a:solidFill>
                    <a:srgbClr val="663300"/>
                  </a:solidFill>
                  <a:latin typeface="Times New Roman" pitchFamily="18" charset="0"/>
                </a:endParaRPr>
              </a:p>
            </p:txBody>
          </p:sp>
        </p:grpSp>
        <p:grpSp>
          <p:nvGrpSpPr>
            <p:cNvPr id="24" name="Group 342"/>
            <p:cNvGrpSpPr>
              <a:grpSpLocks/>
            </p:cNvGrpSpPr>
            <p:nvPr/>
          </p:nvGrpSpPr>
          <p:grpSpPr bwMode="auto">
            <a:xfrm>
              <a:off x="3121" y="3845"/>
              <a:ext cx="576" cy="320"/>
              <a:chOff x="3247" y="3175"/>
              <a:chExt cx="576" cy="320"/>
            </a:xfrm>
          </p:grpSpPr>
          <p:sp>
            <p:nvSpPr>
              <p:cNvPr id="132272" name="Rectangle 343"/>
              <p:cNvSpPr>
                <a:spLocks noChangeArrowheads="1"/>
              </p:cNvSpPr>
              <p:nvPr/>
            </p:nvSpPr>
            <p:spPr bwMode="auto">
              <a:xfrm>
                <a:off x="3474" y="3207"/>
                <a:ext cx="0" cy="277"/>
              </a:xfrm>
              <a:prstGeom prst="rect">
                <a:avLst/>
              </a:prstGeom>
              <a:noFill/>
              <a:ln w="9525">
                <a:noFill/>
                <a:miter lim="800000"/>
                <a:headEnd/>
                <a:tailEnd/>
              </a:ln>
            </p:spPr>
            <p:txBody>
              <a:bodyPr wrap="none" lIns="0" tIns="0" rIns="0" bIns="0">
                <a:spAutoFit/>
              </a:bodyPr>
              <a:lstStyle/>
              <a:p>
                <a:r>
                  <a:rPr kumimoji="1" lang="en-US" altLang="zh-CN" sz="600">
                    <a:solidFill>
                      <a:srgbClr val="663300"/>
                    </a:solidFill>
                    <a:latin typeface="Times New Roman" pitchFamily="18" charset="0"/>
                  </a:rPr>
                  <a:t> </a:t>
                </a:r>
              </a:p>
            </p:txBody>
          </p:sp>
          <p:sp>
            <p:nvSpPr>
              <p:cNvPr id="2127192" name="Rectangle 344"/>
              <p:cNvSpPr>
                <a:spLocks noChangeArrowheads="1"/>
              </p:cNvSpPr>
              <p:nvPr/>
            </p:nvSpPr>
            <p:spPr bwMode="auto">
              <a:xfrm>
                <a:off x="3247" y="3175"/>
                <a:ext cx="576" cy="282"/>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74" name="Rectangle 345"/>
              <p:cNvSpPr>
                <a:spLocks noChangeArrowheads="1"/>
              </p:cNvSpPr>
              <p:nvPr/>
            </p:nvSpPr>
            <p:spPr bwMode="auto">
              <a:xfrm>
                <a:off x="3360" y="3218"/>
                <a:ext cx="416"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采 购</a:t>
                </a:r>
              </a:p>
            </p:txBody>
          </p:sp>
        </p:grpSp>
        <p:sp>
          <p:nvSpPr>
            <p:cNvPr id="132183" name="Rectangle 346"/>
            <p:cNvSpPr>
              <a:spLocks noChangeArrowheads="1"/>
            </p:cNvSpPr>
            <p:nvPr/>
          </p:nvSpPr>
          <p:spPr bwMode="auto">
            <a:xfrm>
              <a:off x="3984" y="1825"/>
              <a:ext cx="0" cy="277"/>
            </a:xfrm>
            <a:prstGeom prst="rect">
              <a:avLst/>
            </a:prstGeom>
            <a:noFill/>
            <a:ln w="9525">
              <a:noFill/>
              <a:miter lim="800000"/>
              <a:headEnd/>
              <a:tailEnd/>
            </a:ln>
          </p:spPr>
          <p:txBody>
            <a:bodyPr wrap="none" lIns="0" tIns="0" rIns="0" bIns="0">
              <a:spAutoFit/>
            </a:bodyPr>
            <a:lstStyle/>
            <a:p>
              <a:r>
                <a:rPr kumimoji="1" lang="en-US" altLang="zh-CN" sz="600">
                  <a:solidFill>
                    <a:srgbClr val="663300"/>
                  </a:solidFill>
                  <a:latin typeface="Times New Roman" pitchFamily="18" charset="0"/>
                </a:rPr>
                <a:t> </a:t>
              </a:r>
            </a:p>
          </p:txBody>
        </p:sp>
        <p:grpSp>
          <p:nvGrpSpPr>
            <p:cNvPr id="25" name="Group 347"/>
            <p:cNvGrpSpPr>
              <a:grpSpLocks/>
            </p:cNvGrpSpPr>
            <p:nvPr/>
          </p:nvGrpSpPr>
          <p:grpSpPr bwMode="auto">
            <a:xfrm>
              <a:off x="3361" y="2111"/>
              <a:ext cx="456" cy="345"/>
              <a:chOff x="3289" y="2213"/>
              <a:chExt cx="456" cy="345"/>
            </a:xfrm>
          </p:grpSpPr>
          <p:sp>
            <p:nvSpPr>
              <p:cNvPr id="2127196" name="Rectangle 348"/>
              <p:cNvSpPr>
                <a:spLocks noChangeArrowheads="1"/>
              </p:cNvSpPr>
              <p:nvPr/>
            </p:nvSpPr>
            <p:spPr bwMode="auto">
              <a:xfrm>
                <a:off x="3289" y="2213"/>
                <a:ext cx="456" cy="282"/>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70" name="Rectangle 349"/>
              <p:cNvSpPr>
                <a:spLocks noChangeArrowheads="1"/>
              </p:cNvSpPr>
              <p:nvPr/>
            </p:nvSpPr>
            <p:spPr bwMode="auto">
              <a:xfrm>
                <a:off x="3472" y="2281"/>
                <a:ext cx="0" cy="277"/>
              </a:xfrm>
              <a:prstGeom prst="rect">
                <a:avLst/>
              </a:prstGeom>
              <a:noFill/>
              <a:ln w="9525">
                <a:noFill/>
                <a:miter lim="800000"/>
                <a:headEnd/>
                <a:tailEnd/>
              </a:ln>
            </p:spPr>
            <p:txBody>
              <a:bodyPr wrap="none" lIns="0" tIns="0" rIns="0" bIns="0">
                <a:spAutoFit/>
              </a:bodyPr>
              <a:lstStyle/>
              <a:p>
                <a:r>
                  <a:rPr kumimoji="1" lang="en-US" altLang="zh-CN" sz="600">
                    <a:solidFill>
                      <a:srgbClr val="663300"/>
                    </a:solidFill>
                    <a:latin typeface="Times New Roman" pitchFamily="18" charset="0"/>
                  </a:rPr>
                  <a:t> </a:t>
                </a:r>
              </a:p>
            </p:txBody>
          </p:sp>
          <p:sp>
            <p:nvSpPr>
              <p:cNvPr id="132271" name="Rectangle 350"/>
              <p:cNvSpPr>
                <a:spLocks noChangeArrowheads="1"/>
              </p:cNvSpPr>
              <p:nvPr/>
            </p:nvSpPr>
            <p:spPr bwMode="auto">
              <a:xfrm>
                <a:off x="3409" y="2256"/>
                <a:ext cx="332"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库存</a:t>
                </a:r>
              </a:p>
            </p:txBody>
          </p:sp>
        </p:grpSp>
        <p:grpSp>
          <p:nvGrpSpPr>
            <p:cNvPr id="26" name="Group 351"/>
            <p:cNvGrpSpPr>
              <a:grpSpLocks/>
            </p:cNvGrpSpPr>
            <p:nvPr/>
          </p:nvGrpSpPr>
          <p:grpSpPr bwMode="auto">
            <a:xfrm>
              <a:off x="624" y="3217"/>
              <a:ext cx="552" cy="345"/>
              <a:chOff x="1272" y="2836"/>
              <a:chExt cx="552" cy="345"/>
            </a:xfrm>
          </p:grpSpPr>
          <p:sp>
            <p:nvSpPr>
              <p:cNvPr id="2127200" name="Rectangle 352"/>
              <p:cNvSpPr>
                <a:spLocks noChangeArrowheads="1"/>
              </p:cNvSpPr>
              <p:nvPr/>
            </p:nvSpPr>
            <p:spPr bwMode="auto">
              <a:xfrm>
                <a:off x="1272" y="2836"/>
                <a:ext cx="552" cy="289"/>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68" name="Rectangle 353"/>
              <p:cNvSpPr>
                <a:spLocks noChangeArrowheads="1"/>
              </p:cNvSpPr>
              <p:nvPr/>
            </p:nvSpPr>
            <p:spPr bwMode="auto">
              <a:xfrm>
                <a:off x="1382" y="2904"/>
                <a:ext cx="416"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成 本</a:t>
                </a:r>
                <a:endParaRPr kumimoji="1" lang="zh-CN" altLang="en-US" sz="600">
                  <a:solidFill>
                    <a:srgbClr val="663300"/>
                  </a:solidFill>
                  <a:latin typeface="Times New Roman" pitchFamily="18" charset="0"/>
                </a:endParaRPr>
              </a:p>
            </p:txBody>
          </p:sp>
        </p:grpSp>
        <p:grpSp>
          <p:nvGrpSpPr>
            <p:cNvPr id="27" name="Group 354"/>
            <p:cNvGrpSpPr>
              <a:grpSpLocks/>
            </p:cNvGrpSpPr>
            <p:nvPr/>
          </p:nvGrpSpPr>
          <p:grpSpPr bwMode="auto">
            <a:xfrm>
              <a:off x="1728" y="1536"/>
              <a:ext cx="512" cy="374"/>
              <a:chOff x="1872" y="1200"/>
              <a:chExt cx="512" cy="374"/>
            </a:xfrm>
          </p:grpSpPr>
          <p:sp>
            <p:nvSpPr>
              <p:cNvPr id="2127203" name="Rectangle 355"/>
              <p:cNvSpPr>
                <a:spLocks noChangeArrowheads="1"/>
              </p:cNvSpPr>
              <p:nvPr/>
            </p:nvSpPr>
            <p:spPr bwMode="auto">
              <a:xfrm>
                <a:off x="1872" y="1200"/>
                <a:ext cx="480" cy="335"/>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66" name="Rectangle 356"/>
              <p:cNvSpPr>
                <a:spLocks noChangeArrowheads="1"/>
              </p:cNvSpPr>
              <p:nvPr/>
            </p:nvSpPr>
            <p:spPr bwMode="auto">
              <a:xfrm>
                <a:off x="1968" y="1297"/>
                <a:ext cx="416"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订 单</a:t>
                </a:r>
                <a:endParaRPr kumimoji="1" lang="zh-CN" altLang="en-US" sz="600">
                  <a:solidFill>
                    <a:srgbClr val="663300"/>
                  </a:solidFill>
                  <a:latin typeface="Times New Roman" pitchFamily="18" charset="0"/>
                </a:endParaRPr>
              </a:p>
            </p:txBody>
          </p:sp>
        </p:grpSp>
        <p:grpSp>
          <p:nvGrpSpPr>
            <p:cNvPr id="28" name="Group 357"/>
            <p:cNvGrpSpPr>
              <a:grpSpLocks/>
            </p:cNvGrpSpPr>
            <p:nvPr/>
          </p:nvGrpSpPr>
          <p:grpSpPr bwMode="auto">
            <a:xfrm>
              <a:off x="1968" y="3264"/>
              <a:ext cx="1084" cy="337"/>
              <a:chOff x="2196" y="2688"/>
              <a:chExt cx="1084" cy="337"/>
            </a:xfrm>
          </p:grpSpPr>
          <p:sp>
            <p:nvSpPr>
              <p:cNvPr id="2127206" name="Rectangle 358"/>
              <p:cNvSpPr>
                <a:spLocks noChangeArrowheads="1"/>
              </p:cNvSpPr>
              <p:nvPr/>
            </p:nvSpPr>
            <p:spPr bwMode="auto">
              <a:xfrm>
                <a:off x="2196" y="2688"/>
                <a:ext cx="971" cy="289"/>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64" name="Rectangle 359"/>
              <p:cNvSpPr>
                <a:spLocks noChangeArrowheads="1"/>
              </p:cNvSpPr>
              <p:nvPr/>
            </p:nvSpPr>
            <p:spPr bwMode="auto">
              <a:xfrm>
                <a:off x="2283" y="2748"/>
                <a:ext cx="997"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能力需求计划</a:t>
                </a:r>
                <a:endParaRPr kumimoji="1" lang="zh-CN" altLang="en-US" sz="600">
                  <a:solidFill>
                    <a:srgbClr val="663300"/>
                  </a:solidFill>
                  <a:latin typeface="Times New Roman" pitchFamily="18" charset="0"/>
                </a:endParaRPr>
              </a:p>
            </p:txBody>
          </p:sp>
        </p:grpSp>
        <p:grpSp>
          <p:nvGrpSpPr>
            <p:cNvPr id="29" name="Group 360"/>
            <p:cNvGrpSpPr>
              <a:grpSpLocks/>
            </p:cNvGrpSpPr>
            <p:nvPr/>
          </p:nvGrpSpPr>
          <p:grpSpPr bwMode="auto">
            <a:xfrm>
              <a:off x="1296" y="3845"/>
              <a:ext cx="762" cy="345"/>
              <a:chOff x="2280" y="3149"/>
              <a:chExt cx="762" cy="345"/>
            </a:xfrm>
          </p:grpSpPr>
          <p:sp>
            <p:nvSpPr>
              <p:cNvPr id="2127209" name="Rectangle 361"/>
              <p:cNvSpPr>
                <a:spLocks noChangeArrowheads="1"/>
              </p:cNvSpPr>
              <p:nvPr/>
            </p:nvSpPr>
            <p:spPr bwMode="auto">
              <a:xfrm>
                <a:off x="2280" y="3149"/>
                <a:ext cx="696" cy="307"/>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62" name="Rectangle 362"/>
              <p:cNvSpPr>
                <a:spLocks noChangeArrowheads="1"/>
              </p:cNvSpPr>
              <p:nvPr/>
            </p:nvSpPr>
            <p:spPr bwMode="auto">
              <a:xfrm>
                <a:off x="2377" y="3217"/>
                <a:ext cx="665"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车间控制</a:t>
                </a:r>
                <a:endParaRPr kumimoji="1" lang="zh-CN" altLang="en-US" sz="600">
                  <a:solidFill>
                    <a:srgbClr val="663300"/>
                  </a:solidFill>
                  <a:latin typeface="Times New Roman" pitchFamily="18" charset="0"/>
                </a:endParaRPr>
              </a:p>
            </p:txBody>
          </p:sp>
        </p:grpSp>
        <p:grpSp>
          <p:nvGrpSpPr>
            <p:cNvPr id="30" name="Group 363"/>
            <p:cNvGrpSpPr>
              <a:grpSpLocks/>
            </p:cNvGrpSpPr>
            <p:nvPr/>
          </p:nvGrpSpPr>
          <p:grpSpPr bwMode="auto">
            <a:xfrm>
              <a:off x="4274" y="2254"/>
              <a:ext cx="671" cy="387"/>
              <a:chOff x="4225" y="2209"/>
              <a:chExt cx="575" cy="339"/>
            </a:xfrm>
          </p:grpSpPr>
          <p:sp>
            <p:nvSpPr>
              <p:cNvPr id="2127212" name="Rectangle 364"/>
              <p:cNvSpPr>
                <a:spLocks noChangeArrowheads="1"/>
              </p:cNvSpPr>
              <p:nvPr/>
            </p:nvSpPr>
            <p:spPr bwMode="auto">
              <a:xfrm>
                <a:off x="4225" y="2209"/>
                <a:ext cx="529" cy="334"/>
              </a:xfrm>
              <a:prstGeom prst="rect">
                <a:avLst/>
              </a:prstGeom>
              <a:gradFill rotWithShape="0">
                <a:gsLst>
                  <a:gs pos="0">
                    <a:srgbClr val="66CCFF"/>
                  </a:gs>
                  <a:gs pos="100000">
                    <a:srgbClr val="6699FF"/>
                  </a:gs>
                </a:gsLst>
                <a:path path="shape">
                  <a:fillToRect l="50000" t="50000" r="50000" b="50000"/>
                </a:path>
              </a:gradFill>
              <a:ln w="11176">
                <a:solidFill>
                  <a:schemeClr val="tx1"/>
                </a:solidFill>
                <a:prstDash val="dash"/>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60" name="Rectangle 365"/>
              <p:cNvSpPr>
                <a:spLocks noChangeArrowheads="1"/>
              </p:cNvSpPr>
              <p:nvPr/>
            </p:nvSpPr>
            <p:spPr bwMode="auto">
              <a:xfrm>
                <a:off x="4320" y="2306"/>
                <a:ext cx="480" cy="242"/>
              </a:xfrm>
              <a:prstGeom prst="rect">
                <a:avLst/>
              </a:prstGeom>
              <a:noFill/>
              <a:ln w="9525">
                <a:solidFill>
                  <a:schemeClr val="tx1"/>
                </a:solidFill>
                <a:prstDash val="dash"/>
                <a:miter lim="800000"/>
                <a:headEnd/>
                <a:tailEnd/>
              </a:ln>
            </p:spPr>
            <p:txBody>
              <a:bodyPr lIns="0" tIns="0" rIns="0" bIns="0">
                <a:spAutoFit/>
              </a:bodyPr>
              <a:lstStyle/>
              <a:p>
                <a:r>
                  <a:rPr kumimoji="1" lang="zh-CN" altLang="en-US" sz="600">
                    <a:solidFill>
                      <a:srgbClr val="663300"/>
                    </a:solidFill>
                    <a:latin typeface="宋体" pitchFamily="2" charset="-122"/>
                  </a:rPr>
                  <a:t>总 帐</a:t>
                </a:r>
              </a:p>
            </p:txBody>
          </p:sp>
        </p:grpSp>
        <p:grpSp>
          <p:nvGrpSpPr>
            <p:cNvPr id="31" name="Group 366"/>
            <p:cNvGrpSpPr>
              <a:grpSpLocks/>
            </p:cNvGrpSpPr>
            <p:nvPr/>
          </p:nvGrpSpPr>
          <p:grpSpPr bwMode="auto">
            <a:xfrm>
              <a:off x="4513" y="2885"/>
              <a:ext cx="594" cy="320"/>
              <a:chOff x="4993" y="2981"/>
              <a:chExt cx="594" cy="320"/>
            </a:xfrm>
          </p:grpSpPr>
          <p:sp>
            <p:nvSpPr>
              <p:cNvPr id="2127215" name="Rectangle 367"/>
              <p:cNvSpPr>
                <a:spLocks noChangeArrowheads="1"/>
              </p:cNvSpPr>
              <p:nvPr/>
            </p:nvSpPr>
            <p:spPr bwMode="auto">
              <a:xfrm>
                <a:off x="4993" y="2981"/>
                <a:ext cx="573" cy="282"/>
              </a:xfrm>
              <a:prstGeom prst="rect">
                <a:avLst/>
              </a:prstGeom>
              <a:gradFill rotWithShape="0">
                <a:gsLst>
                  <a:gs pos="0">
                    <a:srgbClr val="66CCFF"/>
                  </a:gs>
                  <a:gs pos="100000">
                    <a:srgbClr val="6699FF"/>
                  </a:gs>
                </a:gsLst>
                <a:path path="shape">
                  <a:fillToRect l="50000" t="50000" r="50000" b="50000"/>
                </a:path>
              </a:gradFill>
              <a:ln w="11176">
                <a:solidFill>
                  <a:schemeClr val="tx1"/>
                </a:solidFill>
                <a:prstDash val="dash"/>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58" name="Rectangle 368"/>
              <p:cNvSpPr>
                <a:spLocks noChangeArrowheads="1"/>
              </p:cNvSpPr>
              <p:nvPr/>
            </p:nvSpPr>
            <p:spPr bwMode="auto">
              <a:xfrm>
                <a:off x="5088" y="3024"/>
                <a:ext cx="499" cy="277"/>
              </a:xfrm>
              <a:prstGeom prst="rect">
                <a:avLst/>
              </a:prstGeom>
              <a:noFill/>
              <a:ln w="9525">
                <a:solidFill>
                  <a:schemeClr val="tx1"/>
                </a:solidFill>
                <a:prstDash val="dash"/>
                <a:miter lim="800000"/>
                <a:headEnd/>
                <a:tailEnd/>
              </a:ln>
            </p:spPr>
            <p:txBody>
              <a:bodyPr wrap="none" lIns="0" tIns="0" rIns="0" bIns="0">
                <a:spAutoFit/>
              </a:bodyPr>
              <a:lstStyle/>
              <a:p>
                <a:r>
                  <a:rPr kumimoji="1" lang="zh-CN" altLang="en-US" sz="600">
                    <a:solidFill>
                      <a:srgbClr val="663300"/>
                    </a:solidFill>
                    <a:latin typeface="宋体" pitchFamily="2" charset="-122"/>
                  </a:rPr>
                  <a:t>应付帐</a:t>
                </a:r>
                <a:endParaRPr kumimoji="1" lang="zh-CN" altLang="en-US" sz="600">
                  <a:solidFill>
                    <a:srgbClr val="663300"/>
                  </a:solidFill>
                  <a:latin typeface="Times New Roman" pitchFamily="18" charset="0"/>
                </a:endParaRPr>
              </a:p>
            </p:txBody>
          </p:sp>
        </p:grpSp>
        <p:grpSp>
          <p:nvGrpSpPr>
            <p:cNvPr id="2127168" name="Group 369"/>
            <p:cNvGrpSpPr>
              <a:grpSpLocks/>
            </p:cNvGrpSpPr>
            <p:nvPr/>
          </p:nvGrpSpPr>
          <p:grpSpPr bwMode="auto">
            <a:xfrm>
              <a:off x="4513" y="3599"/>
              <a:ext cx="717" cy="327"/>
              <a:chOff x="4272" y="3119"/>
              <a:chExt cx="662" cy="327"/>
            </a:xfrm>
          </p:grpSpPr>
          <p:sp>
            <p:nvSpPr>
              <p:cNvPr id="2127218" name="Rectangle 370"/>
              <p:cNvSpPr>
                <a:spLocks noChangeArrowheads="1"/>
              </p:cNvSpPr>
              <p:nvPr/>
            </p:nvSpPr>
            <p:spPr bwMode="auto">
              <a:xfrm>
                <a:off x="4272" y="3119"/>
                <a:ext cx="576" cy="289"/>
              </a:xfrm>
              <a:prstGeom prst="rect">
                <a:avLst/>
              </a:prstGeom>
              <a:gradFill rotWithShape="0">
                <a:gsLst>
                  <a:gs pos="0">
                    <a:srgbClr val="66CCFF"/>
                  </a:gs>
                  <a:gs pos="100000">
                    <a:srgbClr val="6699FF"/>
                  </a:gs>
                </a:gsLst>
                <a:path path="shape">
                  <a:fillToRect l="50000" t="50000" r="50000" b="50000"/>
                </a:path>
              </a:gradFill>
              <a:ln w="11176">
                <a:solidFill>
                  <a:schemeClr val="tx1"/>
                </a:solidFill>
                <a:prstDash val="dashDot"/>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56" name="Rectangle 371"/>
              <p:cNvSpPr>
                <a:spLocks noChangeArrowheads="1"/>
              </p:cNvSpPr>
              <p:nvPr/>
            </p:nvSpPr>
            <p:spPr bwMode="auto">
              <a:xfrm>
                <a:off x="4320" y="3169"/>
                <a:ext cx="614" cy="277"/>
              </a:xfrm>
              <a:prstGeom prst="rect">
                <a:avLst/>
              </a:prstGeom>
              <a:noFill/>
              <a:ln w="9525">
                <a:solidFill>
                  <a:schemeClr val="tx1"/>
                </a:solidFill>
                <a:prstDash val="dashDot"/>
                <a:miter lim="800000"/>
                <a:headEnd/>
                <a:tailEnd/>
              </a:ln>
            </p:spPr>
            <p:txBody>
              <a:bodyPr wrap="none" lIns="0" tIns="0" rIns="0" bIns="0">
                <a:spAutoFit/>
              </a:bodyPr>
              <a:lstStyle/>
              <a:p>
                <a:r>
                  <a:rPr kumimoji="1" lang="zh-CN" altLang="en-US" sz="600">
                    <a:solidFill>
                      <a:srgbClr val="663300"/>
                    </a:solidFill>
                    <a:latin typeface="宋体" pitchFamily="2" charset="-122"/>
                  </a:rPr>
                  <a:t>固定资产</a:t>
                </a:r>
                <a:endParaRPr kumimoji="1" lang="zh-CN" altLang="en-US" sz="600">
                  <a:solidFill>
                    <a:srgbClr val="663300"/>
                  </a:solidFill>
                  <a:latin typeface="Times New Roman" pitchFamily="18" charset="0"/>
                </a:endParaRPr>
              </a:p>
            </p:txBody>
          </p:sp>
        </p:grpSp>
        <p:sp>
          <p:nvSpPr>
            <p:cNvPr id="132192" name="Line 372"/>
            <p:cNvSpPr>
              <a:spLocks noChangeShapeType="1"/>
            </p:cNvSpPr>
            <p:nvPr/>
          </p:nvSpPr>
          <p:spPr bwMode="auto">
            <a:xfrm>
              <a:off x="1296" y="2304"/>
              <a:ext cx="720" cy="0"/>
            </a:xfrm>
            <a:prstGeom prst="line">
              <a:avLst/>
            </a:prstGeom>
            <a:noFill/>
            <a:ln w="22225">
              <a:solidFill>
                <a:schemeClr val="tx1"/>
              </a:solidFill>
              <a:round/>
              <a:headEnd/>
              <a:tailEnd type="stealth" w="sm" len="med"/>
            </a:ln>
          </p:spPr>
          <p:txBody>
            <a:bodyPr wrap="none" anchor="ctr"/>
            <a:lstStyle/>
            <a:p>
              <a:endParaRPr lang="zh-CN" altLang="en-US"/>
            </a:p>
          </p:txBody>
        </p:sp>
        <p:sp>
          <p:nvSpPr>
            <p:cNvPr id="132193" name="Line 373"/>
            <p:cNvSpPr>
              <a:spLocks noChangeShapeType="1"/>
            </p:cNvSpPr>
            <p:nvPr/>
          </p:nvSpPr>
          <p:spPr bwMode="auto">
            <a:xfrm>
              <a:off x="2256" y="1728"/>
              <a:ext cx="480" cy="0"/>
            </a:xfrm>
            <a:prstGeom prst="line">
              <a:avLst/>
            </a:prstGeom>
            <a:noFill/>
            <a:ln w="9525">
              <a:solidFill>
                <a:schemeClr val="tx1"/>
              </a:solidFill>
              <a:round/>
              <a:headEnd/>
              <a:tailEnd/>
            </a:ln>
          </p:spPr>
          <p:txBody>
            <a:bodyPr wrap="none" anchor="ctr"/>
            <a:lstStyle/>
            <a:p>
              <a:endParaRPr lang="zh-CN" altLang="en-US"/>
            </a:p>
          </p:txBody>
        </p:sp>
        <p:sp>
          <p:nvSpPr>
            <p:cNvPr id="132194" name="Line 374"/>
            <p:cNvSpPr>
              <a:spLocks noChangeShapeType="1"/>
            </p:cNvSpPr>
            <p:nvPr/>
          </p:nvSpPr>
          <p:spPr bwMode="auto">
            <a:xfrm>
              <a:off x="2496" y="1728"/>
              <a:ext cx="0" cy="384"/>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195" name="Line 375"/>
            <p:cNvSpPr>
              <a:spLocks noChangeShapeType="1"/>
            </p:cNvSpPr>
            <p:nvPr/>
          </p:nvSpPr>
          <p:spPr bwMode="auto">
            <a:xfrm flipV="1">
              <a:off x="3024" y="1344"/>
              <a:ext cx="0" cy="24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196" name="Line 376"/>
            <p:cNvSpPr>
              <a:spLocks noChangeShapeType="1"/>
            </p:cNvSpPr>
            <p:nvPr/>
          </p:nvSpPr>
          <p:spPr bwMode="auto">
            <a:xfrm flipH="1">
              <a:off x="2928" y="2256"/>
              <a:ext cx="432" cy="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197" name="Line 377"/>
            <p:cNvSpPr>
              <a:spLocks noChangeShapeType="1"/>
            </p:cNvSpPr>
            <p:nvPr/>
          </p:nvSpPr>
          <p:spPr bwMode="auto">
            <a:xfrm>
              <a:off x="3312" y="1152"/>
              <a:ext cx="864"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198" name="Line 378"/>
            <p:cNvSpPr>
              <a:spLocks noChangeShapeType="1"/>
            </p:cNvSpPr>
            <p:nvPr/>
          </p:nvSpPr>
          <p:spPr bwMode="auto">
            <a:xfrm>
              <a:off x="4608" y="1392"/>
              <a:ext cx="0" cy="864"/>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199" name="Line 379"/>
            <p:cNvSpPr>
              <a:spLocks noChangeShapeType="1"/>
            </p:cNvSpPr>
            <p:nvPr/>
          </p:nvSpPr>
          <p:spPr bwMode="auto">
            <a:xfrm>
              <a:off x="4368" y="2016"/>
              <a:ext cx="0" cy="24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00" name="Line 380"/>
            <p:cNvSpPr>
              <a:spLocks noChangeShapeType="1"/>
            </p:cNvSpPr>
            <p:nvPr/>
          </p:nvSpPr>
          <p:spPr bwMode="auto">
            <a:xfrm>
              <a:off x="3840" y="2304"/>
              <a:ext cx="432"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01" name="Line 381"/>
            <p:cNvSpPr>
              <a:spLocks noChangeShapeType="1"/>
            </p:cNvSpPr>
            <p:nvPr/>
          </p:nvSpPr>
          <p:spPr bwMode="auto">
            <a:xfrm>
              <a:off x="2496" y="2448"/>
              <a:ext cx="0" cy="24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02" name="Line 382"/>
            <p:cNvSpPr>
              <a:spLocks noChangeShapeType="1"/>
            </p:cNvSpPr>
            <p:nvPr/>
          </p:nvSpPr>
          <p:spPr bwMode="auto">
            <a:xfrm>
              <a:off x="2496" y="3024"/>
              <a:ext cx="0" cy="24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03" name="Line 383"/>
            <p:cNvSpPr>
              <a:spLocks noChangeShapeType="1"/>
            </p:cNvSpPr>
            <p:nvPr/>
          </p:nvSpPr>
          <p:spPr bwMode="auto">
            <a:xfrm>
              <a:off x="2448" y="3552"/>
              <a:ext cx="672" cy="288"/>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04" name="Line 384"/>
            <p:cNvSpPr>
              <a:spLocks noChangeShapeType="1"/>
            </p:cNvSpPr>
            <p:nvPr/>
          </p:nvSpPr>
          <p:spPr bwMode="auto">
            <a:xfrm flipH="1">
              <a:off x="1968" y="3552"/>
              <a:ext cx="480" cy="288"/>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05" name="Line 385"/>
            <p:cNvSpPr>
              <a:spLocks noChangeShapeType="1"/>
            </p:cNvSpPr>
            <p:nvPr/>
          </p:nvSpPr>
          <p:spPr bwMode="auto">
            <a:xfrm flipV="1">
              <a:off x="3600" y="2400"/>
              <a:ext cx="0" cy="1440"/>
            </a:xfrm>
            <a:prstGeom prst="line">
              <a:avLst/>
            </a:prstGeom>
            <a:noFill/>
            <a:ln w="9525">
              <a:solidFill>
                <a:schemeClr val="tx1"/>
              </a:solidFill>
              <a:round/>
              <a:headEnd/>
              <a:tailEnd type="triangle" w="med" len="med"/>
            </a:ln>
          </p:spPr>
          <p:txBody>
            <a:bodyPr wrap="none" anchor="ctr"/>
            <a:lstStyle/>
            <a:p>
              <a:endParaRPr lang="zh-CN" altLang="en-US"/>
            </a:p>
          </p:txBody>
        </p:sp>
        <p:grpSp>
          <p:nvGrpSpPr>
            <p:cNvPr id="2127169" name="Group 386"/>
            <p:cNvGrpSpPr>
              <a:grpSpLocks/>
            </p:cNvGrpSpPr>
            <p:nvPr/>
          </p:nvGrpSpPr>
          <p:grpSpPr bwMode="auto">
            <a:xfrm>
              <a:off x="768" y="2640"/>
              <a:ext cx="3600" cy="1680"/>
              <a:chOff x="1008" y="2208"/>
              <a:chExt cx="3696" cy="1680"/>
            </a:xfrm>
          </p:grpSpPr>
          <p:sp>
            <p:nvSpPr>
              <p:cNvPr id="132252" name="Line 387"/>
              <p:cNvSpPr>
                <a:spLocks noChangeShapeType="1"/>
              </p:cNvSpPr>
              <p:nvPr/>
            </p:nvSpPr>
            <p:spPr bwMode="auto">
              <a:xfrm>
                <a:off x="1008" y="3072"/>
                <a:ext cx="0" cy="816"/>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53" name="Line 388"/>
              <p:cNvSpPr>
                <a:spLocks noChangeShapeType="1"/>
              </p:cNvSpPr>
              <p:nvPr/>
            </p:nvSpPr>
            <p:spPr bwMode="auto">
              <a:xfrm>
                <a:off x="1008" y="3888"/>
                <a:ext cx="3696"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54" name="Line 389"/>
              <p:cNvSpPr>
                <a:spLocks noChangeShapeType="1"/>
              </p:cNvSpPr>
              <p:nvPr/>
            </p:nvSpPr>
            <p:spPr bwMode="auto">
              <a:xfrm flipV="1">
                <a:off x="4704" y="2208"/>
                <a:ext cx="0" cy="1680"/>
              </a:xfrm>
              <a:prstGeom prst="line">
                <a:avLst/>
              </a:prstGeom>
              <a:noFill/>
              <a:ln w="9525">
                <a:solidFill>
                  <a:schemeClr val="tx1"/>
                </a:solidFill>
                <a:prstDash val="dash"/>
                <a:round/>
                <a:headEnd/>
                <a:tailEnd type="triangle" w="med" len="med"/>
              </a:ln>
            </p:spPr>
            <p:txBody>
              <a:bodyPr wrap="none" anchor="ctr"/>
              <a:lstStyle/>
              <a:p>
                <a:endParaRPr lang="zh-CN" altLang="en-US"/>
              </a:p>
            </p:txBody>
          </p:sp>
        </p:grpSp>
        <p:grpSp>
          <p:nvGrpSpPr>
            <p:cNvPr id="2127170" name="Group 390"/>
            <p:cNvGrpSpPr>
              <a:grpSpLocks/>
            </p:cNvGrpSpPr>
            <p:nvPr/>
          </p:nvGrpSpPr>
          <p:grpSpPr bwMode="auto">
            <a:xfrm>
              <a:off x="1968" y="1152"/>
              <a:ext cx="816" cy="384"/>
              <a:chOff x="2208" y="720"/>
              <a:chExt cx="816" cy="384"/>
            </a:xfrm>
          </p:grpSpPr>
          <p:sp>
            <p:nvSpPr>
              <p:cNvPr id="132250" name="Line 391"/>
              <p:cNvSpPr>
                <a:spLocks noChangeShapeType="1"/>
              </p:cNvSpPr>
              <p:nvPr/>
            </p:nvSpPr>
            <p:spPr bwMode="auto">
              <a:xfrm>
                <a:off x="2208" y="720"/>
                <a:ext cx="816" cy="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51" name="Line 392"/>
              <p:cNvSpPr>
                <a:spLocks noChangeShapeType="1"/>
              </p:cNvSpPr>
              <p:nvPr/>
            </p:nvSpPr>
            <p:spPr bwMode="auto">
              <a:xfrm>
                <a:off x="2208" y="720"/>
                <a:ext cx="0" cy="384"/>
              </a:xfrm>
              <a:prstGeom prst="line">
                <a:avLst/>
              </a:prstGeom>
              <a:noFill/>
              <a:ln w="9525">
                <a:solidFill>
                  <a:schemeClr val="tx1"/>
                </a:solidFill>
                <a:round/>
                <a:headEnd/>
                <a:tailEnd/>
              </a:ln>
            </p:spPr>
            <p:txBody>
              <a:bodyPr wrap="none" anchor="ctr"/>
              <a:lstStyle/>
              <a:p>
                <a:endParaRPr lang="zh-CN" altLang="en-US"/>
              </a:p>
            </p:txBody>
          </p:sp>
        </p:grpSp>
        <p:sp>
          <p:nvSpPr>
            <p:cNvPr id="132208" name="Line 393"/>
            <p:cNvSpPr>
              <a:spLocks noChangeShapeType="1"/>
            </p:cNvSpPr>
            <p:nvPr/>
          </p:nvSpPr>
          <p:spPr bwMode="auto">
            <a:xfrm>
              <a:off x="864" y="2928"/>
              <a:ext cx="0" cy="288"/>
            </a:xfrm>
            <a:prstGeom prst="line">
              <a:avLst/>
            </a:prstGeom>
            <a:noFill/>
            <a:ln w="9525">
              <a:solidFill>
                <a:srgbClr val="0000FF"/>
              </a:solidFill>
              <a:round/>
              <a:headEnd/>
              <a:tailEnd type="triangle" w="med" len="med"/>
            </a:ln>
          </p:spPr>
          <p:txBody>
            <a:bodyPr wrap="none" anchor="ctr"/>
            <a:lstStyle/>
            <a:p>
              <a:endParaRPr lang="zh-CN" altLang="en-US"/>
            </a:p>
          </p:txBody>
        </p:sp>
        <p:grpSp>
          <p:nvGrpSpPr>
            <p:cNvPr id="2127171" name="Group 394"/>
            <p:cNvGrpSpPr>
              <a:grpSpLocks/>
            </p:cNvGrpSpPr>
            <p:nvPr/>
          </p:nvGrpSpPr>
          <p:grpSpPr bwMode="auto">
            <a:xfrm>
              <a:off x="3696" y="3024"/>
              <a:ext cx="816" cy="960"/>
              <a:chOff x="3936" y="2592"/>
              <a:chExt cx="816" cy="960"/>
            </a:xfrm>
          </p:grpSpPr>
          <p:sp>
            <p:nvSpPr>
              <p:cNvPr id="132246" name="Line 395"/>
              <p:cNvSpPr>
                <a:spLocks noChangeShapeType="1"/>
              </p:cNvSpPr>
              <p:nvPr/>
            </p:nvSpPr>
            <p:spPr bwMode="auto">
              <a:xfrm>
                <a:off x="4128" y="2592"/>
                <a:ext cx="0" cy="96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47" name="Line 396"/>
              <p:cNvSpPr>
                <a:spLocks noChangeShapeType="1"/>
              </p:cNvSpPr>
              <p:nvPr/>
            </p:nvSpPr>
            <p:spPr bwMode="auto">
              <a:xfrm flipH="1">
                <a:off x="3936" y="3552"/>
                <a:ext cx="192"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48" name="Line 397"/>
              <p:cNvSpPr>
                <a:spLocks noChangeShapeType="1"/>
              </p:cNvSpPr>
              <p:nvPr/>
            </p:nvSpPr>
            <p:spPr bwMode="auto">
              <a:xfrm>
                <a:off x="4128" y="2592"/>
                <a:ext cx="624"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sp>
            <p:nvSpPr>
              <p:cNvPr id="132249" name="Line 398"/>
              <p:cNvSpPr>
                <a:spLocks noChangeShapeType="1"/>
              </p:cNvSpPr>
              <p:nvPr/>
            </p:nvSpPr>
            <p:spPr bwMode="auto">
              <a:xfrm>
                <a:off x="4128" y="3312"/>
                <a:ext cx="624" cy="0"/>
              </a:xfrm>
              <a:prstGeom prst="line">
                <a:avLst/>
              </a:prstGeom>
              <a:noFill/>
              <a:ln w="9525">
                <a:solidFill>
                  <a:schemeClr val="tx1"/>
                </a:solidFill>
                <a:prstDash val="dash"/>
                <a:round/>
                <a:headEnd/>
                <a:tailEnd type="triangle" w="med" len="med"/>
              </a:ln>
            </p:spPr>
            <p:txBody>
              <a:bodyPr wrap="none" anchor="ctr"/>
              <a:lstStyle/>
              <a:p>
                <a:endParaRPr lang="zh-CN" altLang="en-US"/>
              </a:p>
            </p:txBody>
          </p:sp>
        </p:grpSp>
        <p:sp>
          <p:nvSpPr>
            <p:cNvPr id="132210" name="Line 399"/>
            <p:cNvSpPr>
              <a:spLocks noChangeShapeType="1"/>
            </p:cNvSpPr>
            <p:nvPr/>
          </p:nvSpPr>
          <p:spPr bwMode="auto">
            <a:xfrm flipV="1">
              <a:off x="4656" y="2640"/>
              <a:ext cx="0" cy="240"/>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11" name="Line 400"/>
            <p:cNvSpPr>
              <a:spLocks noChangeShapeType="1"/>
            </p:cNvSpPr>
            <p:nvPr/>
          </p:nvSpPr>
          <p:spPr bwMode="auto">
            <a:xfrm flipV="1">
              <a:off x="4704" y="3216"/>
              <a:ext cx="0" cy="384"/>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12" name="Line 401"/>
            <p:cNvSpPr>
              <a:spLocks noChangeShapeType="1"/>
            </p:cNvSpPr>
            <p:nvPr/>
          </p:nvSpPr>
          <p:spPr bwMode="auto">
            <a:xfrm>
              <a:off x="1296" y="2784"/>
              <a:ext cx="672" cy="0"/>
            </a:xfrm>
            <a:prstGeom prst="line">
              <a:avLst/>
            </a:prstGeom>
            <a:noFill/>
            <a:ln w="9525">
              <a:solidFill>
                <a:srgbClr val="0000FF"/>
              </a:solidFill>
              <a:round/>
              <a:headEnd/>
              <a:tailEnd type="triangle" w="med" len="med"/>
            </a:ln>
          </p:spPr>
          <p:txBody>
            <a:bodyPr wrap="none" anchor="ctr"/>
            <a:lstStyle/>
            <a:p>
              <a:endParaRPr lang="zh-CN" altLang="en-US"/>
            </a:p>
          </p:txBody>
        </p:sp>
        <p:grpSp>
          <p:nvGrpSpPr>
            <p:cNvPr id="2127172" name="Group 402"/>
            <p:cNvGrpSpPr>
              <a:grpSpLocks/>
            </p:cNvGrpSpPr>
            <p:nvPr/>
          </p:nvGrpSpPr>
          <p:grpSpPr bwMode="auto">
            <a:xfrm>
              <a:off x="1152" y="2928"/>
              <a:ext cx="864" cy="912"/>
              <a:chOff x="1248" y="2496"/>
              <a:chExt cx="960" cy="912"/>
            </a:xfrm>
          </p:grpSpPr>
          <p:sp>
            <p:nvSpPr>
              <p:cNvPr id="132242" name="Line 403"/>
              <p:cNvSpPr>
                <a:spLocks noChangeShapeType="1"/>
              </p:cNvSpPr>
              <p:nvPr/>
            </p:nvSpPr>
            <p:spPr bwMode="auto">
              <a:xfrm>
                <a:off x="1248" y="2496"/>
                <a:ext cx="0" cy="96"/>
              </a:xfrm>
              <a:prstGeom prst="line">
                <a:avLst/>
              </a:prstGeom>
              <a:noFill/>
              <a:ln w="9525">
                <a:solidFill>
                  <a:schemeClr val="tx1"/>
                </a:solidFill>
                <a:round/>
                <a:headEnd/>
                <a:tailEnd/>
              </a:ln>
            </p:spPr>
            <p:txBody>
              <a:bodyPr wrap="none" anchor="ctr"/>
              <a:lstStyle/>
              <a:p>
                <a:endParaRPr lang="zh-CN" altLang="en-US"/>
              </a:p>
            </p:txBody>
          </p:sp>
          <p:sp>
            <p:nvSpPr>
              <p:cNvPr id="132243" name="Line 404"/>
              <p:cNvSpPr>
                <a:spLocks noChangeShapeType="1"/>
              </p:cNvSpPr>
              <p:nvPr/>
            </p:nvSpPr>
            <p:spPr bwMode="auto">
              <a:xfrm>
                <a:off x="1248" y="2592"/>
                <a:ext cx="576" cy="0"/>
              </a:xfrm>
              <a:prstGeom prst="line">
                <a:avLst/>
              </a:prstGeom>
              <a:noFill/>
              <a:ln w="9525">
                <a:solidFill>
                  <a:schemeClr val="tx1"/>
                </a:solidFill>
                <a:round/>
                <a:headEnd/>
                <a:tailEnd/>
              </a:ln>
            </p:spPr>
            <p:txBody>
              <a:bodyPr wrap="none" anchor="ctr"/>
              <a:lstStyle/>
              <a:p>
                <a:endParaRPr lang="zh-CN" altLang="en-US"/>
              </a:p>
            </p:txBody>
          </p:sp>
          <p:sp>
            <p:nvSpPr>
              <p:cNvPr id="132244" name="Line 405"/>
              <p:cNvSpPr>
                <a:spLocks noChangeShapeType="1"/>
              </p:cNvSpPr>
              <p:nvPr/>
            </p:nvSpPr>
            <p:spPr bwMode="auto">
              <a:xfrm>
                <a:off x="1824" y="2592"/>
                <a:ext cx="0" cy="816"/>
              </a:xfrm>
              <a:prstGeom prst="line">
                <a:avLst/>
              </a:prstGeom>
              <a:noFill/>
              <a:ln w="9525">
                <a:solidFill>
                  <a:schemeClr val="tx1"/>
                </a:solidFill>
                <a:round/>
                <a:headEnd/>
                <a:tailEnd type="triangle" w="med" len="med"/>
              </a:ln>
            </p:spPr>
            <p:txBody>
              <a:bodyPr wrap="none" anchor="ctr"/>
              <a:lstStyle/>
              <a:p>
                <a:endParaRPr lang="zh-CN" altLang="en-US"/>
              </a:p>
            </p:txBody>
          </p:sp>
          <p:sp>
            <p:nvSpPr>
              <p:cNvPr id="132245" name="Line 406"/>
              <p:cNvSpPr>
                <a:spLocks noChangeShapeType="1"/>
              </p:cNvSpPr>
              <p:nvPr/>
            </p:nvSpPr>
            <p:spPr bwMode="auto">
              <a:xfrm>
                <a:off x="1824" y="2976"/>
                <a:ext cx="384" cy="0"/>
              </a:xfrm>
              <a:prstGeom prst="line">
                <a:avLst/>
              </a:prstGeom>
              <a:noFill/>
              <a:ln w="9525">
                <a:solidFill>
                  <a:schemeClr val="tx1"/>
                </a:solidFill>
                <a:round/>
                <a:headEnd/>
                <a:tailEnd type="triangle" w="med" len="med"/>
              </a:ln>
            </p:spPr>
            <p:txBody>
              <a:bodyPr wrap="none" anchor="ctr"/>
              <a:lstStyle/>
              <a:p>
                <a:endParaRPr lang="zh-CN" altLang="en-US"/>
              </a:p>
            </p:txBody>
          </p:sp>
        </p:grpSp>
        <p:grpSp>
          <p:nvGrpSpPr>
            <p:cNvPr id="2127173" name="Group 407"/>
            <p:cNvGrpSpPr>
              <a:grpSpLocks/>
            </p:cNvGrpSpPr>
            <p:nvPr/>
          </p:nvGrpSpPr>
          <p:grpSpPr bwMode="auto">
            <a:xfrm>
              <a:off x="1104" y="3552"/>
              <a:ext cx="192" cy="432"/>
              <a:chOff x="1344" y="3120"/>
              <a:chExt cx="192" cy="432"/>
            </a:xfrm>
          </p:grpSpPr>
          <p:sp>
            <p:nvSpPr>
              <p:cNvPr id="132240" name="Line 408"/>
              <p:cNvSpPr>
                <a:spLocks noChangeShapeType="1"/>
              </p:cNvSpPr>
              <p:nvPr/>
            </p:nvSpPr>
            <p:spPr bwMode="auto">
              <a:xfrm flipH="1">
                <a:off x="1344" y="3552"/>
                <a:ext cx="192" cy="0"/>
              </a:xfrm>
              <a:prstGeom prst="line">
                <a:avLst/>
              </a:prstGeom>
              <a:noFill/>
              <a:ln w="9525">
                <a:solidFill>
                  <a:srgbClr val="0000FF"/>
                </a:solidFill>
                <a:round/>
                <a:headEnd/>
                <a:tailEnd/>
              </a:ln>
            </p:spPr>
            <p:txBody>
              <a:bodyPr wrap="none" anchor="ctr"/>
              <a:lstStyle/>
              <a:p>
                <a:endParaRPr lang="zh-CN" altLang="en-US"/>
              </a:p>
            </p:txBody>
          </p:sp>
          <p:sp>
            <p:nvSpPr>
              <p:cNvPr id="132241" name="Line 409"/>
              <p:cNvSpPr>
                <a:spLocks noChangeShapeType="1"/>
              </p:cNvSpPr>
              <p:nvPr/>
            </p:nvSpPr>
            <p:spPr bwMode="auto">
              <a:xfrm flipV="1">
                <a:off x="1344" y="3120"/>
                <a:ext cx="0" cy="432"/>
              </a:xfrm>
              <a:prstGeom prst="line">
                <a:avLst/>
              </a:prstGeom>
              <a:noFill/>
              <a:ln w="9525">
                <a:solidFill>
                  <a:srgbClr val="0000FF"/>
                </a:solidFill>
                <a:round/>
                <a:headEnd/>
                <a:tailEnd type="triangle" w="med" len="med"/>
              </a:ln>
            </p:spPr>
            <p:txBody>
              <a:bodyPr wrap="none" anchor="ctr"/>
              <a:lstStyle/>
              <a:p>
                <a:endParaRPr lang="zh-CN" altLang="en-US"/>
              </a:p>
            </p:txBody>
          </p:sp>
        </p:grpSp>
        <p:grpSp>
          <p:nvGrpSpPr>
            <p:cNvPr id="2127174" name="Group 410"/>
            <p:cNvGrpSpPr>
              <a:grpSpLocks/>
            </p:cNvGrpSpPr>
            <p:nvPr/>
          </p:nvGrpSpPr>
          <p:grpSpPr bwMode="auto">
            <a:xfrm>
              <a:off x="912" y="3552"/>
              <a:ext cx="2544" cy="720"/>
              <a:chOff x="1152" y="3120"/>
              <a:chExt cx="2544" cy="720"/>
            </a:xfrm>
          </p:grpSpPr>
          <p:sp>
            <p:nvSpPr>
              <p:cNvPr id="132237" name="Line 411"/>
              <p:cNvSpPr>
                <a:spLocks noChangeShapeType="1"/>
              </p:cNvSpPr>
              <p:nvPr/>
            </p:nvSpPr>
            <p:spPr bwMode="auto">
              <a:xfrm>
                <a:off x="3696" y="3744"/>
                <a:ext cx="0" cy="96"/>
              </a:xfrm>
              <a:prstGeom prst="line">
                <a:avLst/>
              </a:prstGeom>
              <a:noFill/>
              <a:ln w="9525">
                <a:solidFill>
                  <a:schemeClr val="tx1"/>
                </a:solidFill>
                <a:round/>
                <a:headEnd/>
                <a:tailEnd/>
              </a:ln>
            </p:spPr>
            <p:txBody>
              <a:bodyPr wrap="none" anchor="ctr"/>
              <a:lstStyle/>
              <a:p>
                <a:endParaRPr lang="zh-CN" altLang="en-US"/>
              </a:p>
            </p:txBody>
          </p:sp>
          <p:sp>
            <p:nvSpPr>
              <p:cNvPr id="132238" name="Line 412"/>
              <p:cNvSpPr>
                <a:spLocks noChangeShapeType="1"/>
              </p:cNvSpPr>
              <p:nvPr/>
            </p:nvSpPr>
            <p:spPr bwMode="auto">
              <a:xfrm flipH="1">
                <a:off x="1152" y="3840"/>
                <a:ext cx="2544" cy="0"/>
              </a:xfrm>
              <a:prstGeom prst="line">
                <a:avLst/>
              </a:prstGeom>
              <a:noFill/>
              <a:ln w="9525">
                <a:solidFill>
                  <a:schemeClr val="tx1"/>
                </a:solidFill>
                <a:round/>
                <a:headEnd/>
                <a:tailEnd/>
              </a:ln>
            </p:spPr>
            <p:txBody>
              <a:bodyPr wrap="none" anchor="ctr"/>
              <a:lstStyle/>
              <a:p>
                <a:endParaRPr lang="zh-CN" altLang="en-US"/>
              </a:p>
            </p:txBody>
          </p:sp>
          <p:sp>
            <p:nvSpPr>
              <p:cNvPr id="132239" name="Line 413"/>
              <p:cNvSpPr>
                <a:spLocks noChangeShapeType="1"/>
              </p:cNvSpPr>
              <p:nvPr/>
            </p:nvSpPr>
            <p:spPr bwMode="auto">
              <a:xfrm flipV="1">
                <a:off x="1152" y="3120"/>
                <a:ext cx="0" cy="720"/>
              </a:xfrm>
              <a:prstGeom prst="line">
                <a:avLst/>
              </a:prstGeom>
              <a:noFill/>
              <a:ln w="9525">
                <a:solidFill>
                  <a:schemeClr val="tx1"/>
                </a:solidFill>
                <a:round/>
                <a:headEnd/>
                <a:tailEnd type="triangle" w="med" len="med"/>
              </a:ln>
            </p:spPr>
            <p:txBody>
              <a:bodyPr wrap="none" anchor="ctr"/>
              <a:lstStyle/>
              <a:p>
                <a:endParaRPr lang="zh-CN" altLang="en-US"/>
              </a:p>
            </p:txBody>
          </p:sp>
        </p:grpSp>
        <p:grpSp>
          <p:nvGrpSpPr>
            <p:cNvPr id="2127175" name="Group 414"/>
            <p:cNvGrpSpPr>
              <a:grpSpLocks/>
            </p:cNvGrpSpPr>
            <p:nvPr/>
          </p:nvGrpSpPr>
          <p:grpSpPr bwMode="auto">
            <a:xfrm>
              <a:off x="2016" y="2400"/>
              <a:ext cx="1488" cy="1632"/>
              <a:chOff x="2256" y="1968"/>
              <a:chExt cx="1488" cy="1632"/>
            </a:xfrm>
          </p:grpSpPr>
          <p:sp>
            <p:nvSpPr>
              <p:cNvPr id="132233" name="Line 415"/>
              <p:cNvSpPr>
                <a:spLocks noChangeShapeType="1"/>
              </p:cNvSpPr>
              <p:nvPr/>
            </p:nvSpPr>
            <p:spPr bwMode="auto">
              <a:xfrm>
                <a:off x="2256" y="3600"/>
                <a:ext cx="576" cy="0"/>
              </a:xfrm>
              <a:prstGeom prst="line">
                <a:avLst/>
              </a:prstGeom>
              <a:noFill/>
              <a:ln w="9525">
                <a:solidFill>
                  <a:schemeClr val="tx1"/>
                </a:solidFill>
                <a:round/>
                <a:headEnd/>
                <a:tailEnd/>
              </a:ln>
            </p:spPr>
            <p:txBody>
              <a:bodyPr wrap="none" anchor="ctr"/>
              <a:lstStyle/>
              <a:p>
                <a:endParaRPr lang="zh-CN" altLang="en-US"/>
              </a:p>
            </p:txBody>
          </p:sp>
          <p:sp>
            <p:nvSpPr>
              <p:cNvPr id="132234" name="Line 416"/>
              <p:cNvSpPr>
                <a:spLocks noChangeShapeType="1"/>
              </p:cNvSpPr>
              <p:nvPr/>
            </p:nvSpPr>
            <p:spPr bwMode="auto">
              <a:xfrm flipV="1">
                <a:off x="2832" y="3264"/>
                <a:ext cx="0" cy="336"/>
              </a:xfrm>
              <a:prstGeom prst="line">
                <a:avLst/>
              </a:prstGeom>
              <a:noFill/>
              <a:ln w="9525">
                <a:solidFill>
                  <a:schemeClr val="tx1"/>
                </a:solidFill>
                <a:round/>
                <a:headEnd/>
                <a:tailEnd/>
              </a:ln>
            </p:spPr>
            <p:txBody>
              <a:bodyPr wrap="none" anchor="ctr"/>
              <a:lstStyle/>
              <a:p>
                <a:endParaRPr lang="zh-CN" altLang="en-US"/>
              </a:p>
            </p:txBody>
          </p:sp>
          <p:sp>
            <p:nvSpPr>
              <p:cNvPr id="132235" name="Line 417"/>
              <p:cNvSpPr>
                <a:spLocks noChangeShapeType="1"/>
              </p:cNvSpPr>
              <p:nvPr/>
            </p:nvSpPr>
            <p:spPr bwMode="auto">
              <a:xfrm>
                <a:off x="2832" y="3264"/>
                <a:ext cx="912" cy="0"/>
              </a:xfrm>
              <a:prstGeom prst="line">
                <a:avLst/>
              </a:prstGeom>
              <a:noFill/>
              <a:ln w="9525">
                <a:solidFill>
                  <a:schemeClr val="tx1"/>
                </a:solidFill>
                <a:round/>
                <a:headEnd/>
                <a:tailEnd/>
              </a:ln>
            </p:spPr>
            <p:txBody>
              <a:bodyPr wrap="none" anchor="ctr"/>
              <a:lstStyle/>
              <a:p>
                <a:endParaRPr lang="zh-CN" altLang="en-US"/>
              </a:p>
            </p:txBody>
          </p:sp>
          <p:sp>
            <p:nvSpPr>
              <p:cNvPr id="132236" name="Line 418"/>
              <p:cNvSpPr>
                <a:spLocks noChangeShapeType="1"/>
              </p:cNvSpPr>
              <p:nvPr/>
            </p:nvSpPr>
            <p:spPr bwMode="auto">
              <a:xfrm flipV="1">
                <a:off x="3744" y="1968"/>
                <a:ext cx="0" cy="1296"/>
              </a:xfrm>
              <a:prstGeom prst="line">
                <a:avLst/>
              </a:prstGeom>
              <a:noFill/>
              <a:ln w="9525">
                <a:solidFill>
                  <a:schemeClr val="tx1"/>
                </a:solidFill>
                <a:round/>
                <a:headEnd/>
                <a:tailEnd type="triangle" w="med" len="med"/>
              </a:ln>
            </p:spPr>
            <p:txBody>
              <a:bodyPr wrap="none" anchor="ctr"/>
              <a:lstStyle/>
              <a:p>
                <a:endParaRPr lang="zh-CN" altLang="en-US"/>
              </a:p>
            </p:txBody>
          </p:sp>
        </p:grpSp>
        <p:grpSp>
          <p:nvGrpSpPr>
            <p:cNvPr id="2127177" name="Group 419"/>
            <p:cNvGrpSpPr>
              <a:grpSpLocks/>
            </p:cNvGrpSpPr>
            <p:nvPr/>
          </p:nvGrpSpPr>
          <p:grpSpPr bwMode="auto">
            <a:xfrm>
              <a:off x="2976" y="2880"/>
              <a:ext cx="432" cy="960"/>
              <a:chOff x="3216" y="2448"/>
              <a:chExt cx="432" cy="960"/>
            </a:xfrm>
          </p:grpSpPr>
          <p:sp>
            <p:nvSpPr>
              <p:cNvPr id="132231" name="Line 420"/>
              <p:cNvSpPr>
                <a:spLocks noChangeShapeType="1"/>
              </p:cNvSpPr>
              <p:nvPr/>
            </p:nvSpPr>
            <p:spPr bwMode="auto">
              <a:xfrm>
                <a:off x="3216" y="2448"/>
                <a:ext cx="432" cy="0"/>
              </a:xfrm>
              <a:prstGeom prst="line">
                <a:avLst/>
              </a:prstGeom>
              <a:noFill/>
              <a:ln w="9525">
                <a:solidFill>
                  <a:schemeClr val="tx1"/>
                </a:solidFill>
                <a:round/>
                <a:headEnd/>
                <a:tailEnd/>
              </a:ln>
            </p:spPr>
            <p:txBody>
              <a:bodyPr wrap="none" anchor="ctr"/>
              <a:lstStyle/>
              <a:p>
                <a:endParaRPr lang="zh-CN" altLang="en-US"/>
              </a:p>
            </p:txBody>
          </p:sp>
          <p:sp>
            <p:nvSpPr>
              <p:cNvPr id="132232" name="Line 421"/>
              <p:cNvSpPr>
                <a:spLocks noChangeShapeType="1"/>
              </p:cNvSpPr>
              <p:nvPr/>
            </p:nvSpPr>
            <p:spPr bwMode="auto">
              <a:xfrm>
                <a:off x="3648" y="2448"/>
                <a:ext cx="0" cy="960"/>
              </a:xfrm>
              <a:prstGeom prst="line">
                <a:avLst/>
              </a:prstGeom>
              <a:noFill/>
              <a:ln w="9525">
                <a:solidFill>
                  <a:schemeClr val="tx1"/>
                </a:solidFill>
                <a:round/>
                <a:headEnd/>
                <a:tailEnd type="triangle" w="med" len="med"/>
              </a:ln>
            </p:spPr>
            <p:txBody>
              <a:bodyPr wrap="none" anchor="ctr"/>
              <a:lstStyle/>
              <a:p>
                <a:endParaRPr lang="zh-CN" altLang="en-US"/>
              </a:p>
            </p:txBody>
          </p:sp>
        </p:grpSp>
        <p:grpSp>
          <p:nvGrpSpPr>
            <p:cNvPr id="2127178" name="Group 422"/>
            <p:cNvGrpSpPr>
              <a:grpSpLocks/>
            </p:cNvGrpSpPr>
            <p:nvPr/>
          </p:nvGrpSpPr>
          <p:grpSpPr bwMode="auto">
            <a:xfrm>
              <a:off x="576" y="1920"/>
              <a:ext cx="773" cy="1021"/>
              <a:chOff x="1188" y="1594"/>
              <a:chExt cx="773" cy="1021"/>
            </a:xfrm>
          </p:grpSpPr>
          <p:sp>
            <p:nvSpPr>
              <p:cNvPr id="132223" name="Rectangle 423"/>
              <p:cNvSpPr>
                <a:spLocks noChangeArrowheads="1"/>
              </p:cNvSpPr>
              <p:nvPr/>
            </p:nvSpPr>
            <p:spPr bwMode="auto">
              <a:xfrm>
                <a:off x="1188" y="2269"/>
                <a:ext cx="732" cy="323"/>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p:spPr>
            <p:txBody>
              <a:bodyPr/>
              <a:lstStyle/>
              <a:p>
                <a:endParaRPr lang="zh-CN" altLang="en-US"/>
              </a:p>
            </p:txBody>
          </p:sp>
          <p:sp>
            <p:nvSpPr>
              <p:cNvPr id="132224" name="Rectangle 424"/>
              <p:cNvSpPr>
                <a:spLocks noChangeArrowheads="1"/>
              </p:cNvSpPr>
              <p:nvPr/>
            </p:nvSpPr>
            <p:spPr bwMode="auto">
              <a:xfrm>
                <a:off x="1286" y="2338"/>
                <a:ext cx="665"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工作中心</a:t>
                </a:r>
                <a:endParaRPr kumimoji="1" lang="zh-CN" altLang="en-US" sz="600">
                  <a:solidFill>
                    <a:srgbClr val="663300"/>
                  </a:solidFill>
                  <a:latin typeface="Times New Roman" pitchFamily="18" charset="0"/>
                </a:endParaRPr>
              </a:p>
            </p:txBody>
          </p:sp>
          <p:sp>
            <p:nvSpPr>
              <p:cNvPr id="132225" name="Rectangle 425"/>
              <p:cNvSpPr>
                <a:spLocks noChangeArrowheads="1"/>
              </p:cNvSpPr>
              <p:nvPr/>
            </p:nvSpPr>
            <p:spPr bwMode="auto">
              <a:xfrm>
                <a:off x="1188" y="2060"/>
                <a:ext cx="732" cy="322"/>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p:spPr>
            <p:txBody>
              <a:bodyPr/>
              <a:lstStyle/>
              <a:p>
                <a:endParaRPr lang="zh-CN" altLang="en-US"/>
              </a:p>
            </p:txBody>
          </p:sp>
          <p:sp>
            <p:nvSpPr>
              <p:cNvPr id="132226" name="Rectangle 426"/>
              <p:cNvSpPr>
                <a:spLocks noChangeArrowheads="1"/>
              </p:cNvSpPr>
              <p:nvPr/>
            </p:nvSpPr>
            <p:spPr bwMode="auto">
              <a:xfrm>
                <a:off x="1391" y="2113"/>
                <a:ext cx="434" cy="277"/>
              </a:xfrm>
              <a:prstGeom prst="rect">
                <a:avLst/>
              </a:prstGeom>
              <a:noFill/>
              <a:ln w="9525">
                <a:noFill/>
                <a:miter lim="800000"/>
                <a:headEnd/>
                <a:tailEnd/>
              </a:ln>
            </p:spPr>
            <p:txBody>
              <a:bodyPr lIns="0" tIns="0" rIns="0" bIns="0">
                <a:spAutoFit/>
              </a:bodyPr>
              <a:lstStyle/>
              <a:p>
                <a:r>
                  <a:rPr kumimoji="1" lang="zh-CN" altLang="en-US" sz="600">
                    <a:solidFill>
                      <a:srgbClr val="663300"/>
                    </a:solidFill>
                    <a:latin typeface="宋体" pitchFamily="2" charset="-122"/>
                  </a:rPr>
                  <a:t>工 序</a:t>
                </a:r>
              </a:p>
            </p:txBody>
          </p:sp>
          <p:sp>
            <p:nvSpPr>
              <p:cNvPr id="132227" name="Rectangle 427"/>
              <p:cNvSpPr>
                <a:spLocks noChangeArrowheads="1"/>
              </p:cNvSpPr>
              <p:nvPr/>
            </p:nvSpPr>
            <p:spPr bwMode="auto">
              <a:xfrm>
                <a:off x="1188" y="1804"/>
                <a:ext cx="732" cy="322"/>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p:spPr>
            <p:txBody>
              <a:bodyPr/>
              <a:lstStyle/>
              <a:p>
                <a:endParaRPr lang="zh-CN" altLang="en-US"/>
              </a:p>
            </p:txBody>
          </p:sp>
          <p:sp>
            <p:nvSpPr>
              <p:cNvPr id="132228" name="Rectangle 428"/>
              <p:cNvSpPr>
                <a:spLocks noChangeArrowheads="1"/>
              </p:cNvSpPr>
              <p:nvPr/>
            </p:nvSpPr>
            <p:spPr bwMode="auto">
              <a:xfrm>
                <a:off x="1296" y="1903"/>
                <a:ext cx="665"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物料清单</a:t>
                </a:r>
                <a:endParaRPr kumimoji="1" lang="zh-CN" altLang="en-US" sz="600">
                  <a:solidFill>
                    <a:srgbClr val="663300"/>
                  </a:solidFill>
                  <a:latin typeface="Times New Roman" pitchFamily="18" charset="0"/>
                </a:endParaRPr>
              </a:p>
            </p:txBody>
          </p:sp>
          <p:sp>
            <p:nvSpPr>
              <p:cNvPr id="132229" name="Rectangle 429"/>
              <p:cNvSpPr>
                <a:spLocks noChangeArrowheads="1"/>
              </p:cNvSpPr>
              <p:nvPr/>
            </p:nvSpPr>
            <p:spPr bwMode="auto">
              <a:xfrm>
                <a:off x="1188" y="1594"/>
                <a:ext cx="732" cy="322"/>
              </a:xfrm>
              <a:prstGeom prst="rect">
                <a:avLst/>
              </a:prstGeom>
              <a:gradFill rotWithShape="0">
                <a:gsLst>
                  <a:gs pos="0">
                    <a:srgbClr val="66CCFF"/>
                  </a:gs>
                  <a:gs pos="100000">
                    <a:srgbClr val="6699FF"/>
                  </a:gs>
                </a:gsLst>
                <a:path path="shape">
                  <a:fillToRect l="50000" t="50000" r="50000" b="50000"/>
                </a:path>
              </a:gradFill>
              <a:ln w="11176">
                <a:noFill/>
                <a:miter lim="800000"/>
                <a:headEnd/>
                <a:tailEnd/>
              </a:ln>
            </p:spPr>
            <p:txBody>
              <a:bodyPr/>
              <a:lstStyle/>
              <a:p>
                <a:endParaRPr lang="zh-CN" altLang="en-US"/>
              </a:p>
            </p:txBody>
          </p:sp>
          <p:sp>
            <p:nvSpPr>
              <p:cNvPr id="132230" name="Rectangle 430"/>
              <p:cNvSpPr>
                <a:spLocks noChangeArrowheads="1"/>
              </p:cNvSpPr>
              <p:nvPr/>
            </p:nvSpPr>
            <p:spPr bwMode="auto">
              <a:xfrm>
                <a:off x="1286" y="1663"/>
                <a:ext cx="665" cy="277"/>
              </a:xfrm>
              <a:prstGeom prst="rect">
                <a:avLst/>
              </a:prstGeom>
              <a:noFill/>
              <a:ln w="9525">
                <a:noFill/>
                <a:miter lim="800000"/>
                <a:headEnd/>
                <a:tailEnd/>
              </a:ln>
            </p:spPr>
            <p:txBody>
              <a:bodyPr wrap="none" lIns="0" tIns="0" rIns="0" bIns="0">
                <a:spAutoFit/>
              </a:bodyPr>
              <a:lstStyle/>
              <a:p>
                <a:r>
                  <a:rPr kumimoji="1" lang="zh-CN" altLang="en-US" sz="600">
                    <a:solidFill>
                      <a:srgbClr val="663300"/>
                    </a:solidFill>
                    <a:latin typeface="宋体" pitchFamily="2" charset="-122"/>
                  </a:rPr>
                  <a:t>制造标准</a:t>
                </a:r>
                <a:endParaRPr kumimoji="1" lang="zh-CN" altLang="en-US" sz="600">
                  <a:solidFill>
                    <a:srgbClr val="663300"/>
                  </a:solidFill>
                  <a:latin typeface="Times New Roman" pitchFamily="18" charset="0"/>
                </a:endParaRPr>
              </a:p>
            </p:txBody>
          </p:sp>
        </p:grpSp>
        <p:grpSp>
          <p:nvGrpSpPr>
            <p:cNvPr id="2127180" name="Group 431"/>
            <p:cNvGrpSpPr>
              <a:grpSpLocks/>
            </p:cNvGrpSpPr>
            <p:nvPr/>
          </p:nvGrpSpPr>
          <p:grpSpPr bwMode="auto">
            <a:xfrm>
              <a:off x="3934" y="1630"/>
              <a:ext cx="668" cy="361"/>
              <a:chOff x="4273" y="865"/>
              <a:chExt cx="526" cy="414"/>
            </a:xfrm>
          </p:grpSpPr>
          <p:sp>
            <p:nvSpPr>
              <p:cNvPr id="2127280" name="Rectangle 432"/>
              <p:cNvSpPr>
                <a:spLocks noChangeArrowheads="1"/>
              </p:cNvSpPr>
              <p:nvPr/>
            </p:nvSpPr>
            <p:spPr bwMode="auto">
              <a:xfrm>
                <a:off x="4273" y="865"/>
                <a:ext cx="526" cy="383"/>
              </a:xfrm>
              <a:prstGeom prst="rect">
                <a:avLst/>
              </a:prstGeom>
              <a:gradFill rotWithShape="0">
                <a:gsLst>
                  <a:gs pos="0">
                    <a:srgbClr val="66CCFF"/>
                  </a:gs>
                  <a:gs pos="100000">
                    <a:srgbClr val="6699FF"/>
                  </a:gs>
                </a:gsLst>
                <a:path path="shape">
                  <a:fillToRect l="50000" t="50000" r="50000" b="50000"/>
                </a:path>
              </a:gradFill>
              <a:ln w="11176">
                <a:solidFill>
                  <a:schemeClr val="tx1"/>
                </a:solidFill>
                <a:prstDash val="dash"/>
                <a:miter lim="800000"/>
                <a:headEnd/>
                <a:tailEnd/>
              </a:ln>
              <a:effectLst>
                <a:outerShdw dist="107763" dir="2700000" algn="ctr" rotWithShape="0">
                  <a:srgbClr val="808080"/>
                </a:outerShdw>
              </a:effectLst>
            </p:spPr>
            <p:txBody>
              <a:bodyPr/>
              <a:lstStyle/>
              <a:p>
                <a:pPr>
                  <a:defRPr/>
                </a:pPr>
                <a:endParaRPr lang="zh-CN" altLang="en-US">
                  <a:latin typeface="Arial" charset="0"/>
                  <a:ea typeface="宋体" charset="-122"/>
                </a:endParaRPr>
              </a:p>
            </p:txBody>
          </p:sp>
          <p:sp>
            <p:nvSpPr>
              <p:cNvPr id="132222" name="Rectangle 433"/>
              <p:cNvSpPr>
                <a:spLocks noChangeArrowheads="1"/>
              </p:cNvSpPr>
              <p:nvPr/>
            </p:nvSpPr>
            <p:spPr bwMode="auto">
              <a:xfrm>
                <a:off x="4370" y="962"/>
                <a:ext cx="327" cy="317"/>
              </a:xfrm>
              <a:prstGeom prst="rect">
                <a:avLst/>
              </a:prstGeom>
              <a:noFill/>
              <a:ln w="9525">
                <a:solidFill>
                  <a:schemeClr val="tx1"/>
                </a:solidFill>
                <a:prstDash val="dash"/>
                <a:miter lim="800000"/>
                <a:headEnd/>
                <a:tailEnd/>
              </a:ln>
            </p:spPr>
            <p:txBody>
              <a:bodyPr wrap="none" lIns="0" tIns="0" rIns="0" bIns="0">
                <a:spAutoFit/>
              </a:bodyPr>
              <a:lstStyle/>
              <a:p>
                <a:r>
                  <a:rPr kumimoji="1" lang="zh-CN" altLang="en-US" sz="600">
                    <a:solidFill>
                      <a:srgbClr val="663300"/>
                    </a:solidFill>
                    <a:latin typeface="宋体" pitchFamily="2" charset="-122"/>
                  </a:rPr>
                  <a:t>工 资</a:t>
                </a:r>
              </a:p>
            </p:txBody>
          </p:sp>
        </p:grpSp>
        <p:cxnSp>
          <p:nvCxnSpPr>
            <p:cNvPr id="132220" name="AutoShape 434"/>
            <p:cNvCxnSpPr>
              <a:cxnSpLocks noChangeShapeType="1"/>
              <a:endCxn id="2127200" idx="3"/>
            </p:cNvCxnSpPr>
            <p:nvPr/>
          </p:nvCxnSpPr>
          <p:spPr bwMode="auto">
            <a:xfrm rot="5400000" flipH="1">
              <a:off x="1109" y="3426"/>
              <a:ext cx="482" cy="348"/>
            </a:xfrm>
            <a:prstGeom prst="bentConnector2">
              <a:avLst/>
            </a:prstGeom>
            <a:noFill/>
            <a:ln w="9525">
              <a:solidFill>
                <a:schemeClr val="tx1"/>
              </a:solidFill>
              <a:miter lim="800000"/>
              <a:headEnd/>
              <a:tailEnd type="triangle" w="med" len="med"/>
            </a:ln>
          </p:spPr>
        </p:cxnSp>
      </p:grpSp>
      <p:sp>
        <p:nvSpPr>
          <p:cNvPr id="132174" name="Text Box 435"/>
          <p:cNvSpPr txBox="1">
            <a:spLocks noChangeArrowheads="1"/>
          </p:cNvSpPr>
          <p:nvPr/>
        </p:nvSpPr>
        <p:spPr bwMode="auto">
          <a:xfrm>
            <a:off x="6876256" y="3867894"/>
            <a:ext cx="1911672" cy="463842"/>
          </a:xfrm>
          <a:prstGeom prst="rect">
            <a:avLst/>
          </a:prstGeom>
          <a:noFill/>
          <a:ln w="9525">
            <a:noFill/>
            <a:miter lim="800000"/>
            <a:headEnd/>
            <a:tailEnd/>
          </a:ln>
        </p:spPr>
        <p:txBody>
          <a:bodyPr wrap="square" lIns="89997" tIns="46798" rIns="89997" bIns="46798">
            <a:spAutoFit/>
          </a:bodyPr>
          <a:lstStyle/>
          <a:p>
            <a:pPr algn="ctr">
              <a:spcBef>
                <a:spcPct val="50000"/>
              </a:spcBef>
            </a:pPr>
            <a:r>
              <a:rPr lang="zh-CN" altLang="en-US" sz="1200" dirty="0"/>
              <a:t>按</a:t>
            </a:r>
            <a:r>
              <a:rPr lang="en-US" altLang="zh-CN" sz="1200" dirty="0"/>
              <a:t>MRP</a:t>
            </a:r>
            <a:r>
              <a:rPr lang="zh-CN" altLang="en-US" sz="1200" dirty="0"/>
              <a:t>展开的各分厂二级生产计划</a:t>
            </a:r>
          </a:p>
        </p:txBody>
      </p:sp>
      <p:sp>
        <p:nvSpPr>
          <p:cNvPr id="132175" name="Line 437"/>
          <p:cNvSpPr>
            <a:spLocks noChangeShapeType="1"/>
          </p:cNvSpPr>
          <p:nvPr/>
        </p:nvSpPr>
        <p:spPr bwMode="auto">
          <a:xfrm>
            <a:off x="2673350" y="4333876"/>
            <a:ext cx="450850" cy="270272"/>
          </a:xfrm>
          <a:prstGeom prst="line">
            <a:avLst/>
          </a:prstGeom>
          <a:noFill/>
          <a:ln w="38100">
            <a:solidFill>
              <a:schemeClr val="accent2"/>
            </a:solidFill>
            <a:round/>
            <a:headEnd/>
            <a:tailEnd type="triangle" w="med" len="med"/>
          </a:ln>
        </p:spPr>
        <p:txBody>
          <a:bodyPr wrap="none" lIns="89997" tIns="46798" rIns="89997" bIns="46798"/>
          <a:lstStyle/>
          <a:p>
            <a:endParaRPr lang="zh-CN" altLang="en-US"/>
          </a:p>
        </p:txBody>
      </p:sp>
      <p:sp>
        <p:nvSpPr>
          <p:cNvPr id="132176" name="Line 438"/>
          <p:cNvSpPr>
            <a:spLocks noChangeShapeType="1"/>
          </p:cNvSpPr>
          <p:nvPr/>
        </p:nvSpPr>
        <p:spPr bwMode="auto">
          <a:xfrm>
            <a:off x="5064125" y="4114802"/>
            <a:ext cx="0" cy="219075"/>
          </a:xfrm>
          <a:prstGeom prst="line">
            <a:avLst/>
          </a:prstGeom>
          <a:noFill/>
          <a:ln w="57150">
            <a:solidFill>
              <a:schemeClr val="accent2"/>
            </a:solidFill>
            <a:round/>
            <a:headEnd/>
            <a:tailEnd type="triangle" w="med" len="med"/>
          </a:ln>
        </p:spPr>
        <p:txBody>
          <a:bodyPr wrap="none" lIns="89997" tIns="46798" rIns="89997" bIns="46798"/>
          <a:lstStyle/>
          <a:p>
            <a:endParaRPr lang="zh-CN" altLang="en-US"/>
          </a:p>
        </p:txBody>
      </p:sp>
    </p:spTree>
    <p:extLst>
      <p:ext uri="{BB962C8B-B14F-4D97-AF65-F5344CB8AC3E}">
        <p14:creationId xmlns:p14="http://schemas.microsoft.com/office/powerpoint/2010/main" val="409115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1085850"/>
            <a:ext cx="6707056" cy="3706469"/>
          </a:xfrm>
          <a:prstGeom prst="rect">
            <a:avLst/>
          </a:prstGeom>
          <a:noFill/>
          <a:ln w="9525">
            <a:solidFill>
              <a:srgbClr val="0000FF"/>
            </a:solid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1079612" y="1085850"/>
            <a:ext cx="8064389" cy="3714750"/>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l="23465" t="10941" r="33870" b="42167"/>
          <a:stretch>
            <a:fillRect/>
          </a:stretch>
        </p:blipFill>
        <p:spPr bwMode="auto">
          <a:xfrm>
            <a:off x="1928794" y="1768074"/>
            <a:ext cx="2857520" cy="1607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6" name="AutoShape 4"/>
          <p:cNvSpPr>
            <a:spLocks/>
          </p:cNvSpPr>
          <p:nvPr/>
        </p:nvSpPr>
        <p:spPr bwMode="auto">
          <a:xfrm>
            <a:off x="6443698" y="1275607"/>
            <a:ext cx="2087563" cy="554437"/>
          </a:xfrm>
          <a:prstGeom prst="borderCallout2">
            <a:avLst>
              <a:gd name="adj1" fmla="val 19889"/>
              <a:gd name="adj2" fmla="val -3648"/>
              <a:gd name="adj3" fmla="val 19889"/>
              <a:gd name="adj4" fmla="val -57185"/>
              <a:gd name="adj5" fmla="val 128731"/>
              <a:gd name="adj6" fmla="val -125171"/>
            </a:avLst>
          </a:prstGeom>
          <a:ln>
            <a:solidFill>
              <a:srgbClr val="C00000"/>
            </a:solidFill>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pPr algn="just" eaLnBrk="0" hangingPunct="0">
              <a:defRPr/>
            </a:pPr>
            <a:r>
              <a:rPr lang="en-US" sz="1600" dirty="0">
                <a:solidFill>
                  <a:schemeClr val="bg1"/>
                </a:solidFill>
                <a:latin typeface="华文新魏" pitchFamily="2" charset="-122"/>
                <a:ea typeface="华文新魏" pitchFamily="2" charset="-122"/>
              </a:rPr>
              <a:t>1</a:t>
            </a:r>
            <a:r>
              <a:rPr lang="zh-CN" altLang="en-US" sz="1600" dirty="0">
                <a:solidFill>
                  <a:schemeClr val="bg1"/>
                </a:solidFill>
                <a:latin typeface="华文新魏" pitchFamily="2" charset="-122"/>
                <a:ea typeface="华文新魏" pitchFamily="2" charset="-122"/>
              </a:rPr>
              <a:t>）定义什么角色的人能处理此任务</a:t>
            </a:r>
          </a:p>
        </p:txBody>
      </p:sp>
      <p:sp>
        <p:nvSpPr>
          <p:cNvPr id="38917" name="AutoShape 5"/>
          <p:cNvSpPr>
            <a:spLocks/>
          </p:cNvSpPr>
          <p:nvPr/>
        </p:nvSpPr>
        <p:spPr bwMode="auto">
          <a:xfrm>
            <a:off x="6443698" y="1995687"/>
            <a:ext cx="2087563" cy="572495"/>
          </a:xfrm>
          <a:prstGeom prst="borderCallout2">
            <a:avLst>
              <a:gd name="adj1" fmla="val 19889"/>
              <a:gd name="adj2" fmla="val -3648"/>
              <a:gd name="adj3" fmla="val 19889"/>
              <a:gd name="adj4" fmla="val -57565"/>
              <a:gd name="adj5" fmla="val 16852"/>
              <a:gd name="adj6" fmla="val -125931"/>
            </a:avLst>
          </a:prstGeom>
          <a:ln>
            <a:solidFill>
              <a:srgbClr val="C00000"/>
            </a:solidFill>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pPr algn="just" eaLnBrk="0" hangingPunct="0">
              <a:defRPr/>
            </a:pPr>
            <a:r>
              <a:rPr lang="en-US" sz="1600" dirty="0">
                <a:solidFill>
                  <a:schemeClr val="bg1"/>
                </a:solidFill>
                <a:latin typeface="华文新魏" pitchFamily="2" charset="-122"/>
                <a:ea typeface="华文新魏" pitchFamily="2" charset="-122"/>
              </a:rPr>
              <a:t>2</a:t>
            </a:r>
            <a:r>
              <a:rPr lang="zh-CN" altLang="en-US" sz="1600" dirty="0">
                <a:solidFill>
                  <a:schemeClr val="bg1"/>
                </a:solidFill>
                <a:latin typeface="华文新魏" pitchFamily="2" charset="-122"/>
                <a:ea typeface="华文新魏" pitchFamily="2" charset="-122"/>
              </a:rPr>
              <a:t>）定义将要输出什么类型的输出</a:t>
            </a:r>
          </a:p>
        </p:txBody>
      </p:sp>
      <p:sp>
        <p:nvSpPr>
          <p:cNvPr id="38918" name="AutoShape 6"/>
          <p:cNvSpPr>
            <a:spLocks/>
          </p:cNvSpPr>
          <p:nvPr/>
        </p:nvSpPr>
        <p:spPr bwMode="auto">
          <a:xfrm>
            <a:off x="6443698" y="2678907"/>
            <a:ext cx="2087563" cy="431006"/>
          </a:xfrm>
          <a:prstGeom prst="borderCallout2">
            <a:avLst>
              <a:gd name="adj1" fmla="val 19889"/>
              <a:gd name="adj2" fmla="val -3648"/>
              <a:gd name="adj3" fmla="val 19889"/>
              <a:gd name="adj4" fmla="val -56500"/>
              <a:gd name="adj5" fmla="val -71729"/>
              <a:gd name="adj6" fmla="val -125900"/>
            </a:avLst>
          </a:prstGeom>
          <a:ln>
            <a:solidFill>
              <a:srgbClr val="C00000"/>
            </a:solidFill>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pPr algn="just" eaLnBrk="0" hangingPunct="0">
              <a:defRPr/>
            </a:pPr>
            <a:r>
              <a:rPr lang="en-US" sz="1600" dirty="0">
                <a:solidFill>
                  <a:schemeClr val="bg1"/>
                </a:solidFill>
                <a:latin typeface="华文新魏" pitchFamily="2" charset="-122"/>
                <a:ea typeface="华文新魏" pitchFamily="2" charset="-122"/>
              </a:rPr>
              <a:t>3</a:t>
            </a:r>
            <a:r>
              <a:rPr lang="zh-CN" altLang="en-US" sz="1600" dirty="0">
                <a:solidFill>
                  <a:schemeClr val="bg1"/>
                </a:solidFill>
                <a:latin typeface="华文新魏" pitchFamily="2" charset="-122"/>
                <a:ea typeface="华文新魏" pitchFamily="2" charset="-122"/>
              </a:rPr>
              <a:t>）定义任务的内容</a:t>
            </a:r>
          </a:p>
        </p:txBody>
      </p:sp>
      <p:sp>
        <p:nvSpPr>
          <p:cNvPr id="38919" name="AutoShape 7"/>
          <p:cNvSpPr>
            <a:spLocks/>
          </p:cNvSpPr>
          <p:nvPr/>
        </p:nvSpPr>
        <p:spPr bwMode="auto">
          <a:xfrm>
            <a:off x="6443698" y="3273029"/>
            <a:ext cx="2087563" cy="431006"/>
          </a:xfrm>
          <a:prstGeom prst="borderCallout2">
            <a:avLst>
              <a:gd name="adj1" fmla="val 19889"/>
              <a:gd name="adj2" fmla="val -3648"/>
              <a:gd name="adj3" fmla="val 19889"/>
              <a:gd name="adj4" fmla="val -57032"/>
              <a:gd name="adj5" fmla="val -77074"/>
              <a:gd name="adj6" fmla="val -124713"/>
            </a:avLst>
          </a:prstGeom>
          <a:ln>
            <a:solidFill>
              <a:srgbClr val="C00000"/>
            </a:solidFill>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pPr algn="just" eaLnBrk="0" fontAlgn="ctr" hangingPunct="0">
              <a:defRPr/>
            </a:pPr>
            <a:r>
              <a:rPr lang="en-US" sz="1600">
                <a:solidFill>
                  <a:schemeClr val="bg1"/>
                </a:solidFill>
                <a:latin typeface="华文新魏" pitchFamily="2" charset="-122"/>
                <a:ea typeface="华文新魏" pitchFamily="2" charset="-122"/>
              </a:rPr>
              <a:t>4</a:t>
            </a:r>
            <a:r>
              <a:rPr lang="zh-CN" altLang="en-US" sz="1600">
                <a:solidFill>
                  <a:schemeClr val="bg1"/>
                </a:solidFill>
                <a:latin typeface="华文新魏" pitchFamily="2" charset="-122"/>
                <a:ea typeface="华文新魏" pitchFamily="2" charset="-122"/>
              </a:rPr>
              <a:t>）任务说明及要求</a:t>
            </a:r>
          </a:p>
        </p:txBody>
      </p:sp>
      <p:sp>
        <p:nvSpPr>
          <p:cNvPr id="38920" name="Text Box 8"/>
          <p:cNvSpPr txBox="1">
            <a:spLocks noChangeArrowheads="1"/>
          </p:cNvSpPr>
          <p:nvPr/>
        </p:nvSpPr>
        <p:spPr bwMode="auto">
          <a:xfrm>
            <a:off x="1524002" y="3486150"/>
            <a:ext cx="3525837" cy="64632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36" tIns="45718" rIns="91436" bIns="45718">
            <a:spAutoFit/>
          </a:bodyPr>
          <a:lstStyle/>
          <a:p>
            <a:pPr>
              <a:defRPr/>
            </a:pPr>
            <a:r>
              <a:rPr lang="zh-CN" dirty="0">
                <a:latin typeface="华文细黑" pitchFamily="2" charset="-122"/>
                <a:ea typeface="华文细黑" pitchFamily="2" charset="-122"/>
              </a:rPr>
              <a:t>产品开发过程是可以流程化的,流程化的东西是可能管理的。</a:t>
            </a:r>
          </a:p>
        </p:txBody>
      </p:sp>
      <p:sp>
        <p:nvSpPr>
          <p:cNvPr id="12" name="Rectangle 2"/>
          <p:cNvSpPr txBox="1">
            <a:spLocks noChangeArrowheads="1"/>
          </p:cNvSpPr>
          <p:nvPr/>
        </p:nvSpPr>
        <p:spPr bwMode="auto">
          <a:xfrm>
            <a:off x="16142" y="35311"/>
            <a:ext cx="8675687" cy="456009"/>
          </a:xfrm>
          <a:prstGeom prst="rect">
            <a:avLst/>
          </a:prstGeom>
          <a:noFill/>
          <a:ln w="9525">
            <a:noFill/>
            <a:miter lim="800000"/>
            <a:headEnd/>
            <a:tailEnd/>
          </a:ln>
        </p:spPr>
        <p:txBody>
          <a:bodyPr lIns="91436" tIns="45718" rIns="91436" bIns="45718" anchor="ctr"/>
          <a:lstStyle/>
          <a:p>
            <a:pPr eaLnBrk="0" hangingPunct="0">
              <a:defRPr/>
            </a:pPr>
            <a:r>
              <a:rPr lang="zh-CN" altLang="en-US" sz="28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mj-cs"/>
              </a:rPr>
              <a:t>流程建模</a:t>
            </a:r>
            <a:r>
              <a:rPr lang="zh-CN" altLang="en-US" sz="28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mj-cs"/>
              </a:rPr>
              <a:t>帮助产品研发项目管理落地</a:t>
            </a:r>
            <a:endParaRPr lang="zh-CN" altLang="en-US" sz="28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22130726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4819"/>
                                        </p:tgtEl>
                                        <p:attrNameLst>
                                          <p:attrName>style.visibility</p:attrName>
                                        </p:attrNameLst>
                                      </p:cBhvr>
                                      <p:to>
                                        <p:strVal val="visible"/>
                                      </p:to>
                                    </p:set>
                                    <p:animEffect transition="in" filter="blinds(horizontal)">
                                      <p:cBhvr>
                                        <p:cTn id="13" dur="500"/>
                                        <p:tgtEl>
                                          <p:spTgt spid="348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916"/>
                                        </p:tgtEl>
                                        <p:attrNameLst>
                                          <p:attrName>style.visibility</p:attrName>
                                        </p:attrNameLst>
                                      </p:cBhvr>
                                      <p:to>
                                        <p:strVal val="visible"/>
                                      </p:to>
                                    </p:set>
                                    <p:animEffect transition="in" filter="blinds(horizontal)">
                                      <p:cBhvr>
                                        <p:cTn id="16" dur="500"/>
                                        <p:tgtEl>
                                          <p:spTgt spid="389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917"/>
                                        </p:tgtEl>
                                        <p:attrNameLst>
                                          <p:attrName>style.visibility</p:attrName>
                                        </p:attrNameLst>
                                      </p:cBhvr>
                                      <p:to>
                                        <p:strVal val="visible"/>
                                      </p:to>
                                    </p:set>
                                    <p:animEffect transition="in" filter="blinds(horizontal)">
                                      <p:cBhvr>
                                        <p:cTn id="19" dur="500"/>
                                        <p:tgtEl>
                                          <p:spTgt spid="389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linds(horizontal)">
                                      <p:cBhvr>
                                        <p:cTn id="22" dur="500"/>
                                        <p:tgtEl>
                                          <p:spTgt spid="389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8919"/>
                                        </p:tgtEl>
                                        <p:attrNameLst>
                                          <p:attrName>style.visibility</p:attrName>
                                        </p:attrNameLst>
                                      </p:cBhvr>
                                      <p:to>
                                        <p:strVal val="visible"/>
                                      </p:to>
                                    </p:set>
                                    <p:animEffect transition="in" filter="blinds(horizontal)">
                                      <p:cBhvr>
                                        <p:cTn id="25" dur="500"/>
                                        <p:tgtEl>
                                          <p:spTgt spid="3891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8920"/>
                                        </p:tgtEl>
                                        <p:attrNameLst>
                                          <p:attrName>style.visibility</p:attrName>
                                        </p:attrNameLst>
                                      </p:cBhvr>
                                      <p:to>
                                        <p:strVal val="visible"/>
                                      </p:to>
                                    </p:set>
                                    <p:animEffect transition="in" filter="blinds(horizontal)">
                                      <p:cBhvr>
                                        <p:cTn id="30"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ldLvl="0" animBg="1" autoUpdateAnimBg="0"/>
      <p:bldP spid="38917" grpId="0" bldLvl="0" animBg="1" autoUpdateAnimBg="0"/>
      <p:bldP spid="38918" grpId="0" bldLvl="0" animBg="1" autoUpdateAnimBg="0"/>
      <p:bldP spid="38919" grpId="0" bldLvl="0" animBg="1" autoUpdateAnimBg="0"/>
      <p:bldP spid="38920"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951310"/>
            <a:ext cx="2870200" cy="1540669"/>
          </a:xfrm>
          <a:prstGeom prst="rect">
            <a:avLst/>
          </a:prstGeom>
          <a:noFill/>
          <a:ln w="9525">
            <a:solidFill>
              <a:srgbClr val="0000FF"/>
            </a:solid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3132140" y="951310"/>
            <a:ext cx="2879725" cy="1566863"/>
          </a:xfrm>
          <a:prstGeom prst="rect">
            <a:avLst/>
          </a:prstGeom>
          <a:noFill/>
          <a:ln w="9525">
            <a:solidFill>
              <a:srgbClr val="0000FF"/>
            </a:solid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6227765" y="951310"/>
            <a:ext cx="2916237" cy="1566863"/>
          </a:xfrm>
          <a:prstGeom prst="rect">
            <a:avLst/>
          </a:prstGeom>
          <a:noFill/>
          <a:ln w="9525">
            <a:solidFill>
              <a:srgbClr val="0000FF"/>
            </a:solidFill>
            <a:miter lim="800000"/>
            <a:headEnd/>
            <a:tailEnd/>
          </a:ln>
        </p:spPr>
      </p:pic>
      <p:pic>
        <p:nvPicPr>
          <p:cNvPr id="35845" name="Picture 5"/>
          <p:cNvPicPr>
            <a:picLocks noChangeAspect="1" noChangeArrowheads="1"/>
          </p:cNvPicPr>
          <p:nvPr/>
        </p:nvPicPr>
        <p:blipFill>
          <a:blip r:embed="rId6" cstate="print"/>
          <a:srcRect/>
          <a:stretch>
            <a:fillRect/>
          </a:stretch>
        </p:blipFill>
        <p:spPr bwMode="auto">
          <a:xfrm>
            <a:off x="6227765" y="2950370"/>
            <a:ext cx="2916237" cy="1587104"/>
          </a:xfrm>
          <a:prstGeom prst="rect">
            <a:avLst/>
          </a:prstGeom>
          <a:noFill/>
          <a:ln w="9525">
            <a:solidFill>
              <a:srgbClr val="0000FF"/>
            </a:solidFill>
            <a:miter lim="800000"/>
            <a:headEnd/>
            <a:tailEnd/>
          </a:ln>
        </p:spPr>
      </p:pic>
      <p:pic>
        <p:nvPicPr>
          <p:cNvPr id="35846" name="Picture 6"/>
          <p:cNvPicPr>
            <a:picLocks noChangeAspect="1" noChangeArrowheads="1"/>
          </p:cNvPicPr>
          <p:nvPr/>
        </p:nvPicPr>
        <p:blipFill>
          <a:blip r:embed="rId7" cstate="print"/>
          <a:srcRect/>
          <a:stretch>
            <a:fillRect/>
          </a:stretch>
        </p:blipFill>
        <p:spPr bwMode="auto">
          <a:xfrm>
            <a:off x="3214680" y="2946800"/>
            <a:ext cx="2790853" cy="1570432"/>
          </a:xfrm>
          <a:prstGeom prst="rect">
            <a:avLst/>
          </a:prstGeom>
          <a:noFill/>
          <a:ln w="9525">
            <a:solidFill>
              <a:srgbClr val="0000FF"/>
            </a:solidFill>
            <a:miter lim="800000"/>
            <a:headEnd/>
            <a:tailEnd/>
          </a:ln>
        </p:spPr>
      </p:pic>
      <p:pic>
        <p:nvPicPr>
          <p:cNvPr id="35847" name="Picture 7"/>
          <p:cNvPicPr>
            <a:picLocks noChangeAspect="1" noChangeArrowheads="1"/>
          </p:cNvPicPr>
          <p:nvPr/>
        </p:nvPicPr>
        <p:blipFill>
          <a:blip r:embed="rId8" cstate="print"/>
          <a:srcRect/>
          <a:stretch>
            <a:fillRect/>
          </a:stretch>
        </p:blipFill>
        <p:spPr bwMode="auto">
          <a:xfrm>
            <a:off x="2" y="2950370"/>
            <a:ext cx="2900363" cy="1620441"/>
          </a:xfrm>
          <a:prstGeom prst="rect">
            <a:avLst/>
          </a:prstGeom>
          <a:noFill/>
          <a:ln w="9525">
            <a:solidFill>
              <a:srgbClr val="0000FF"/>
            </a:solidFill>
            <a:miter lim="800000"/>
            <a:headEnd/>
            <a:tailEnd/>
          </a:ln>
        </p:spPr>
      </p:pic>
      <p:sp>
        <p:nvSpPr>
          <p:cNvPr id="35848" name="Rectangle 8"/>
          <p:cNvSpPr>
            <a:spLocks noChangeArrowheads="1"/>
          </p:cNvSpPr>
          <p:nvPr/>
        </p:nvSpPr>
        <p:spPr bwMode="auto">
          <a:xfrm>
            <a:off x="1763713" y="1006079"/>
            <a:ext cx="995362" cy="170259"/>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ctr" eaLnBrk="0" hangingPunct="0"/>
            <a:r>
              <a:rPr lang="en-US" altLang="zh-CN" sz="1200" dirty="0">
                <a:latin typeface="仿宋_GB2312" pitchFamily="49" charset="-122"/>
                <a:ea typeface="仿宋_GB2312" pitchFamily="49" charset="-122"/>
              </a:rPr>
              <a:t>P0 </a:t>
            </a:r>
            <a:r>
              <a:rPr lang="zh-CN" altLang="en-US" sz="1200" dirty="0">
                <a:latin typeface="仿宋_GB2312" pitchFamily="49" charset="-122"/>
                <a:ea typeface="仿宋_GB2312" pitchFamily="49" charset="-122"/>
              </a:rPr>
              <a:t>项目立项</a:t>
            </a:r>
            <a:endParaRPr lang="zh-CN" altLang="en-US" sz="1200" dirty="0"/>
          </a:p>
        </p:txBody>
      </p:sp>
      <p:sp>
        <p:nvSpPr>
          <p:cNvPr id="35849" name="Rectangle 9"/>
          <p:cNvSpPr>
            <a:spLocks noChangeArrowheads="1"/>
          </p:cNvSpPr>
          <p:nvPr/>
        </p:nvSpPr>
        <p:spPr bwMode="auto">
          <a:xfrm>
            <a:off x="4114802" y="1006078"/>
            <a:ext cx="1755775" cy="194072"/>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ctr" eaLnBrk="0" hangingPunct="0"/>
            <a:r>
              <a:rPr lang="en-US" altLang="zh-CN" sz="1200" dirty="0">
                <a:latin typeface="仿宋_GB2312" pitchFamily="49" charset="-122"/>
                <a:ea typeface="仿宋_GB2312" pitchFamily="49" charset="-122"/>
              </a:rPr>
              <a:t>P1</a:t>
            </a:r>
            <a:r>
              <a:rPr lang="zh-CN" altLang="en-US" sz="1200" dirty="0">
                <a:latin typeface="仿宋_GB2312" pitchFamily="49" charset="-122"/>
                <a:ea typeface="仿宋_GB2312" pitchFamily="49" charset="-122"/>
              </a:rPr>
              <a:t>项目策划</a:t>
            </a:r>
            <a:endParaRPr lang="zh-CN" altLang="en-US" sz="1200" dirty="0">
              <a:latin typeface="FuturaA Bk BT" pitchFamily="2" charset="0"/>
            </a:endParaRPr>
          </a:p>
        </p:txBody>
      </p:sp>
      <p:sp>
        <p:nvSpPr>
          <p:cNvPr id="35850" name="Rectangle 10"/>
          <p:cNvSpPr>
            <a:spLocks noChangeArrowheads="1"/>
          </p:cNvSpPr>
          <p:nvPr/>
        </p:nvSpPr>
        <p:spPr bwMode="auto">
          <a:xfrm>
            <a:off x="7620002" y="951310"/>
            <a:ext cx="1309689" cy="191690"/>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ctr" eaLnBrk="0" hangingPunct="0"/>
            <a:r>
              <a:rPr lang="en-US" altLang="zh-CN" sz="1200" dirty="0">
                <a:latin typeface="仿宋_GB2312" pitchFamily="49" charset="-122"/>
                <a:ea typeface="仿宋_GB2312" pitchFamily="49" charset="-122"/>
              </a:rPr>
              <a:t>P2</a:t>
            </a:r>
            <a:r>
              <a:rPr lang="zh-CN" altLang="en-US" sz="1200" dirty="0">
                <a:latin typeface="仿宋_GB2312" pitchFamily="49" charset="-122"/>
                <a:ea typeface="仿宋_GB2312" pitchFamily="49" charset="-122"/>
              </a:rPr>
              <a:t>产品设计与确认</a:t>
            </a:r>
            <a:endParaRPr lang="zh-CN" altLang="en-US" sz="1200" dirty="0">
              <a:latin typeface="FuturaA Bk BT" pitchFamily="2" charset="0"/>
            </a:endParaRPr>
          </a:p>
        </p:txBody>
      </p:sp>
      <p:sp>
        <p:nvSpPr>
          <p:cNvPr id="35851" name="Rectangle 11"/>
          <p:cNvSpPr>
            <a:spLocks noChangeArrowheads="1"/>
          </p:cNvSpPr>
          <p:nvPr/>
        </p:nvSpPr>
        <p:spPr bwMode="auto">
          <a:xfrm>
            <a:off x="7072330" y="3000378"/>
            <a:ext cx="1388102" cy="165438"/>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ctr" eaLnBrk="0" hangingPunct="0"/>
            <a:r>
              <a:rPr lang="en-US" altLang="zh-CN" sz="1200" dirty="0">
                <a:latin typeface="仿宋_GB2312" pitchFamily="49" charset="-122"/>
                <a:ea typeface="仿宋_GB2312" pitchFamily="49" charset="-122"/>
              </a:rPr>
              <a:t>P3 </a:t>
            </a:r>
            <a:r>
              <a:rPr lang="zh-CN" altLang="en-US" sz="1200" dirty="0">
                <a:latin typeface="仿宋_GB2312" pitchFamily="49" charset="-122"/>
                <a:ea typeface="仿宋_GB2312" pitchFamily="49" charset="-122"/>
              </a:rPr>
              <a:t>过程设计与确认</a:t>
            </a:r>
            <a:endParaRPr lang="zh-CN" altLang="en-US" sz="1200" dirty="0">
              <a:latin typeface="FuturaA Bk BT" pitchFamily="2" charset="0"/>
            </a:endParaRPr>
          </a:p>
        </p:txBody>
      </p:sp>
      <p:sp>
        <p:nvSpPr>
          <p:cNvPr id="35852" name="Rectangle 12"/>
          <p:cNvSpPr>
            <a:spLocks noChangeArrowheads="1"/>
          </p:cNvSpPr>
          <p:nvPr/>
        </p:nvSpPr>
        <p:spPr bwMode="auto">
          <a:xfrm>
            <a:off x="4499994" y="3003949"/>
            <a:ext cx="1275333" cy="215875"/>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just"/>
            <a:r>
              <a:rPr lang="en-US" altLang="zh-CN" sz="1200" dirty="0">
                <a:latin typeface="仿宋_GB2312" pitchFamily="49" charset="-122"/>
                <a:ea typeface="仿宋_GB2312" pitchFamily="49" charset="-122"/>
              </a:rPr>
              <a:t>P4</a:t>
            </a:r>
            <a:r>
              <a:rPr lang="zh-CN" altLang="en-US" sz="1200" dirty="0">
                <a:latin typeface="仿宋_GB2312" pitchFamily="49" charset="-122"/>
                <a:ea typeface="仿宋_GB2312" pitchFamily="49" charset="-122"/>
              </a:rPr>
              <a:t>生产制造</a:t>
            </a:r>
            <a:endParaRPr lang="zh-CN" altLang="en-US" sz="1200" dirty="0">
              <a:latin typeface="华文细黑" pitchFamily="2" charset="-122"/>
              <a:ea typeface="华文细黑" pitchFamily="2" charset="-122"/>
            </a:endParaRPr>
          </a:p>
        </p:txBody>
      </p:sp>
      <p:sp>
        <p:nvSpPr>
          <p:cNvPr id="35853" name="Rectangle 13"/>
          <p:cNvSpPr>
            <a:spLocks noChangeArrowheads="1"/>
          </p:cNvSpPr>
          <p:nvPr/>
        </p:nvSpPr>
        <p:spPr bwMode="auto">
          <a:xfrm>
            <a:off x="990602" y="3005137"/>
            <a:ext cx="1908175" cy="252413"/>
          </a:xfrm>
          <a:prstGeom prst="rect">
            <a:avLst/>
          </a:prstGeom>
          <a:gradFill rotWithShape="1">
            <a:gsLst>
              <a:gs pos="0">
                <a:srgbClr val="DC8400">
                  <a:alpha val="75998"/>
                </a:srgbClr>
              </a:gs>
              <a:gs pos="100000">
                <a:srgbClr val="FF9900">
                  <a:alpha val="29999"/>
                </a:srgbClr>
              </a:gs>
            </a:gsLst>
            <a:lin ang="5400000" scaled="1"/>
          </a:gradFill>
          <a:ln w="9525">
            <a:solidFill>
              <a:srgbClr val="CCFFCC"/>
            </a:solidFill>
            <a:miter lim="800000"/>
            <a:headEnd/>
            <a:tailEnd/>
          </a:ln>
        </p:spPr>
        <p:txBody>
          <a:bodyPr wrap="none" lIns="91436" tIns="45718" rIns="91436" bIns="45718" anchor="ctr"/>
          <a:lstStyle/>
          <a:p>
            <a:pPr algn="ctr" eaLnBrk="0" hangingPunct="0"/>
            <a:r>
              <a:rPr lang="en-US" altLang="zh-CN" sz="1200" dirty="0">
                <a:latin typeface="仿宋_GB2312" pitchFamily="49" charset="-122"/>
                <a:ea typeface="仿宋_GB2312" pitchFamily="49" charset="-122"/>
              </a:rPr>
              <a:t>P5 </a:t>
            </a:r>
            <a:r>
              <a:rPr lang="zh-CN" altLang="en-US" sz="1200" dirty="0">
                <a:latin typeface="仿宋_GB2312" pitchFamily="49" charset="-122"/>
                <a:ea typeface="仿宋_GB2312" pitchFamily="49" charset="-122"/>
              </a:rPr>
              <a:t>反馈、评定和纠正措施</a:t>
            </a:r>
          </a:p>
          <a:p>
            <a:pPr algn="ctr" eaLnBrk="0" hangingPunct="0"/>
            <a:endParaRPr lang="zh-CN" altLang="zh-CN" sz="1200" dirty="0">
              <a:latin typeface="FuturaA Bk BT" pitchFamily="2" charset="0"/>
            </a:endParaRPr>
          </a:p>
        </p:txBody>
      </p:sp>
      <p:grpSp>
        <p:nvGrpSpPr>
          <p:cNvPr id="2" name="Group 15"/>
          <p:cNvGrpSpPr>
            <a:grpSpLocks/>
          </p:cNvGrpSpPr>
          <p:nvPr/>
        </p:nvGrpSpPr>
        <p:grpSpPr bwMode="auto">
          <a:xfrm>
            <a:off x="2700340" y="1653778"/>
            <a:ext cx="536575" cy="270272"/>
            <a:chOff x="0" y="0"/>
            <a:chExt cx="338" cy="227"/>
          </a:xfrm>
        </p:grpSpPr>
        <p:sp>
          <p:nvSpPr>
            <p:cNvPr id="35872" name="AutoShape 16"/>
            <p:cNvSpPr>
              <a:spLocks noChangeArrowheads="1"/>
            </p:cNvSpPr>
            <p:nvPr/>
          </p:nvSpPr>
          <p:spPr bwMode="auto">
            <a:xfrm rot="363707">
              <a:off x="0" y="0"/>
              <a:ext cx="202" cy="227"/>
            </a:xfrm>
            <a:prstGeom prst="chevron">
              <a:avLst>
                <a:gd name="adj" fmla="val 52514"/>
              </a:avLst>
            </a:prstGeom>
            <a:solidFill>
              <a:schemeClr val="hlink"/>
            </a:solidFill>
            <a:ln w="9525">
              <a:noFill/>
              <a:miter lim="800000"/>
              <a:headEnd/>
              <a:tailEnd/>
            </a:ln>
          </p:spPr>
          <p:txBody>
            <a:bodyPr wrap="none" anchor="ctr"/>
            <a:lstStyle/>
            <a:p>
              <a:endParaRPr lang="zh-CN" altLang="en-US"/>
            </a:p>
          </p:txBody>
        </p:sp>
        <p:sp>
          <p:nvSpPr>
            <p:cNvPr id="35873" name="AutoShape 17"/>
            <p:cNvSpPr>
              <a:spLocks noChangeArrowheads="1"/>
            </p:cNvSpPr>
            <p:nvPr/>
          </p:nvSpPr>
          <p:spPr bwMode="auto">
            <a:xfrm rot="363707">
              <a:off x="136" y="0"/>
              <a:ext cx="202" cy="227"/>
            </a:xfrm>
            <a:prstGeom prst="chevron">
              <a:avLst>
                <a:gd name="adj" fmla="val 52514"/>
              </a:avLst>
            </a:prstGeom>
            <a:solidFill>
              <a:schemeClr val="hlink"/>
            </a:solidFill>
            <a:ln w="9525">
              <a:noFill/>
              <a:miter lim="800000"/>
              <a:headEnd/>
              <a:tailEnd/>
            </a:ln>
          </p:spPr>
          <p:txBody>
            <a:bodyPr wrap="none" anchor="ctr"/>
            <a:lstStyle/>
            <a:p>
              <a:endParaRPr lang="zh-CN" altLang="en-US"/>
            </a:p>
          </p:txBody>
        </p:sp>
      </p:grpSp>
      <p:grpSp>
        <p:nvGrpSpPr>
          <p:cNvPr id="3" name="Group 18"/>
          <p:cNvGrpSpPr>
            <a:grpSpLocks/>
          </p:cNvGrpSpPr>
          <p:nvPr/>
        </p:nvGrpSpPr>
        <p:grpSpPr bwMode="auto">
          <a:xfrm>
            <a:off x="5795965" y="1600200"/>
            <a:ext cx="536575" cy="270272"/>
            <a:chOff x="0" y="0"/>
            <a:chExt cx="338" cy="227"/>
          </a:xfrm>
        </p:grpSpPr>
        <p:sp>
          <p:nvSpPr>
            <p:cNvPr id="35870" name="AutoShape 19"/>
            <p:cNvSpPr>
              <a:spLocks noChangeArrowheads="1"/>
            </p:cNvSpPr>
            <p:nvPr/>
          </p:nvSpPr>
          <p:spPr bwMode="auto">
            <a:xfrm rot="363707">
              <a:off x="0" y="0"/>
              <a:ext cx="202" cy="227"/>
            </a:xfrm>
            <a:prstGeom prst="chevron">
              <a:avLst>
                <a:gd name="adj" fmla="val 52514"/>
              </a:avLst>
            </a:prstGeom>
            <a:solidFill>
              <a:srgbClr val="CCFFFF"/>
            </a:solidFill>
            <a:ln w="9525">
              <a:noFill/>
              <a:miter lim="800000"/>
              <a:headEnd/>
              <a:tailEnd/>
            </a:ln>
          </p:spPr>
          <p:txBody>
            <a:bodyPr wrap="none" anchor="ctr"/>
            <a:lstStyle/>
            <a:p>
              <a:endParaRPr lang="zh-CN" altLang="en-US"/>
            </a:p>
          </p:txBody>
        </p:sp>
        <p:sp>
          <p:nvSpPr>
            <p:cNvPr id="35871" name="AutoShape 20"/>
            <p:cNvSpPr>
              <a:spLocks noChangeArrowheads="1"/>
            </p:cNvSpPr>
            <p:nvPr/>
          </p:nvSpPr>
          <p:spPr bwMode="auto">
            <a:xfrm rot="363707">
              <a:off x="136" y="0"/>
              <a:ext cx="202" cy="227"/>
            </a:xfrm>
            <a:prstGeom prst="chevron">
              <a:avLst>
                <a:gd name="adj" fmla="val 52514"/>
              </a:avLst>
            </a:prstGeom>
            <a:solidFill>
              <a:srgbClr val="CCFFFF"/>
            </a:solidFill>
            <a:ln w="9525">
              <a:noFill/>
              <a:miter lim="800000"/>
              <a:headEnd/>
              <a:tailEnd/>
            </a:ln>
          </p:spPr>
          <p:txBody>
            <a:bodyPr wrap="none" anchor="ctr"/>
            <a:lstStyle/>
            <a:p>
              <a:endParaRPr lang="zh-CN" altLang="en-US"/>
            </a:p>
          </p:txBody>
        </p:sp>
      </p:grpSp>
      <p:grpSp>
        <p:nvGrpSpPr>
          <p:cNvPr id="4" name="Group 21"/>
          <p:cNvGrpSpPr>
            <a:grpSpLocks/>
          </p:cNvGrpSpPr>
          <p:nvPr/>
        </p:nvGrpSpPr>
        <p:grpSpPr bwMode="auto">
          <a:xfrm rot="5400000">
            <a:off x="7646593" y="2539208"/>
            <a:ext cx="402431" cy="360363"/>
            <a:chOff x="0" y="0"/>
            <a:chExt cx="338" cy="227"/>
          </a:xfrm>
        </p:grpSpPr>
        <p:sp>
          <p:nvSpPr>
            <p:cNvPr id="35868" name="AutoShape 22"/>
            <p:cNvSpPr>
              <a:spLocks noChangeArrowheads="1"/>
            </p:cNvSpPr>
            <p:nvPr/>
          </p:nvSpPr>
          <p:spPr bwMode="auto">
            <a:xfrm rot="363707">
              <a:off x="0" y="0"/>
              <a:ext cx="202" cy="227"/>
            </a:xfrm>
            <a:prstGeom prst="chevron">
              <a:avLst>
                <a:gd name="adj" fmla="val 52514"/>
              </a:avLst>
            </a:prstGeom>
            <a:solidFill>
              <a:srgbClr val="99CCFF"/>
            </a:solidFill>
            <a:ln w="9525">
              <a:noFill/>
              <a:miter lim="800000"/>
              <a:headEnd/>
              <a:tailEnd/>
            </a:ln>
          </p:spPr>
          <p:txBody>
            <a:bodyPr wrap="none" anchor="ctr"/>
            <a:lstStyle/>
            <a:p>
              <a:endParaRPr lang="zh-CN" altLang="en-US"/>
            </a:p>
          </p:txBody>
        </p:sp>
        <p:sp>
          <p:nvSpPr>
            <p:cNvPr id="35869" name="AutoShape 23"/>
            <p:cNvSpPr>
              <a:spLocks noChangeArrowheads="1"/>
            </p:cNvSpPr>
            <p:nvPr/>
          </p:nvSpPr>
          <p:spPr bwMode="auto">
            <a:xfrm rot="363707">
              <a:off x="136" y="0"/>
              <a:ext cx="202" cy="227"/>
            </a:xfrm>
            <a:prstGeom prst="chevron">
              <a:avLst>
                <a:gd name="adj" fmla="val 52514"/>
              </a:avLst>
            </a:prstGeom>
            <a:solidFill>
              <a:srgbClr val="99CCFF"/>
            </a:solidFill>
            <a:ln w="9525">
              <a:noFill/>
              <a:miter lim="800000"/>
              <a:headEnd/>
              <a:tailEnd/>
            </a:ln>
          </p:spPr>
          <p:txBody>
            <a:bodyPr wrap="none" anchor="ctr"/>
            <a:lstStyle/>
            <a:p>
              <a:endParaRPr lang="zh-CN" altLang="en-US"/>
            </a:p>
          </p:txBody>
        </p:sp>
      </p:grpSp>
      <p:grpSp>
        <p:nvGrpSpPr>
          <p:cNvPr id="5" name="Group 24"/>
          <p:cNvGrpSpPr>
            <a:grpSpLocks/>
          </p:cNvGrpSpPr>
          <p:nvPr/>
        </p:nvGrpSpPr>
        <p:grpSpPr bwMode="auto">
          <a:xfrm rot="10800000">
            <a:off x="5867402" y="3651647"/>
            <a:ext cx="536575" cy="270272"/>
            <a:chOff x="0" y="0"/>
            <a:chExt cx="338" cy="227"/>
          </a:xfrm>
        </p:grpSpPr>
        <p:sp>
          <p:nvSpPr>
            <p:cNvPr id="35866" name="AutoShape 25"/>
            <p:cNvSpPr>
              <a:spLocks noChangeArrowheads="1"/>
            </p:cNvSpPr>
            <p:nvPr/>
          </p:nvSpPr>
          <p:spPr bwMode="auto">
            <a:xfrm rot="363707">
              <a:off x="0" y="0"/>
              <a:ext cx="202" cy="227"/>
            </a:xfrm>
            <a:prstGeom prst="chevron">
              <a:avLst>
                <a:gd name="adj" fmla="val 52514"/>
              </a:avLst>
            </a:prstGeom>
            <a:solidFill>
              <a:srgbClr val="3366FF"/>
            </a:solidFill>
            <a:ln w="9525">
              <a:noFill/>
              <a:miter lim="800000"/>
              <a:headEnd/>
              <a:tailEnd/>
            </a:ln>
          </p:spPr>
          <p:txBody>
            <a:bodyPr wrap="none" anchor="ctr"/>
            <a:lstStyle/>
            <a:p>
              <a:endParaRPr lang="zh-CN" altLang="en-US"/>
            </a:p>
          </p:txBody>
        </p:sp>
        <p:sp>
          <p:nvSpPr>
            <p:cNvPr id="35867" name="AutoShape 26"/>
            <p:cNvSpPr>
              <a:spLocks noChangeArrowheads="1"/>
            </p:cNvSpPr>
            <p:nvPr/>
          </p:nvSpPr>
          <p:spPr bwMode="auto">
            <a:xfrm rot="363707">
              <a:off x="136" y="0"/>
              <a:ext cx="202" cy="227"/>
            </a:xfrm>
            <a:prstGeom prst="chevron">
              <a:avLst>
                <a:gd name="adj" fmla="val 52514"/>
              </a:avLst>
            </a:prstGeom>
            <a:solidFill>
              <a:srgbClr val="3366FF"/>
            </a:solidFill>
            <a:ln w="9525">
              <a:noFill/>
              <a:miter lim="800000"/>
              <a:headEnd/>
              <a:tailEnd/>
            </a:ln>
          </p:spPr>
          <p:txBody>
            <a:bodyPr wrap="none" anchor="ctr"/>
            <a:lstStyle/>
            <a:p>
              <a:endParaRPr lang="zh-CN" altLang="en-US"/>
            </a:p>
          </p:txBody>
        </p:sp>
      </p:grpSp>
      <p:grpSp>
        <p:nvGrpSpPr>
          <p:cNvPr id="6" name="Group 27"/>
          <p:cNvGrpSpPr>
            <a:grpSpLocks/>
          </p:cNvGrpSpPr>
          <p:nvPr/>
        </p:nvGrpSpPr>
        <p:grpSpPr bwMode="auto">
          <a:xfrm rot="10800000">
            <a:off x="2771777" y="3543301"/>
            <a:ext cx="536575" cy="270272"/>
            <a:chOff x="0" y="0"/>
            <a:chExt cx="338" cy="227"/>
          </a:xfrm>
        </p:grpSpPr>
        <p:sp>
          <p:nvSpPr>
            <p:cNvPr id="35864" name="AutoShape 28"/>
            <p:cNvSpPr>
              <a:spLocks noChangeArrowheads="1"/>
            </p:cNvSpPr>
            <p:nvPr/>
          </p:nvSpPr>
          <p:spPr bwMode="auto">
            <a:xfrm rot="363707">
              <a:off x="0" y="0"/>
              <a:ext cx="202" cy="227"/>
            </a:xfrm>
            <a:prstGeom prst="chevron">
              <a:avLst>
                <a:gd name="adj" fmla="val 52514"/>
              </a:avLst>
            </a:prstGeom>
            <a:solidFill>
              <a:srgbClr val="0000FF"/>
            </a:solidFill>
            <a:ln w="9525">
              <a:noFill/>
              <a:miter lim="800000"/>
              <a:headEnd/>
              <a:tailEnd/>
            </a:ln>
          </p:spPr>
          <p:txBody>
            <a:bodyPr wrap="none" anchor="ctr"/>
            <a:lstStyle/>
            <a:p>
              <a:endParaRPr lang="zh-CN" altLang="en-US"/>
            </a:p>
          </p:txBody>
        </p:sp>
        <p:sp>
          <p:nvSpPr>
            <p:cNvPr id="35865" name="AutoShape 29"/>
            <p:cNvSpPr>
              <a:spLocks noChangeArrowheads="1"/>
            </p:cNvSpPr>
            <p:nvPr/>
          </p:nvSpPr>
          <p:spPr bwMode="auto">
            <a:xfrm rot="363707">
              <a:off x="136" y="0"/>
              <a:ext cx="202" cy="227"/>
            </a:xfrm>
            <a:prstGeom prst="chevron">
              <a:avLst>
                <a:gd name="adj" fmla="val 52514"/>
              </a:avLst>
            </a:prstGeom>
            <a:solidFill>
              <a:srgbClr val="0000FF"/>
            </a:solidFill>
            <a:ln w="9525">
              <a:noFill/>
              <a:miter lim="800000"/>
              <a:headEnd/>
              <a:tailEnd/>
            </a:ln>
          </p:spPr>
          <p:txBody>
            <a:bodyPr wrap="none" anchor="ctr"/>
            <a:lstStyle/>
            <a:p>
              <a:endParaRPr lang="zh-CN" altLang="en-US"/>
            </a:p>
          </p:txBody>
        </p:sp>
      </p:grpSp>
      <p:sp>
        <p:nvSpPr>
          <p:cNvPr id="35861" name="Rectangle 33"/>
          <p:cNvSpPr>
            <a:spLocks noGrp="1" noChangeArrowheads="1"/>
          </p:cNvSpPr>
          <p:nvPr>
            <p:ph type="title" idx="4294967295"/>
          </p:nvPr>
        </p:nvSpPr>
        <p:spPr>
          <a:xfrm>
            <a:off x="152400" y="57150"/>
            <a:ext cx="7772400" cy="354360"/>
          </a:xfrm>
          <a:prstGeom prst="rect">
            <a:avLst/>
          </a:prstGeom>
          <a:noFill/>
        </p:spPr>
        <p:txBody>
          <a:bodyPr lIns="91436" tIns="45718" rIns="91436" bIns="45718"/>
          <a:lstStyle/>
          <a:p>
            <a:pPr algn="l"/>
            <a:r>
              <a:rPr lang="zh-CN" altLang="en-US" sz="2800" dirty="0">
                <a:solidFill>
                  <a:srgbClr val="FFFFFF"/>
                </a:solidFill>
                <a:latin typeface="黑体" pitchFamily="2" charset="-122"/>
                <a:ea typeface="黑体" pitchFamily="2" charset="-122"/>
              </a:rPr>
              <a:t>产品全生命周期定义</a:t>
            </a:r>
          </a:p>
        </p:txBody>
      </p:sp>
      <p:sp>
        <p:nvSpPr>
          <p:cNvPr id="30" name="矩形 29"/>
          <p:cNvSpPr/>
          <p:nvPr/>
        </p:nvSpPr>
        <p:spPr>
          <a:xfrm>
            <a:off x="0" y="685800"/>
            <a:ext cx="1828800" cy="307773"/>
          </a:xfrm>
          <a:prstGeom prst="rect">
            <a:avLst/>
          </a:prstGeom>
        </p:spPr>
        <p:txBody>
          <a:bodyPr wrap="square" lIns="91436" tIns="45718" rIns="91436" bIns="45718">
            <a:spAutoFit/>
          </a:bodyPr>
          <a:lstStyle/>
          <a:p>
            <a:r>
              <a:rPr lang="zh-CN" altLang="en-US" sz="1400" dirty="0">
                <a:solidFill>
                  <a:srgbClr val="C00000"/>
                </a:solidFill>
                <a:latin typeface="华文细黑" pitchFamily="2" charset="-122"/>
                <a:ea typeface="华文细黑" pitchFamily="2" charset="-122"/>
                <a:hlinkClick r:id="rId9" action="ppaction://hlinksldjump"/>
              </a:rPr>
              <a:t>客户需求与概念评估</a:t>
            </a:r>
            <a:endParaRPr lang="zh-CN" altLang="en-US" sz="1400" dirty="0">
              <a:solidFill>
                <a:srgbClr val="C00000"/>
              </a:solidFill>
              <a:latin typeface="华文细黑" pitchFamily="2" charset="-122"/>
              <a:ea typeface="华文细黑" pitchFamily="2" charset="-122"/>
            </a:endParaRPr>
          </a:p>
        </p:txBody>
      </p:sp>
      <p:sp>
        <p:nvSpPr>
          <p:cNvPr id="31" name="矩形 30"/>
          <p:cNvSpPr/>
          <p:nvPr/>
        </p:nvSpPr>
        <p:spPr>
          <a:xfrm>
            <a:off x="3124200" y="685800"/>
            <a:ext cx="2362200" cy="307773"/>
          </a:xfrm>
          <a:prstGeom prst="rect">
            <a:avLst/>
          </a:prstGeom>
        </p:spPr>
        <p:txBody>
          <a:bodyPr wrap="square" lIns="91436" tIns="45718" rIns="91436" bIns="45718">
            <a:spAutoFit/>
          </a:bodyPr>
          <a:lstStyle/>
          <a:p>
            <a:r>
              <a:rPr lang="zh-CN" altLang="en-US" sz="1400" dirty="0">
                <a:solidFill>
                  <a:srgbClr val="C00000"/>
                </a:solidFill>
                <a:latin typeface="华文细黑" pitchFamily="2" charset="-122"/>
                <a:ea typeface="华文细黑" pitchFamily="2" charset="-122"/>
                <a:hlinkClick r:id="" action="ppaction://noaction"/>
              </a:rPr>
              <a:t>产品定义与项目计划</a:t>
            </a:r>
            <a:endParaRPr lang="zh-CN" altLang="en-US" sz="1400" dirty="0">
              <a:solidFill>
                <a:srgbClr val="C00000"/>
              </a:solidFill>
              <a:latin typeface="华文细黑" pitchFamily="2" charset="-122"/>
              <a:ea typeface="华文细黑" pitchFamily="2" charset="-122"/>
            </a:endParaRPr>
          </a:p>
        </p:txBody>
      </p:sp>
      <p:sp>
        <p:nvSpPr>
          <p:cNvPr id="32" name="Text Box 36"/>
          <p:cNvSpPr txBox="1">
            <a:spLocks noChangeArrowheads="1"/>
          </p:cNvSpPr>
          <p:nvPr/>
        </p:nvSpPr>
        <p:spPr bwMode="auto">
          <a:xfrm>
            <a:off x="6248402" y="685800"/>
            <a:ext cx="992571" cy="307773"/>
          </a:xfrm>
          <a:prstGeom prst="rect">
            <a:avLst/>
          </a:prstGeom>
          <a:noFill/>
          <a:ln w="9525">
            <a:noFill/>
            <a:miter lim="800000"/>
            <a:headEnd/>
            <a:tailEnd/>
          </a:ln>
          <a:effectLst/>
        </p:spPr>
        <p:txBody>
          <a:bodyPr wrap="none" lIns="91436" tIns="45718" rIns="91436" bIns="45718">
            <a:spAutoFit/>
          </a:bodyPr>
          <a:lstStyle/>
          <a:p>
            <a:pPr algn="l"/>
            <a:r>
              <a:rPr lang="en-US" altLang="zh-CN" sz="1400" dirty="0">
                <a:solidFill>
                  <a:srgbClr val="C00000"/>
                </a:solidFill>
                <a:latin typeface="华文细黑" pitchFamily="2" charset="-122"/>
                <a:ea typeface="华文细黑" pitchFamily="2" charset="-122"/>
              </a:rPr>
              <a:t>  </a:t>
            </a:r>
            <a:r>
              <a:rPr lang="zh-CN" altLang="en-US" sz="1400" dirty="0">
                <a:solidFill>
                  <a:srgbClr val="C00000"/>
                </a:solidFill>
                <a:latin typeface="华文细黑" pitchFamily="2" charset="-122"/>
                <a:ea typeface="华文细黑" pitchFamily="2" charset="-122"/>
                <a:hlinkClick r:id="" action="ppaction://noaction"/>
              </a:rPr>
              <a:t>产品开发</a:t>
            </a:r>
            <a:endParaRPr lang="zh-CN" altLang="en-US" sz="1400" dirty="0">
              <a:solidFill>
                <a:srgbClr val="C00000"/>
              </a:solidFill>
              <a:latin typeface="华文细黑" pitchFamily="2" charset="-122"/>
              <a:ea typeface="华文细黑" pitchFamily="2" charset="-122"/>
            </a:endParaRPr>
          </a:p>
        </p:txBody>
      </p:sp>
      <p:sp>
        <p:nvSpPr>
          <p:cNvPr id="33" name="Text Box 37"/>
          <p:cNvSpPr txBox="1">
            <a:spLocks noChangeArrowheads="1"/>
          </p:cNvSpPr>
          <p:nvPr/>
        </p:nvSpPr>
        <p:spPr bwMode="auto">
          <a:xfrm>
            <a:off x="6324602" y="2686051"/>
            <a:ext cx="902803" cy="307773"/>
          </a:xfrm>
          <a:prstGeom prst="rect">
            <a:avLst/>
          </a:prstGeom>
          <a:noFill/>
          <a:ln w="9525">
            <a:noFill/>
            <a:miter lim="800000"/>
            <a:headEnd/>
            <a:tailEnd/>
          </a:ln>
          <a:effectLst/>
        </p:spPr>
        <p:txBody>
          <a:bodyPr wrap="none" lIns="91436" tIns="45718" rIns="91436" bIns="45718">
            <a:spAutoFit/>
          </a:bodyPr>
          <a:lstStyle/>
          <a:p>
            <a:pPr algn="l"/>
            <a:r>
              <a:rPr lang="zh-CN" altLang="en-US" sz="1400">
                <a:solidFill>
                  <a:srgbClr val="C00000"/>
                </a:solidFill>
                <a:latin typeface="华文细黑" pitchFamily="2" charset="-122"/>
                <a:ea typeface="华文细黑" pitchFamily="2" charset="-122"/>
                <a:hlinkClick r:id="" action="ppaction://noaction"/>
              </a:rPr>
              <a:t>产品验证</a:t>
            </a:r>
            <a:endParaRPr lang="zh-CN" altLang="en-US" sz="1400">
              <a:solidFill>
                <a:srgbClr val="C00000"/>
              </a:solidFill>
              <a:latin typeface="华文细黑" pitchFamily="2" charset="-122"/>
              <a:ea typeface="华文细黑" pitchFamily="2" charset="-122"/>
            </a:endParaRPr>
          </a:p>
        </p:txBody>
      </p:sp>
      <p:sp>
        <p:nvSpPr>
          <p:cNvPr id="34" name="Text Box 38"/>
          <p:cNvSpPr txBox="1">
            <a:spLocks noChangeArrowheads="1"/>
          </p:cNvSpPr>
          <p:nvPr/>
        </p:nvSpPr>
        <p:spPr bwMode="auto">
          <a:xfrm>
            <a:off x="3200401" y="2683818"/>
            <a:ext cx="1295400" cy="307773"/>
          </a:xfrm>
          <a:prstGeom prst="rect">
            <a:avLst/>
          </a:prstGeom>
          <a:noFill/>
          <a:ln w="9525">
            <a:noFill/>
            <a:miter lim="800000"/>
            <a:headEnd/>
            <a:tailEnd/>
          </a:ln>
          <a:effectLst/>
        </p:spPr>
        <p:txBody>
          <a:bodyPr lIns="91436" tIns="45718" rIns="91436" bIns="45718">
            <a:spAutoFit/>
          </a:bodyPr>
          <a:lstStyle/>
          <a:p>
            <a:pPr algn="l"/>
            <a:r>
              <a:rPr lang="en-US" altLang="zh-CN" sz="1400" dirty="0">
                <a:solidFill>
                  <a:srgbClr val="C00000"/>
                </a:solidFill>
                <a:latin typeface="华文细黑" pitchFamily="2" charset="-122"/>
                <a:ea typeface="华文细黑" pitchFamily="2" charset="-122"/>
              </a:rPr>
              <a:t>  </a:t>
            </a:r>
            <a:r>
              <a:rPr lang="zh-CN" altLang="en-US" sz="1400" dirty="0">
                <a:solidFill>
                  <a:srgbClr val="C00000"/>
                </a:solidFill>
                <a:latin typeface="华文细黑" pitchFamily="2" charset="-122"/>
                <a:ea typeface="华文细黑" pitchFamily="2" charset="-122"/>
                <a:hlinkClick r:id="" action="ppaction://noaction"/>
              </a:rPr>
              <a:t>产品发布</a:t>
            </a:r>
            <a:endParaRPr lang="zh-CN" altLang="en-US" sz="1400" dirty="0">
              <a:solidFill>
                <a:srgbClr val="C00000"/>
              </a:solidFill>
              <a:latin typeface="华文细黑" pitchFamily="2" charset="-122"/>
              <a:ea typeface="华文细黑" pitchFamily="2" charset="-122"/>
            </a:endParaRPr>
          </a:p>
        </p:txBody>
      </p:sp>
      <p:sp>
        <p:nvSpPr>
          <p:cNvPr id="35" name="Text Box 51"/>
          <p:cNvSpPr txBox="1">
            <a:spLocks noChangeArrowheads="1"/>
          </p:cNvSpPr>
          <p:nvPr/>
        </p:nvSpPr>
        <p:spPr bwMode="auto">
          <a:xfrm>
            <a:off x="0" y="2686051"/>
            <a:ext cx="1295400" cy="307773"/>
          </a:xfrm>
          <a:prstGeom prst="rect">
            <a:avLst/>
          </a:prstGeom>
          <a:noFill/>
          <a:ln w="9525">
            <a:noFill/>
            <a:miter lim="800000"/>
            <a:headEnd/>
            <a:tailEnd/>
          </a:ln>
          <a:effectLst/>
        </p:spPr>
        <p:txBody>
          <a:bodyPr lIns="91436" tIns="45718" rIns="91436" bIns="45718">
            <a:spAutoFit/>
          </a:bodyPr>
          <a:lstStyle/>
          <a:p>
            <a:pPr algn="l"/>
            <a:r>
              <a:rPr lang="en-US" altLang="zh-CN" sz="1400" dirty="0">
                <a:solidFill>
                  <a:srgbClr val="C00000"/>
                </a:solidFill>
                <a:latin typeface="华文细黑" pitchFamily="2" charset="-122"/>
                <a:ea typeface="华文细黑" pitchFamily="2" charset="-122"/>
              </a:rPr>
              <a:t>  </a:t>
            </a:r>
            <a:r>
              <a:rPr lang="zh-CN" altLang="en-US" sz="1400" dirty="0">
                <a:solidFill>
                  <a:srgbClr val="C00000"/>
                </a:solidFill>
                <a:latin typeface="华文细黑" pitchFamily="2" charset="-122"/>
                <a:ea typeface="华文细黑" pitchFamily="2" charset="-122"/>
              </a:rPr>
              <a:t>生命周期</a:t>
            </a:r>
          </a:p>
        </p:txBody>
      </p:sp>
    </p:spTree>
    <p:extLst>
      <p:ext uri="{BB962C8B-B14F-4D97-AF65-F5344CB8AC3E}">
        <p14:creationId xmlns:p14="http://schemas.microsoft.com/office/powerpoint/2010/main" val="8756472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par>
                                <p:cTn id="8" presetID="3" presetClass="entr" presetSubtype="1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blinds(horizontal)">
                                      <p:cBhvr>
                                        <p:cTn id="10" dur="500"/>
                                        <p:tgtEl>
                                          <p:spTgt spid="35843"/>
                                        </p:tgtEl>
                                      </p:cBhvr>
                                    </p:animEffect>
                                  </p:childTnLst>
                                </p:cTn>
                              </p:par>
                              <p:par>
                                <p:cTn id="11" presetID="3" presetClass="entr" presetSubtype="10" fill="hold" nodeType="withEffect">
                                  <p:stCondLst>
                                    <p:cond delay="0"/>
                                  </p:stCondLst>
                                  <p:childTnLst>
                                    <p:set>
                                      <p:cBhvr>
                                        <p:cTn id="12" dur="1" fill="hold">
                                          <p:stCondLst>
                                            <p:cond delay="0"/>
                                          </p:stCondLst>
                                        </p:cTn>
                                        <p:tgtEl>
                                          <p:spTgt spid="35844"/>
                                        </p:tgtEl>
                                        <p:attrNameLst>
                                          <p:attrName>style.visibility</p:attrName>
                                        </p:attrNameLst>
                                      </p:cBhvr>
                                      <p:to>
                                        <p:strVal val="visible"/>
                                      </p:to>
                                    </p:set>
                                    <p:animEffect transition="in" filter="blinds(horizontal)">
                                      <p:cBhvr>
                                        <p:cTn id="13" dur="500"/>
                                        <p:tgtEl>
                                          <p:spTgt spid="35844"/>
                                        </p:tgtEl>
                                      </p:cBhvr>
                                    </p:animEffect>
                                  </p:childTnLst>
                                </p:cTn>
                              </p:par>
                              <p:par>
                                <p:cTn id="14" presetID="3" presetClass="entr" presetSubtype="10" fill="hold" nodeType="withEffect">
                                  <p:stCondLst>
                                    <p:cond delay="0"/>
                                  </p:stCondLst>
                                  <p:childTnLst>
                                    <p:set>
                                      <p:cBhvr>
                                        <p:cTn id="15" dur="1" fill="hold">
                                          <p:stCondLst>
                                            <p:cond delay="0"/>
                                          </p:stCondLst>
                                        </p:cTn>
                                        <p:tgtEl>
                                          <p:spTgt spid="35845"/>
                                        </p:tgtEl>
                                        <p:attrNameLst>
                                          <p:attrName>style.visibility</p:attrName>
                                        </p:attrNameLst>
                                      </p:cBhvr>
                                      <p:to>
                                        <p:strVal val="visible"/>
                                      </p:to>
                                    </p:set>
                                    <p:animEffect transition="in" filter="blinds(horizontal)">
                                      <p:cBhvr>
                                        <p:cTn id="16" dur="500"/>
                                        <p:tgtEl>
                                          <p:spTgt spid="35845"/>
                                        </p:tgtEl>
                                      </p:cBhvr>
                                    </p:animEffect>
                                  </p:childTnLst>
                                </p:cTn>
                              </p:par>
                              <p:par>
                                <p:cTn id="17" presetID="3" presetClass="entr" presetSubtype="10" fill="hold" nodeType="with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blinds(horizontal)">
                                      <p:cBhvr>
                                        <p:cTn id="19" dur="500"/>
                                        <p:tgtEl>
                                          <p:spTgt spid="35846"/>
                                        </p:tgtEl>
                                      </p:cBhvr>
                                    </p:animEffect>
                                  </p:childTnLst>
                                </p:cTn>
                              </p:par>
                              <p:par>
                                <p:cTn id="20" presetID="3" presetClass="entr" presetSubtype="10" fill="hold" nodeType="withEffect">
                                  <p:stCondLst>
                                    <p:cond delay="0"/>
                                  </p:stCondLst>
                                  <p:childTnLst>
                                    <p:set>
                                      <p:cBhvr>
                                        <p:cTn id="21" dur="1" fill="hold">
                                          <p:stCondLst>
                                            <p:cond delay="0"/>
                                          </p:stCondLst>
                                        </p:cTn>
                                        <p:tgtEl>
                                          <p:spTgt spid="35847"/>
                                        </p:tgtEl>
                                        <p:attrNameLst>
                                          <p:attrName>style.visibility</p:attrName>
                                        </p:attrNameLst>
                                      </p:cBhvr>
                                      <p:to>
                                        <p:strVal val="visible"/>
                                      </p:to>
                                    </p:set>
                                    <p:animEffect transition="in" filter="blinds(horizontal)">
                                      <p:cBhvr>
                                        <p:cTn id="22" dur="500"/>
                                        <p:tgtEl>
                                          <p:spTgt spid="3584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5848"/>
                                        </p:tgtEl>
                                        <p:attrNameLst>
                                          <p:attrName>style.visibility</p:attrName>
                                        </p:attrNameLst>
                                      </p:cBhvr>
                                      <p:to>
                                        <p:strVal val="visible"/>
                                      </p:to>
                                    </p:set>
                                    <p:animEffect transition="in" filter="blinds(horizontal)">
                                      <p:cBhvr>
                                        <p:cTn id="25" dur="500"/>
                                        <p:tgtEl>
                                          <p:spTgt spid="3584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849"/>
                                        </p:tgtEl>
                                        <p:attrNameLst>
                                          <p:attrName>style.visibility</p:attrName>
                                        </p:attrNameLst>
                                      </p:cBhvr>
                                      <p:to>
                                        <p:strVal val="visible"/>
                                      </p:to>
                                    </p:set>
                                    <p:animEffect transition="in" filter="blinds(horizontal)">
                                      <p:cBhvr>
                                        <p:cTn id="28" dur="500"/>
                                        <p:tgtEl>
                                          <p:spTgt spid="3584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5850"/>
                                        </p:tgtEl>
                                        <p:attrNameLst>
                                          <p:attrName>style.visibility</p:attrName>
                                        </p:attrNameLst>
                                      </p:cBhvr>
                                      <p:to>
                                        <p:strVal val="visible"/>
                                      </p:to>
                                    </p:set>
                                    <p:animEffect transition="in" filter="blinds(horizontal)">
                                      <p:cBhvr>
                                        <p:cTn id="31" dur="500"/>
                                        <p:tgtEl>
                                          <p:spTgt spid="3585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5851"/>
                                        </p:tgtEl>
                                        <p:attrNameLst>
                                          <p:attrName>style.visibility</p:attrName>
                                        </p:attrNameLst>
                                      </p:cBhvr>
                                      <p:to>
                                        <p:strVal val="visible"/>
                                      </p:to>
                                    </p:set>
                                    <p:animEffect transition="in" filter="blinds(horizontal)">
                                      <p:cBhvr>
                                        <p:cTn id="34" dur="500"/>
                                        <p:tgtEl>
                                          <p:spTgt spid="3585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5852"/>
                                        </p:tgtEl>
                                        <p:attrNameLst>
                                          <p:attrName>style.visibility</p:attrName>
                                        </p:attrNameLst>
                                      </p:cBhvr>
                                      <p:to>
                                        <p:strVal val="visible"/>
                                      </p:to>
                                    </p:set>
                                    <p:animEffect transition="in" filter="blinds(horizontal)">
                                      <p:cBhvr>
                                        <p:cTn id="37" dur="500"/>
                                        <p:tgtEl>
                                          <p:spTgt spid="3585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5853"/>
                                        </p:tgtEl>
                                        <p:attrNameLst>
                                          <p:attrName>style.visibility</p:attrName>
                                        </p:attrNameLst>
                                      </p:cBhvr>
                                      <p:to>
                                        <p:strVal val="visible"/>
                                      </p:to>
                                    </p:set>
                                    <p:animEffect transition="in" filter="blinds(horizontal)">
                                      <p:cBhvr>
                                        <p:cTn id="40" dur="500"/>
                                        <p:tgtEl>
                                          <p:spTgt spid="35853"/>
                                        </p:tgtEl>
                                      </p:cBhvr>
                                    </p:animEffect>
                                  </p:childTnLst>
                                </p:cTn>
                              </p:par>
                              <p:par>
                                <p:cTn id="41" presetID="3" presetClass="entr" presetSubtype="1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par>
                                <p:cTn id="44" presetID="3" presetClass="entr" presetSubtype="1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linds(horizontal)">
                                      <p:cBhvr>
                                        <p:cTn id="46" dur="500"/>
                                        <p:tgtEl>
                                          <p:spTgt spid="3"/>
                                        </p:tgtEl>
                                      </p:cBhvr>
                                    </p:animEffect>
                                  </p:childTnLst>
                                </p:cTn>
                              </p:par>
                              <p:par>
                                <p:cTn id="47" presetID="3"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linds(horizontal)">
                                      <p:cBhvr>
                                        <p:cTn id="49" dur="500"/>
                                        <p:tgtEl>
                                          <p:spTgt spid="4"/>
                                        </p:tgtEl>
                                      </p:cBhvr>
                                    </p:animEffect>
                                  </p:childTnLst>
                                </p:cTn>
                              </p:par>
                              <p:par>
                                <p:cTn id="50" presetID="3" presetClass="entr" presetSubtype="1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par>
                                <p:cTn id="53" presetID="3" presetClass="entr" presetSubtype="1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linds(horizontal)">
                                      <p:cBhvr>
                                        <p:cTn id="58" dur="500"/>
                                        <p:tgtEl>
                                          <p:spTgt spid="3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linds(horizontal)">
                                      <p:cBhvr>
                                        <p:cTn id="64" dur="500"/>
                                        <p:tgtEl>
                                          <p:spTgt spid="32"/>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linds(horizontal)">
                                      <p:cBhvr>
                                        <p:cTn id="67" dur="500"/>
                                        <p:tgtEl>
                                          <p:spTgt spid="3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linds(horizontal)">
                                      <p:cBhvr>
                                        <p:cTn id="70" dur="500"/>
                                        <p:tgtEl>
                                          <p:spTgt spid="34"/>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linds(horizontal)">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8" grpId="0" animBg="1"/>
      <p:bldP spid="35849" grpId="0" animBg="1"/>
      <p:bldP spid="35850" grpId="0" animBg="1"/>
      <p:bldP spid="35851" grpId="0" animBg="1"/>
      <p:bldP spid="35852" grpId="0" animBg="1"/>
      <p:bldP spid="35853" grpId="0" animBg="1"/>
      <p:bldP spid="30" grpId="0"/>
      <p:bldP spid="31" grpId="0"/>
      <p:bldP spid="32" grpId="0"/>
      <p:bldP spid="33" grpId="0"/>
      <p:bldP spid="34"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452260"/>
            <a:ext cx="9144000" cy="4702258"/>
          </a:xfrm>
          <a:prstGeom prst="rect">
            <a:avLst/>
          </a:prstGeom>
          <a:noFill/>
          <a:ln w="9525">
            <a:noFill/>
            <a:miter lim="800000"/>
            <a:headEnd/>
            <a:tailEnd/>
          </a:ln>
        </p:spPr>
      </p:pic>
      <p:sp>
        <p:nvSpPr>
          <p:cNvPr id="3" name="Rectangle 33"/>
          <p:cNvSpPr txBox="1">
            <a:spLocks noChangeArrowheads="1"/>
          </p:cNvSpPr>
          <p:nvPr/>
        </p:nvSpPr>
        <p:spPr>
          <a:xfrm>
            <a:off x="152400" y="-20538"/>
            <a:ext cx="7772400" cy="498376"/>
          </a:xfrm>
          <a:prstGeom prst="rect">
            <a:avLst/>
          </a:prstGeom>
          <a:noFill/>
        </p:spPr>
        <p:txBody>
          <a:bodyPr lIns="91436" tIns="45718" rIns="91436" bIns="45718"/>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dirty="0">
                <a:solidFill>
                  <a:srgbClr val="FFFFFF"/>
                </a:solidFill>
                <a:latin typeface="黑体" pitchFamily="2" charset="-122"/>
                <a:ea typeface="黑体" pitchFamily="2" charset="-122"/>
              </a:rPr>
              <a:t>产品全生命周期定义</a:t>
            </a:r>
          </a:p>
        </p:txBody>
      </p:sp>
    </p:spTree>
    <p:extLst>
      <p:ext uri="{BB962C8B-B14F-4D97-AF65-F5344CB8AC3E}">
        <p14:creationId xmlns:p14="http://schemas.microsoft.com/office/powerpoint/2010/main" val="379540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p:cNvSpPr txBox="1">
            <a:spLocks noChangeArrowheads="1"/>
          </p:cNvSpPr>
          <p:nvPr/>
        </p:nvSpPr>
        <p:spPr>
          <a:xfrm>
            <a:off x="152400" y="-20538"/>
            <a:ext cx="7772400" cy="498376"/>
          </a:xfrm>
          <a:prstGeom prst="rect">
            <a:avLst/>
          </a:prstGeom>
          <a:noFill/>
        </p:spPr>
        <p:txBody>
          <a:bodyPr lIns="91436" tIns="45718" rIns="91436" bIns="45718"/>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dirty="0">
                <a:solidFill>
                  <a:srgbClr val="FFFFFF"/>
                </a:solidFill>
                <a:latin typeface="黑体" pitchFamily="2" charset="-122"/>
                <a:ea typeface="黑体" pitchFamily="2" charset="-122"/>
              </a:rPr>
              <a:t>平台化、系列化、模块化设计帮助实现</a:t>
            </a:r>
            <a:r>
              <a:rPr lang="en-US" altLang="zh-CN" sz="2800" dirty="0">
                <a:solidFill>
                  <a:srgbClr val="FFFFFF"/>
                </a:solidFill>
                <a:latin typeface="黑体" pitchFamily="2" charset="-122"/>
                <a:ea typeface="黑体" pitchFamily="2" charset="-122"/>
              </a:rPr>
              <a:t>C2M</a:t>
            </a:r>
            <a:endParaRPr lang="zh-CN" altLang="en-US" sz="2800" dirty="0">
              <a:solidFill>
                <a:srgbClr val="FFFFFF"/>
              </a:solidFill>
              <a:latin typeface="黑体" pitchFamily="2" charset="-122"/>
              <a:ea typeface="黑体" pitchFamily="2" charset="-122"/>
            </a:endParaRPr>
          </a:p>
        </p:txBody>
      </p:sp>
      <p:sp>
        <p:nvSpPr>
          <p:cNvPr id="10" name="AutoShape 9"/>
          <p:cNvSpPr>
            <a:spLocks noChangeArrowheads="1"/>
          </p:cNvSpPr>
          <p:nvPr/>
        </p:nvSpPr>
        <p:spPr bwMode="auto">
          <a:xfrm>
            <a:off x="2555553" y="6284738"/>
            <a:ext cx="1943100" cy="431800"/>
          </a:xfrm>
          <a:prstGeom prst="wedgeRoundRectCallout">
            <a:avLst>
              <a:gd name="adj1" fmla="val 100000"/>
              <a:gd name="adj2" fmla="val -267648"/>
              <a:gd name="adj3" fmla="val 16667"/>
            </a:avLst>
          </a:prstGeom>
          <a:solidFill>
            <a:schemeClr val="accent1"/>
          </a:solidFill>
          <a:ln w="7938">
            <a:solidFill>
              <a:schemeClr val="tx1"/>
            </a:solidFill>
            <a:miter lim="800000"/>
            <a:headEnd/>
            <a:tailEnd/>
          </a:ln>
        </p:spPr>
        <p:txBody>
          <a:bodyPr lIns="91436" tIns="45718" rIns="91436" bIns="45718"/>
          <a:lstStyle/>
          <a:p>
            <a:pPr algn="ctr"/>
            <a:r>
              <a:rPr lang="zh-CN" altLang="en-US"/>
              <a:t>产品族配置求解</a:t>
            </a:r>
          </a:p>
        </p:txBody>
      </p:sp>
      <p:grpSp>
        <p:nvGrpSpPr>
          <p:cNvPr id="13" name="组 12"/>
          <p:cNvGrpSpPr/>
          <p:nvPr/>
        </p:nvGrpSpPr>
        <p:grpSpPr>
          <a:xfrm>
            <a:off x="4139952" y="-445740"/>
            <a:ext cx="4896544" cy="5681786"/>
            <a:chOff x="2956501" y="-124000"/>
            <a:chExt cx="5565775" cy="6937376"/>
          </a:xfrm>
        </p:grpSpPr>
        <p:graphicFrame>
          <p:nvGraphicFramePr>
            <p:cNvPr id="3" name="Object 2"/>
            <p:cNvGraphicFramePr>
              <a:graphicFrameLocks noChangeAspect="1"/>
            </p:cNvGraphicFramePr>
            <p:nvPr>
              <p:extLst>
                <p:ext uri="{D42A27DB-BD31-4B8C-83A1-F6EECF244321}">
                  <p14:modId xmlns:p14="http://schemas.microsoft.com/office/powerpoint/2010/main" val="3024554340"/>
                </p:ext>
              </p:extLst>
            </p:nvPr>
          </p:nvGraphicFramePr>
          <p:xfrm>
            <a:off x="2956501" y="-124000"/>
            <a:ext cx="5565775" cy="6937376"/>
          </p:xfrm>
          <a:graphic>
            <a:graphicData uri="http://schemas.openxmlformats.org/presentationml/2006/ole">
              <mc:AlternateContent xmlns:mc="http://schemas.openxmlformats.org/markup-compatibility/2006">
                <mc:Choice xmlns:v="urn:schemas-microsoft-com:vml" Requires="v">
                  <p:oleObj spid="_x0000_s5132" name="Visio" r:id="rId3" imgW="5119079" imgH="6688894" progId="Visio.Drawing.11">
                    <p:embed/>
                  </p:oleObj>
                </mc:Choice>
                <mc:Fallback>
                  <p:oleObj name="Visio" r:id="rId3" imgW="5119079" imgH="668889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501" y="-124000"/>
                          <a:ext cx="5565775" cy="6937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AutoShape 4"/>
            <p:cNvSpPr>
              <a:spLocks noChangeArrowheads="1"/>
            </p:cNvSpPr>
            <p:nvPr/>
          </p:nvSpPr>
          <p:spPr bwMode="auto">
            <a:xfrm>
              <a:off x="4644703" y="1388888"/>
              <a:ext cx="1584325" cy="1368425"/>
            </a:xfrm>
            <a:prstGeom prst="flowChartAlternateProcess">
              <a:avLst/>
            </a:prstGeom>
            <a:noFill/>
            <a:ln w="20701">
              <a:solidFill>
                <a:srgbClr val="FF0000"/>
              </a:solidFill>
              <a:prstDash val="dash"/>
              <a:miter lim="800000"/>
              <a:headEnd/>
              <a:tailEnd/>
            </a:ln>
          </p:spPr>
          <p:txBody>
            <a:bodyPr wrap="none" anchor="ctr"/>
            <a:lstStyle/>
            <a:p>
              <a:endParaRPr lang="zh-CN" altLang="en-US"/>
            </a:p>
          </p:txBody>
        </p:sp>
        <p:sp>
          <p:nvSpPr>
            <p:cNvPr id="7" name="AutoShape 6"/>
            <p:cNvSpPr>
              <a:spLocks noChangeArrowheads="1"/>
            </p:cNvSpPr>
            <p:nvPr/>
          </p:nvSpPr>
          <p:spPr bwMode="auto">
            <a:xfrm>
              <a:off x="3271515" y="2836688"/>
              <a:ext cx="1800225" cy="1943100"/>
            </a:xfrm>
            <a:prstGeom prst="flowChartAlternateProcess">
              <a:avLst/>
            </a:prstGeom>
            <a:noFill/>
            <a:ln w="20701">
              <a:solidFill>
                <a:srgbClr val="FF0000"/>
              </a:solidFill>
              <a:prstDash val="dash"/>
              <a:miter lim="800000"/>
              <a:headEnd/>
              <a:tailEnd/>
            </a:ln>
          </p:spPr>
          <p:txBody>
            <a:bodyPr wrap="none" anchor="ctr"/>
            <a:lstStyle/>
            <a:p>
              <a:endParaRPr lang="zh-CN" altLang="en-US"/>
            </a:p>
          </p:txBody>
        </p:sp>
        <p:sp>
          <p:nvSpPr>
            <p:cNvPr id="9" name="AutoShape 8"/>
            <p:cNvSpPr>
              <a:spLocks noChangeArrowheads="1"/>
            </p:cNvSpPr>
            <p:nvPr/>
          </p:nvSpPr>
          <p:spPr bwMode="auto">
            <a:xfrm>
              <a:off x="5363840" y="3260551"/>
              <a:ext cx="1800225" cy="3240087"/>
            </a:xfrm>
            <a:prstGeom prst="flowChartAlternateProcess">
              <a:avLst/>
            </a:prstGeom>
            <a:noFill/>
            <a:ln w="20701">
              <a:solidFill>
                <a:srgbClr val="FF0000"/>
              </a:solidFill>
              <a:prstDash val="dash"/>
              <a:miter lim="800000"/>
              <a:headEnd/>
              <a:tailEnd/>
            </a:ln>
          </p:spPr>
          <p:txBody>
            <a:bodyPr wrap="none" anchor="ctr"/>
            <a:lstStyle/>
            <a:p>
              <a:endParaRPr lang="zh-CN" altLang="en-US"/>
            </a:p>
          </p:txBody>
        </p:sp>
        <p:sp>
          <p:nvSpPr>
            <p:cNvPr id="11" name="AutoShape 10"/>
            <p:cNvSpPr>
              <a:spLocks noChangeArrowheads="1"/>
            </p:cNvSpPr>
            <p:nvPr/>
          </p:nvSpPr>
          <p:spPr bwMode="auto">
            <a:xfrm>
              <a:off x="6587803" y="1749251"/>
              <a:ext cx="1584325" cy="1368425"/>
            </a:xfrm>
            <a:prstGeom prst="flowChartAlternateProcess">
              <a:avLst/>
            </a:prstGeom>
            <a:noFill/>
            <a:ln w="20701">
              <a:solidFill>
                <a:srgbClr val="FF0000"/>
              </a:solidFill>
              <a:prstDash val="dash"/>
              <a:miter lim="800000"/>
              <a:headEnd/>
              <a:tailEnd/>
            </a:ln>
          </p:spPr>
          <p:txBody>
            <a:bodyPr wrap="none" anchor="ctr"/>
            <a:lstStyle/>
            <a:p>
              <a:endParaRPr lang="zh-CN" altLang="en-US"/>
            </a:p>
          </p:txBody>
        </p:sp>
      </p:grpSp>
      <p:pic>
        <p:nvPicPr>
          <p:cNvPr id="15" name="Picture 2"/>
          <p:cNvPicPr>
            <a:picLocks noChangeAspect="1" noChangeArrowheads="1"/>
          </p:cNvPicPr>
          <p:nvPr/>
        </p:nvPicPr>
        <p:blipFill>
          <a:blip r:embed="rId5" cstate="print"/>
          <a:srcRect/>
          <a:stretch>
            <a:fillRect/>
          </a:stretch>
        </p:blipFill>
        <p:spPr bwMode="auto">
          <a:xfrm>
            <a:off x="1" y="555526"/>
            <a:ext cx="4355976" cy="4587974"/>
          </a:xfrm>
          <a:prstGeom prst="rect">
            <a:avLst/>
          </a:prstGeom>
          <a:noFill/>
          <a:ln w="9525">
            <a:noFill/>
            <a:miter lim="800000"/>
            <a:headEnd/>
            <a:tailEnd/>
          </a:ln>
        </p:spPr>
      </p:pic>
      <p:sp>
        <p:nvSpPr>
          <p:cNvPr id="14" name="矩形 13"/>
          <p:cNvSpPr/>
          <p:nvPr/>
        </p:nvSpPr>
        <p:spPr>
          <a:xfrm>
            <a:off x="3923928" y="3812734"/>
            <a:ext cx="1944216" cy="1323435"/>
          </a:xfrm>
          <a:prstGeom prst="rect">
            <a:avLst/>
          </a:prstGeom>
        </p:spPr>
        <p:txBody>
          <a:bodyPr wrap="square" lIns="91436" tIns="45718" rIns="91436" bIns="45718">
            <a:spAutoFit/>
          </a:bodyPr>
          <a:lstStyle/>
          <a:p>
            <a:r>
              <a:rPr lang="zh-CN" altLang="en-US" sz="1600" dirty="0">
                <a:latin typeface="黑体" pitchFamily="2" charset="-122"/>
                <a:ea typeface="黑体" pitchFamily="2" charset="-122"/>
              </a:rPr>
              <a:t>以</a:t>
            </a:r>
            <a:r>
              <a:rPr lang="zh-CN" altLang="en-US" sz="1600" dirty="0">
                <a:latin typeface="黑体" pitchFamily="2" charset="-122"/>
                <a:ea typeface="黑体" pitchFamily="2" charset="-122"/>
              </a:rPr>
              <a:t>平台化、系列化、模块化</a:t>
            </a:r>
            <a:r>
              <a:rPr lang="zh-CN" altLang="en-US" sz="1600" dirty="0">
                <a:latin typeface="黑体" pitchFamily="2" charset="-122"/>
                <a:ea typeface="黑体" pitchFamily="2" charset="-122"/>
              </a:rPr>
              <a:t>为基础通过选配、参数化配置，快速响应客户个性化需求。</a:t>
            </a:r>
            <a:endParaRPr lang="zh-CN" altLang="en-US" sz="1600" dirty="0"/>
          </a:p>
        </p:txBody>
      </p:sp>
    </p:spTree>
    <p:extLst>
      <p:ext uri="{BB962C8B-B14F-4D97-AF65-F5344CB8AC3E}">
        <p14:creationId xmlns:p14="http://schemas.microsoft.com/office/powerpoint/2010/main" val="2857016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3101379903753235.jpg"/>
          <p:cNvPicPr>
            <a:picLocks noChangeAspect="1"/>
          </p:cNvPicPr>
          <p:nvPr/>
        </p:nvPicPr>
        <p:blipFill>
          <a:blip r:embed="rId2"/>
          <a:stretch>
            <a:fillRect/>
          </a:stretch>
        </p:blipFill>
        <p:spPr>
          <a:xfrm>
            <a:off x="1928794" y="699543"/>
            <a:ext cx="3357586" cy="4443958"/>
          </a:xfrm>
          <a:prstGeom prst="rect">
            <a:avLst/>
          </a:prstGeom>
        </p:spPr>
      </p:pic>
      <p:sp>
        <p:nvSpPr>
          <p:cNvPr id="7" name="圆角矩形标注 6"/>
          <p:cNvSpPr/>
          <p:nvPr/>
        </p:nvSpPr>
        <p:spPr>
          <a:xfrm>
            <a:off x="4857752" y="640644"/>
            <a:ext cx="2857520" cy="1643074"/>
          </a:xfrm>
          <a:prstGeom prst="wedgeRoundRectCallout">
            <a:avLst>
              <a:gd name="adj1" fmla="val -40607"/>
              <a:gd name="adj2" fmla="val 64261"/>
              <a:gd name="adj3" fmla="val 16667"/>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a:p>
            <a:pPr algn="ctr"/>
            <a:r>
              <a:rPr lang="zh-CN" altLang="en-US" b="1" dirty="0" smtClean="0">
                <a:solidFill>
                  <a:schemeClr val="bg1"/>
                </a:solidFill>
                <a:latin typeface="微软雅黑" pitchFamily="34" charset="-122"/>
                <a:ea typeface="微软雅黑" pitchFamily="34" charset="-122"/>
              </a:rPr>
              <a:t>我宣布德国将步入</a:t>
            </a:r>
            <a:endParaRPr lang="en-US" altLang="zh-CN" b="1" dirty="0" smtClean="0">
              <a:solidFill>
                <a:schemeClr val="bg1"/>
              </a:solidFill>
              <a:latin typeface="微软雅黑" pitchFamily="34" charset="-122"/>
              <a:ea typeface="微软雅黑" pitchFamily="34" charset="-122"/>
            </a:endParaRPr>
          </a:p>
          <a:p>
            <a:pPr algn="ctr"/>
            <a:r>
              <a:rPr lang="zh-CN" altLang="en-US" b="1" dirty="0" smtClean="0">
                <a:solidFill>
                  <a:schemeClr val="bg1"/>
                </a:solidFill>
                <a:latin typeface="微软雅黑" pitchFamily="34" charset="-122"/>
                <a:ea typeface="微软雅黑" pitchFamily="34" charset="-122"/>
              </a:rPr>
              <a:t>工业</a:t>
            </a:r>
            <a:r>
              <a:rPr lang="en-US" altLang="zh-CN" b="1" dirty="0" smtClean="0">
                <a:solidFill>
                  <a:schemeClr val="bg1"/>
                </a:solidFill>
                <a:latin typeface="微软雅黑" pitchFamily="34" charset="-122"/>
                <a:ea typeface="微软雅黑" pitchFamily="34" charset="-122"/>
              </a:rPr>
              <a:t>4.0</a:t>
            </a:r>
            <a:r>
              <a:rPr lang="zh-CN" altLang="en-US" b="1" dirty="0" smtClean="0">
                <a:solidFill>
                  <a:schemeClr val="bg1"/>
                </a:solidFill>
                <a:latin typeface="微软雅黑" pitchFamily="34" charset="-122"/>
                <a:ea typeface="微软雅黑" pitchFamily="34" charset="-122"/>
              </a:rPr>
              <a:t>时代</a:t>
            </a:r>
            <a:r>
              <a:rPr lang="zh-CN" altLang="en-US" b="1" dirty="0" smtClean="0">
                <a:solidFill>
                  <a:schemeClr val="bg1"/>
                </a:solidFill>
              </a:rPr>
              <a:t>。</a:t>
            </a:r>
            <a:endParaRPr lang="zh-CN" altLang="en-US" b="1" dirty="0">
              <a:solidFill>
                <a:schemeClr val="bg1"/>
              </a:solidFill>
            </a:endParaRPr>
          </a:p>
        </p:txBody>
      </p:sp>
      <p:sp>
        <p:nvSpPr>
          <p:cNvPr id="5" name="标题 2"/>
          <p:cNvSpPr>
            <a:spLocks noGrp="1"/>
          </p:cNvSpPr>
          <p:nvPr>
            <p:ph type="title" idx="4294967295"/>
          </p:nvPr>
        </p:nvSpPr>
        <p:spPr bwMode="auto">
          <a:xfrm>
            <a:off x="0" y="1"/>
            <a:ext cx="7391400" cy="377825"/>
          </a:xfrm>
          <a:prstGeom prst="rect">
            <a:avLst/>
          </a:prstGeom>
          <a:extLst/>
        </p:spPr>
        <p:txBody>
          <a:bodyPr vert="horz" wrap="square" lIns="91436" tIns="45718" rIns="91436" bIns="45718" numCol="1" anchor="t" anchorCtr="0" compatLnSpc="1">
            <a:prstTxWarp prst="textNoShape">
              <a:avLst/>
            </a:prstTxWarp>
          </a:bodyPr>
          <a:lstStyle/>
          <a:p>
            <a:pPr>
              <a:defRPr/>
            </a:pPr>
            <a:r>
              <a:rPr lang="zh-CN" altLang="en-US" sz="3200" b="1" dirty="0">
                <a:solidFill>
                  <a:srgbClr val="FFFFFF"/>
                </a:solidFill>
                <a:latin typeface="Hiragino Sans GB W3"/>
                <a:ea typeface="Hiragino Sans GB W3"/>
                <a:cs typeface="Hiragino Sans GB W3"/>
              </a:rPr>
              <a:t>背景：德国工业</a:t>
            </a:r>
            <a:r>
              <a:rPr lang="en-US" altLang="zh-CN" sz="3200" b="1" dirty="0">
                <a:solidFill>
                  <a:srgbClr val="FFFFFF"/>
                </a:solidFill>
                <a:latin typeface="Hiragino Sans GB W3"/>
                <a:ea typeface="Hiragino Sans GB W3"/>
                <a:cs typeface="Hiragino Sans GB W3"/>
              </a:rPr>
              <a:t>4.0 </a:t>
            </a:r>
            <a:r>
              <a:rPr lang="zh-CN" altLang="en-US" sz="3200" b="1" dirty="0">
                <a:solidFill>
                  <a:srgbClr val="FFFFFF"/>
                </a:solidFill>
                <a:latin typeface="Hiragino Sans GB W3"/>
                <a:ea typeface="Hiragino Sans GB W3"/>
                <a:cs typeface="Hiragino Sans GB W3"/>
              </a:rPr>
              <a:t>中国制造</a:t>
            </a:r>
            <a:r>
              <a:rPr lang="en-US" altLang="zh-CN" sz="3200" b="1" dirty="0">
                <a:solidFill>
                  <a:srgbClr val="FFFFFF"/>
                </a:solidFill>
                <a:latin typeface="Hiragino Sans GB W3"/>
                <a:ea typeface="Hiragino Sans GB W3"/>
                <a:cs typeface="Hiragino Sans GB W3"/>
              </a:rPr>
              <a:t>2025</a:t>
            </a:r>
            <a:endParaRPr lang="zh-CN" altLang="en-US" sz="3200" b="1" dirty="0">
              <a:solidFill>
                <a:srgbClr val="FFFFFF"/>
              </a:solidFill>
              <a:latin typeface="Hiragino Sans GB W3"/>
              <a:ea typeface="Hiragino Sans GB W3"/>
              <a:cs typeface="Hiragino Sans GB W3"/>
            </a:endParaRPr>
          </a:p>
        </p:txBody>
      </p:sp>
    </p:spTree>
    <p:extLst>
      <p:ext uri="{BB962C8B-B14F-4D97-AF65-F5344CB8AC3E}">
        <p14:creationId xmlns:p14="http://schemas.microsoft.com/office/powerpoint/2010/main" val="9020724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2" cstate="print"/>
          <a:srcRect t="5877"/>
          <a:stretch/>
        </p:blipFill>
        <p:spPr bwMode="auto">
          <a:xfrm>
            <a:off x="0" y="699542"/>
            <a:ext cx="9144000" cy="4443958"/>
          </a:xfrm>
          <a:prstGeom prst="rect">
            <a:avLst/>
          </a:prstGeom>
          <a:noFill/>
          <a:ln w="9525">
            <a:noFill/>
            <a:miter lim="800000"/>
            <a:headEnd/>
            <a:tailEnd/>
          </a:ln>
        </p:spPr>
      </p:pic>
      <p:sp>
        <p:nvSpPr>
          <p:cNvPr id="4" name="矩形 3"/>
          <p:cNvSpPr/>
          <p:nvPr/>
        </p:nvSpPr>
        <p:spPr>
          <a:xfrm>
            <a:off x="1" y="2"/>
            <a:ext cx="6336205" cy="615549"/>
          </a:xfrm>
          <a:prstGeom prst="rect">
            <a:avLst/>
          </a:prstGeom>
        </p:spPr>
        <p:txBody>
          <a:bodyPr wrap="square" lIns="91436" tIns="45718" rIns="91436" bIns="45718">
            <a:spAutoFit/>
          </a:bodyPr>
          <a:lstStyle/>
          <a:p>
            <a:pPr marL="914365" lvl="1" indent="-457182">
              <a:lnSpc>
                <a:spcPct val="150000"/>
              </a:lnSpc>
            </a:pPr>
            <a:r>
              <a:rPr lang="zh-CN" altLang="en-US" sz="2400" b="1" dirty="0">
                <a:solidFill>
                  <a:srgbClr val="C00000"/>
                </a:solidFill>
                <a:latin typeface="微软雅黑" pitchFamily="34" charset="-122"/>
                <a:ea typeface="微软雅黑" pitchFamily="34" charset="-122"/>
              </a:rPr>
              <a:t>产品分类管理（平台设计、产品族定义）</a:t>
            </a:r>
            <a:endParaRPr lang="en-US" altLang="zh-CN" sz="24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5720705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57358" y="1982388"/>
            <a:ext cx="5472113" cy="2574131"/>
            <a:chOff x="-571536" y="1785926"/>
            <a:chExt cx="5472113" cy="3432175"/>
          </a:xfrm>
        </p:grpSpPr>
        <p:pic>
          <p:nvPicPr>
            <p:cNvPr id="1444943" name="Picture 79"/>
            <p:cNvPicPr>
              <a:picLocks noChangeAspect="1" noChangeArrowheads="1"/>
            </p:cNvPicPr>
            <p:nvPr/>
          </p:nvPicPr>
          <p:blipFill>
            <a:blip r:embed="rId2" cstate="print"/>
            <a:srcRect/>
            <a:stretch>
              <a:fillRect/>
            </a:stretch>
          </p:blipFill>
          <p:spPr bwMode="auto">
            <a:xfrm>
              <a:off x="-571536" y="1785926"/>
              <a:ext cx="5472113" cy="3432175"/>
            </a:xfrm>
            <a:prstGeom prst="rect">
              <a:avLst/>
            </a:prstGeom>
            <a:noFill/>
            <a:ln w="9525">
              <a:noFill/>
              <a:miter lim="800000"/>
              <a:headEnd/>
              <a:tailEnd/>
            </a:ln>
          </p:spPr>
        </p:pic>
        <p:sp>
          <p:nvSpPr>
            <p:cNvPr id="8" name="矩形 7"/>
            <p:cNvSpPr/>
            <p:nvPr/>
          </p:nvSpPr>
          <p:spPr>
            <a:xfrm>
              <a:off x="-214346" y="2000240"/>
              <a:ext cx="928694"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44866" name="Rectangle 2"/>
          <p:cNvSpPr>
            <a:spLocks noGrp="1" noChangeArrowheads="1"/>
          </p:cNvSpPr>
          <p:nvPr>
            <p:ph type="title"/>
          </p:nvPr>
        </p:nvSpPr>
        <p:spPr>
          <a:xfrm>
            <a:off x="619148" y="-20538"/>
            <a:ext cx="7239000" cy="270272"/>
          </a:xfrm>
        </p:spPr>
        <p:txBody>
          <a:bodyPr/>
          <a:lstStyle/>
          <a:p>
            <a:pPr algn="l"/>
            <a:r>
              <a:rPr lang="zh-CN" altLang="en-US" sz="2400" b="1" dirty="0">
                <a:solidFill>
                  <a:srgbClr val="FF0000"/>
                </a:solidFill>
                <a:latin typeface="微软雅黑"/>
                <a:ea typeface="微软雅黑"/>
                <a:cs typeface="微软雅黑"/>
              </a:rPr>
              <a:t>模块的定义</a:t>
            </a:r>
            <a:endParaRPr lang="zh-CN" altLang="en-US" sz="2400" b="1" dirty="0">
              <a:solidFill>
                <a:srgbClr val="FF0000"/>
              </a:solidFill>
              <a:latin typeface="微软雅黑"/>
              <a:ea typeface="微软雅黑"/>
              <a:cs typeface="微软雅黑"/>
            </a:endParaRPr>
          </a:p>
        </p:txBody>
      </p:sp>
      <p:pic>
        <p:nvPicPr>
          <p:cNvPr id="1444941" name="Picture 77" descr="柴油发动机的产品簇管理"/>
          <p:cNvPicPr>
            <a:picLocks noChangeAspect="1" noChangeArrowheads="1"/>
          </p:cNvPicPr>
          <p:nvPr/>
        </p:nvPicPr>
        <p:blipFill>
          <a:blip r:embed="rId3" cstate="print"/>
          <a:srcRect/>
          <a:stretch>
            <a:fillRect/>
          </a:stretch>
        </p:blipFill>
        <p:spPr bwMode="auto">
          <a:xfrm>
            <a:off x="-1860" y="433182"/>
            <a:ext cx="9145860" cy="4695460"/>
          </a:xfrm>
          <a:prstGeom prst="rect">
            <a:avLst/>
          </a:prstGeom>
          <a:noFill/>
        </p:spPr>
      </p:pic>
      <p:sp>
        <p:nvSpPr>
          <p:cNvPr id="7" name="Rectangle 3"/>
          <p:cNvSpPr>
            <a:spLocks noRot="1" noChangeArrowheads="1"/>
          </p:cNvSpPr>
          <p:nvPr/>
        </p:nvSpPr>
        <p:spPr bwMode="auto">
          <a:xfrm>
            <a:off x="395536" y="535768"/>
            <a:ext cx="4555232" cy="431006"/>
          </a:xfrm>
          <a:prstGeom prst="rect">
            <a:avLst/>
          </a:prstGeom>
          <a:noFill/>
          <a:ln w="9525">
            <a:noFill/>
            <a:miter lim="800000"/>
            <a:headEnd/>
            <a:tailEnd/>
          </a:ln>
        </p:spPr>
        <p:txBody>
          <a:bodyPr lIns="91436" tIns="45718" rIns="91436" bIns="45718"/>
          <a:lstStyle/>
          <a:p>
            <a:pPr marL="342887" indent="-342887">
              <a:spcBef>
                <a:spcPct val="20000"/>
              </a:spcBef>
              <a:buClr>
                <a:schemeClr val="hlink"/>
              </a:buClr>
              <a:buSzPct val="70000"/>
            </a:pPr>
            <a:r>
              <a:rPr lang="zh-CN" altLang="en-US" b="1" dirty="0">
                <a:solidFill>
                  <a:srgbClr val="C00000"/>
                </a:solidFill>
                <a:latin typeface="微软雅黑"/>
                <a:ea typeface="微软雅黑"/>
                <a:cs typeface="微软雅黑"/>
              </a:rPr>
              <a:t>模块资源库与产品族信息库的构建</a:t>
            </a:r>
            <a:r>
              <a:rPr lang="zh-CN" altLang="en-US" dirty="0">
                <a:solidFill>
                  <a:srgbClr val="C00000"/>
                </a:solidFill>
                <a:latin typeface="微软雅黑"/>
                <a:ea typeface="微软雅黑"/>
                <a:cs typeface="微软雅黑"/>
              </a:rPr>
              <a:t> </a:t>
            </a:r>
          </a:p>
        </p:txBody>
      </p:sp>
      <p:sp>
        <p:nvSpPr>
          <p:cNvPr id="2" name="矩形 1"/>
          <p:cNvSpPr/>
          <p:nvPr/>
        </p:nvSpPr>
        <p:spPr>
          <a:xfrm>
            <a:off x="3851920" y="3219824"/>
            <a:ext cx="1296144" cy="1323435"/>
          </a:xfrm>
          <a:prstGeom prst="rect">
            <a:avLst/>
          </a:prstGeom>
        </p:spPr>
        <p:txBody>
          <a:bodyPr wrap="square" lIns="91436" tIns="45718" rIns="91436" bIns="45718">
            <a:spAutoFit/>
          </a:bodyPr>
          <a:lstStyle/>
          <a:p>
            <a:pPr latinLnBrk="1"/>
            <a:r>
              <a:rPr kumimoji="1" lang="zh-CN" altLang="en-US" sz="2000" b="1" dirty="0">
                <a:solidFill>
                  <a:srgbClr val="C00000"/>
                </a:solidFill>
                <a:latin typeface="微软雅黑"/>
                <a:ea typeface="微软雅黑"/>
                <a:cs typeface="微软雅黑"/>
              </a:rPr>
              <a:t>基本模块</a:t>
            </a:r>
            <a:endParaRPr kumimoji="1" lang="en-US" altLang="zh-CN" sz="2000" b="1" dirty="0">
              <a:solidFill>
                <a:srgbClr val="C00000"/>
              </a:solidFill>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辅助模块</a:t>
            </a:r>
            <a:endParaRPr kumimoji="1" lang="en-US" altLang="zh-CN" sz="2400" b="1" dirty="0">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可选模块</a:t>
            </a:r>
            <a:endParaRPr kumimoji="1" lang="en-US" altLang="zh-CN" sz="2400" b="1" dirty="0">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专用模块 </a:t>
            </a:r>
            <a:endParaRPr kumimoji="1" lang="en-US" altLang="zh-CN" sz="2400" b="1" dirty="0">
              <a:latin typeface="微软雅黑"/>
              <a:ea typeface="微软雅黑"/>
              <a:cs typeface="微软雅黑"/>
            </a:endParaRPr>
          </a:p>
        </p:txBody>
      </p:sp>
    </p:spTree>
    <p:extLst>
      <p:ext uri="{BB962C8B-B14F-4D97-AF65-F5344CB8AC3E}">
        <p14:creationId xmlns:p14="http://schemas.microsoft.com/office/powerpoint/2010/main" val="38324755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44941"/>
                                        </p:tgtEl>
                                        <p:attrNameLst>
                                          <p:attrName>style.visibility</p:attrName>
                                        </p:attrNameLst>
                                      </p:cBhvr>
                                      <p:to>
                                        <p:strVal val="visible"/>
                                      </p:to>
                                    </p:set>
                                    <p:animEffect transition="in" filter="blinds(horizontal)">
                                      <p:cBhvr>
                                        <p:cTn id="7" dur="500"/>
                                        <p:tgtEl>
                                          <p:spTgt spid="1444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7" name="Rectangle 3"/>
          <p:cNvSpPr>
            <a:spLocks noChangeArrowheads="1"/>
          </p:cNvSpPr>
          <p:nvPr/>
        </p:nvSpPr>
        <p:spPr bwMode="auto">
          <a:xfrm>
            <a:off x="1938338" y="1089422"/>
            <a:ext cx="9144000" cy="369328"/>
          </a:xfrm>
          <a:prstGeom prst="rect">
            <a:avLst/>
          </a:prstGeom>
          <a:noFill/>
          <a:ln w="12700" cap="sq">
            <a:noFill/>
            <a:miter lim="800000"/>
            <a:headEnd type="none" w="sm" len="sm"/>
            <a:tailEnd type="none" w="sm" len="sm"/>
          </a:ln>
          <a:effectLst/>
        </p:spPr>
        <p:txBody>
          <a:bodyPr lIns="91436" tIns="45718" rIns="91436" bIns="45718">
            <a:spAutoFit/>
          </a:bodyPr>
          <a:lstStyle/>
          <a:p>
            <a:endParaRPr lang="zh-CN" altLang="en-US"/>
          </a:p>
        </p:txBody>
      </p:sp>
      <p:pic>
        <p:nvPicPr>
          <p:cNvPr id="1449988" name="Picture 4">
            <a:hlinkClick r:id="rId2" action="ppaction://hlinkfile"/>
          </p:cNvPr>
          <p:cNvPicPr>
            <a:picLocks noChangeAspect="1" noChangeArrowheads="1"/>
          </p:cNvPicPr>
          <p:nvPr/>
        </p:nvPicPr>
        <p:blipFill rotWithShape="1">
          <a:blip r:embed="rId3" cstate="print"/>
          <a:srcRect b="3130"/>
          <a:stretch/>
        </p:blipFill>
        <p:spPr bwMode="auto">
          <a:xfrm>
            <a:off x="467545" y="660286"/>
            <a:ext cx="8223286" cy="4483215"/>
          </a:xfrm>
          <a:prstGeom prst="rect">
            <a:avLst/>
          </a:prstGeom>
          <a:noFill/>
        </p:spPr>
      </p:pic>
      <p:sp>
        <p:nvSpPr>
          <p:cNvPr id="1449989" name="Rectangle 5"/>
          <p:cNvSpPr>
            <a:spLocks noChangeArrowheads="1"/>
          </p:cNvSpPr>
          <p:nvPr/>
        </p:nvSpPr>
        <p:spPr bwMode="auto">
          <a:xfrm>
            <a:off x="670745" y="141481"/>
            <a:ext cx="4680769" cy="412934"/>
          </a:xfrm>
          <a:prstGeom prst="rect">
            <a:avLst/>
          </a:prstGeom>
          <a:noFill/>
          <a:ln w="12700">
            <a:noFill/>
            <a:miter lim="800000"/>
            <a:headEnd/>
            <a:tailEnd/>
          </a:ln>
          <a:effectLst/>
        </p:spPr>
        <p:txBody>
          <a:bodyPr wrap="none" lIns="0" tIns="0" rIns="0" bIns="0">
            <a:spAutoFit/>
          </a:bodyPr>
          <a:lstStyle/>
          <a:p>
            <a:pPr marL="342887" indent="-342887" algn="r">
              <a:lnSpc>
                <a:spcPct val="95000"/>
              </a:lnSpc>
              <a:spcBef>
                <a:spcPct val="50000"/>
              </a:spcBef>
              <a:buClr>
                <a:srgbClr val="093A80"/>
              </a:buClr>
              <a:buSzPct val="75000"/>
            </a:pPr>
            <a:r>
              <a:rPr kumimoji="1" lang="zh-CN" altLang="en-US" sz="2800" b="1" dirty="0">
                <a:solidFill>
                  <a:srgbClr val="C00000"/>
                </a:solidFill>
                <a:latin typeface="微软雅黑"/>
                <a:ea typeface="微软雅黑"/>
                <a:cs typeface="微软雅黑"/>
              </a:rPr>
              <a:t>基于可选、可替换条件的</a:t>
            </a:r>
            <a:r>
              <a:rPr kumimoji="1" lang="zh-CN" altLang="en-US" sz="2800" b="1" dirty="0">
                <a:solidFill>
                  <a:srgbClr val="C00000"/>
                </a:solidFill>
                <a:latin typeface="微软雅黑"/>
                <a:ea typeface="微软雅黑"/>
                <a:cs typeface="微软雅黑"/>
              </a:rPr>
              <a:t>选</a:t>
            </a:r>
            <a:r>
              <a:rPr kumimoji="1" lang="zh-CN" altLang="en-US" sz="2800" b="1" dirty="0">
                <a:solidFill>
                  <a:srgbClr val="C00000"/>
                </a:solidFill>
                <a:latin typeface="微软雅黑"/>
                <a:ea typeface="微软雅黑"/>
                <a:cs typeface="微软雅黑"/>
              </a:rPr>
              <a:t>配</a:t>
            </a:r>
            <a:endParaRPr kumimoji="1" lang="en-US" altLang="zh-CN" sz="2800" b="1" dirty="0">
              <a:solidFill>
                <a:srgbClr val="C00000"/>
              </a:solidFill>
              <a:latin typeface="微软雅黑"/>
              <a:ea typeface="微软雅黑"/>
              <a:cs typeface="微软雅黑"/>
            </a:endParaRPr>
          </a:p>
        </p:txBody>
      </p:sp>
      <p:pic>
        <p:nvPicPr>
          <p:cNvPr id="1449990" name="Picture 6" descr="108"/>
          <p:cNvPicPr>
            <a:picLocks noChangeAspect="1" noChangeArrowheads="1"/>
          </p:cNvPicPr>
          <p:nvPr/>
        </p:nvPicPr>
        <p:blipFill>
          <a:blip r:embed="rId4" cstate="print"/>
          <a:srcRect/>
          <a:stretch>
            <a:fillRect/>
          </a:stretch>
        </p:blipFill>
        <p:spPr bwMode="auto">
          <a:xfrm>
            <a:off x="6732590" y="3759995"/>
            <a:ext cx="858837" cy="644129"/>
          </a:xfrm>
          <a:prstGeom prst="rect">
            <a:avLst/>
          </a:prstGeom>
          <a:noFill/>
        </p:spPr>
      </p:pic>
      <p:sp>
        <p:nvSpPr>
          <p:cNvPr id="6" name="矩形 5"/>
          <p:cNvSpPr/>
          <p:nvPr/>
        </p:nvSpPr>
        <p:spPr>
          <a:xfrm>
            <a:off x="6300192" y="2571751"/>
            <a:ext cx="1296144" cy="1323435"/>
          </a:xfrm>
          <a:prstGeom prst="rect">
            <a:avLst/>
          </a:prstGeom>
        </p:spPr>
        <p:txBody>
          <a:bodyPr wrap="square" lIns="91436" tIns="45718" rIns="91436" bIns="45718">
            <a:spAutoFit/>
          </a:bodyPr>
          <a:lstStyle/>
          <a:p>
            <a:pPr latinLnBrk="1"/>
            <a:r>
              <a:rPr kumimoji="1" lang="zh-CN" altLang="en-US" sz="2000" b="1" dirty="0">
                <a:solidFill>
                  <a:srgbClr val="C00000"/>
                </a:solidFill>
                <a:latin typeface="微软雅黑"/>
                <a:ea typeface="微软雅黑"/>
                <a:cs typeface="微软雅黑"/>
              </a:rPr>
              <a:t>基本模块</a:t>
            </a:r>
            <a:endParaRPr kumimoji="1" lang="en-US" altLang="zh-CN" sz="2000" b="1" dirty="0">
              <a:solidFill>
                <a:srgbClr val="C00000"/>
              </a:solidFill>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辅助模块</a:t>
            </a:r>
            <a:endParaRPr kumimoji="1" lang="en-US" altLang="zh-CN" sz="2400" b="1" dirty="0">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可选模块</a:t>
            </a:r>
            <a:endParaRPr kumimoji="1" lang="en-US" altLang="zh-CN" sz="2400" b="1" dirty="0">
              <a:latin typeface="微软雅黑"/>
              <a:ea typeface="微软雅黑"/>
              <a:cs typeface="微软雅黑"/>
            </a:endParaRPr>
          </a:p>
          <a:p>
            <a:pPr latinLnBrk="1"/>
            <a:r>
              <a:rPr kumimoji="1" lang="zh-CN" altLang="en-US" sz="2000" b="1" dirty="0">
                <a:solidFill>
                  <a:srgbClr val="C00000"/>
                </a:solidFill>
                <a:latin typeface="微软雅黑"/>
                <a:ea typeface="微软雅黑"/>
                <a:cs typeface="微软雅黑"/>
              </a:rPr>
              <a:t>专用模块 </a:t>
            </a:r>
            <a:endParaRPr kumimoji="1" lang="en-US" altLang="zh-CN" sz="2400" b="1" dirty="0">
              <a:latin typeface="微软雅黑"/>
              <a:ea typeface="微软雅黑"/>
              <a:cs typeface="微软雅黑"/>
            </a:endParaRPr>
          </a:p>
        </p:txBody>
      </p:sp>
    </p:spTree>
    <p:extLst>
      <p:ext uri="{BB962C8B-B14F-4D97-AF65-F5344CB8AC3E}">
        <p14:creationId xmlns:p14="http://schemas.microsoft.com/office/powerpoint/2010/main" val="2397382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2" cstate="print"/>
          <a:srcRect t="5503"/>
          <a:stretch/>
        </p:blipFill>
        <p:spPr bwMode="auto">
          <a:xfrm>
            <a:off x="-25392" y="627534"/>
            <a:ext cx="9169393" cy="4515966"/>
          </a:xfrm>
          <a:prstGeom prst="rect">
            <a:avLst/>
          </a:prstGeom>
          <a:noFill/>
          <a:ln w="9525">
            <a:noFill/>
            <a:miter lim="800000"/>
            <a:headEnd/>
            <a:tailEnd/>
          </a:ln>
        </p:spPr>
      </p:pic>
      <p:sp>
        <p:nvSpPr>
          <p:cNvPr id="5" name="Rectangle 2"/>
          <p:cNvSpPr>
            <a:spLocks noGrp="1" noChangeArrowheads="1"/>
          </p:cNvSpPr>
          <p:nvPr>
            <p:ph type="title"/>
          </p:nvPr>
        </p:nvSpPr>
        <p:spPr>
          <a:xfrm>
            <a:off x="1" y="1"/>
            <a:ext cx="8164514" cy="627534"/>
          </a:xfrm>
        </p:spPr>
        <p:txBody>
          <a:bodyPr/>
          <a:lstStyle/>
          <a:p>
            <a:pPr algn="l"/>
            <a:r>
              <a:rPr lang="zh-CN" altLang="en-US" sz="2800" b="1" dirty="0">
                <a:solidFill>
                  <a:srgbClr val="FF0000"/>
                </a:solidFill>
                <a:latin typeface="微软雅黑"/>
                <a:ea typeface="微软雅黑"/>
                <a:cs typeface="微软雅黑"/>
              </a:rPr>
              <a:t>基于模块的</a:t>
            </a:r>
            <a:r>
              <a:rPr lang="zh-CN" altLang="en-US" sz="2800" b="1" dirty="0">
                <a:solidFill>
                  <a:srgbClr val="FF0000"/>
                </a:solidFill>
                <a:latin typeface="微软雅黑"/>
                <a:ea typeface="微软雅黑"/>
                <a:cs typeface="微软雅黑"/>
              </a:rPr>
              <a:t>超级</a:t>
            </a:r>
            <a:r>
              <a:rPr lang="en-US" altLang="zh-CN" sz="2800" b="1" dirty="0">
                <a:solidFill>
                  <a:srgbClr val="FF0000"/>
                </a:solidFill>
                <a:latin typeface="微软雅黑"/>
                <a:ea typeface="微软雅黑"/>
                <a:cs typeface="微软雅黑"/>
              </a:rPr>
              <a:t>BOM</a:t>
            </a:r>
            <a:r>
              <a:rPr lang="zh-CN" altLang="en-US" sz="2800" b="1" dirty="0">
                <a:solidFill>
                  <a:srgbClr val="FF0000"/>
                </a:solidFill>
                <a:latin typeface="微软雅黑"/>
                <a:ea typeface="微软雅黑"/>
                <a:cs typeface="微软雅黑"/>
              </a:rPr>
              <a:t>建立</a:t>
            </a:r>
            <a:endParaRPr lang="zh-CN" altLang="en-US" sz="2800" b="1" dirty="0">
              <a:solidFill>
                <a:srgbClr val="FF0000"/>
              </a:solidFill>
              <a:latin typeface="微软雅黑"/>
              <a:ea typeface="微软雅黑"/>
              <a:cs typeface="微软雅黑"/>
            </a:endParaRPr>
          </a:p>
        </p:txBody>
      </p:sp>
    </p:spTree>
    <p:extLst>
      <p:ext uri="{BB962C8B-B14F-4D97-AF65-F5344CB8AC3E}">
        <p14:creationId xmlns:p14="http://schemas.microsoft.com/office/powerpoint/2010/main" val="8958565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rotWithShape="1">
          <a:blip r:embed="rId2" cstate="print"/>
          <a:srcRect t="5863" b="3455"/>
          <a:stretch/>
        </p:blipFill>
        <p:spPr bwMode="auto">
          <a:xfrm>
            <a:off x="35496" y="699542"/>
            <a:ext cx="9101811" cy="4443958"/>
          </a:xfrm>
          <a:prstGeom prst="rect">
            <a:avLst/>
          </a:prstGeom>
          <a:noFill/>
          <a:ln w="9525">
            <a:noFill/>
            <a:miter lim="800000"/>
            <a:headEnd/>
            <a:tailEnd/>
          </a:ln>
        </p:spPr>
      </p:pic>
      <p:sp>
        <p:nvSpPr>
          <p:cNvPr id="7" name="Rectangle 2"/>
          <p:cNvSpPr>
            <a:spLocks noGrp="1" noChangeArrowheads="1"/>
          </p:cNvSpPr>
          <p:nvPr>
            <p:ph type="title" idx="4294967295"/>
          </p:nvPr>
        </p:nvSpPr>
        <p:spPr>
          <a:xfrm>
            <a:off x="1" y="141288"/>
            <a:ext cx="7239000" cy="558254"/>
          </a:xfrm>
          <a:prstGeom prst="rect">
            <a:avLst/>
          </a:prstGeom>
        </p:spPr>
        <p:txBody>
          <a:bodyPr lIns="91436" tIns="45718" rIns="91436" bIns="45718"/>
          <a:lstStyle/>
          <a:p>
            <a:pPr algn="l"/>
            <a:r>
              <a:rPr lang="zh-CN" altLang="en-US" sz="2800" b="1" dirty="0">
                <a:solidFill>
                  <a:srgbClr val="FF0000"/>
                </a:solidFill>
                <a:latin typeface="微软雅黑"/>
                <a:ea typeface="微软雅黑"/>
                <a:cs typeface="微软雅黑"/>
              </a:rPr>
              <a:t>模块参数</a:t>
            </a:r>
            <a:r>
              <a:rPr lang="zh-CN" altLang="en-US" sz="2800" b="1" dirty="0">
                <a:solidFill>
                  <a:srgbClr val="FF0000"/>
                </a:solidFill>
                <a:latin typeface="微软雅黑"/>
                <a:ea typeface="微软雅黑"/>
                <a:cs typeface="微软雅黑"/>
              </a:rPr>
              <a:t>和条件的</a:t>
            </a:r>
            <a:r>
              <a:rPr lang="zh-CN" altLang="en-US" sz="2800" b="1" dirty="0">
                <a:solidFill>
                  <a:srgbClr val="FF0000"/>
                </a:solidFill>
                <a:latin typeface="微软雅黑"/>
                <a:ea typeface="微软雅黑"/>
                <a:cs typeface="微软雅黑"/>
              </a:rPr>
              <a:t>设置</a:t>
            </a:r>
            <a:endParaRPr lang="zh-CN" altLang="en-US" sz="2800" b="1" dirty="0">
              <a:solidFill>
                <a:srgbClr val="FF0000"/>
              </a:solidFill>
              <a:latin typeface="微软雅黑"/>
              <a:ea typeface="微软雅黑"/>
              <a:cs typeface="微软雅黑"/>
            </a:endParaRPr>
          </a:p>
        </p:txBody>
      </p:sp>
    </p:spTree>
    <p:extLst>
      <p:ext uri="{BB962C8B-B14F-4D97-AF65-F5344CB8AC3E}">
        <p14:creationId xmlns:p14="http://schemas.microsoft.com/office/powerpoint/2010/main" val="9666349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116738" name="Picture 2"/>
          <p:cNvPicPr>
            <a:picLocks noChangeAspect="1" noChangeArrowheads="1"/>
          </p:cNvPicPr>
          <p:nvPr/>
        </p:nvPicPr>
        <p:blipFill>
          <a:blip r:embed="rId3" cstate="print"/>
          <a:srcRect/>
          <a:stretch>
            <a:fillRect/>
          </a:stretch>
        </p:blipFill>
        <p:spPr bwMode="auto">
          <a:xfrm>
            <a:off x="0" y="681541"/>
            <a:ext cx="9144000" cy="4286250"/>
          </a:xfrm>
          <a:prstGeom prst="rect">
            <a:avLst/>
          </a:prstGeom>
          <a:noFill/>
          <a:ln w="9525">
            <a:noFill/>
            <a:miter lim="800000"/>
            <a:headEnd/>
            <a:tailEnd/>
          </a:ln>
        </p:spPr>
      </p:pic>
      <p:sp>
        <p:nvSpPr>
          <p:cNvPr id="7" name="Rectangle 5"/>
          <p:cNvSpPr>
            <a:spLocks noChangeArrowheads="1"/>
          </p:cNvSpPr>
          <p:nvPr/>
        </p:nvSpPr>
        <p:spPr bwMode="auto">
          <a:xfrm>
            <a:off x="251521" y="195486"/>
            <a:ext cx="3923927" cy="471924"/>
          </a:xfrm>
          <a:prstGeom prst="rect">
            <a:avLst/>
          </a:prstGeom>
          <a:noFill/>
          <a:ln w="12700">
            <a:noFill/>
            <a:miter lim="800000"/>
            <a:headEnd/>
            <a:tailEnd/>
          </a:ln>
          <a:effectLst/>
        </p:spPr>
        <p:txBody>
          <a:bodyPr wrap="square" lIns="0" tIns="0" rIns="0" bIns="0">
            <a:spAutoFit/>
          </a:bodyPr>
          <a:lstStyle/>
          <a:p>
            <a:pPr marL="342887" indent="-342887">
              <a:lnSpc>
                <a:spcPct val="95000"/>
              </a:lnSpc>
              <a:spcBef>
                <a:spcPct val="50000"/>
              </a:spcBef>
              <a:buClr>
                <a:srgbClr val="093A80"/>
              </a:buClr>
              <a:buSzPct val="75000"/>
            </a:pPr>
            <a:r>
              <a:rPr kumimoji="1" lang="zh-CN" altLang="en-US" sz="3200" b="1" dirty="0">
                <a:solidFill>
                  <a:srgbClr val="C00000"/>
                </a:solidFill>
                <a:latin typeface="微软雅黑"/>
                <a:ea typeface="微软雅黑"/>
                <a:cs typeface="微软雅黑"/>
              </a:rPr>
              <a:t>基于规则的配置</a:t>
            </a:r>
            <a:endParaRPr kumimoji="1" lang="en-US" altLang="zh-CN" sz="3200" b="1" dirty="0">
              <a:solidFill>
                <a:srgbClr val="C00000"/>
              </a:solidFill>
              <a:latin typeface="微软雅黑"/>
              <a:ea typeface="微软雅黑"/>
              <a:cs typeface="微软雅黑"/>
            </a:endParaRPr>
          </a:p>
        </p:txBody>
      </p:sp>
      <p:graphicFrame>
        <p:nvGraphicFramePr>
          <p:cNvPr id="127016" name="Object 40"/>
          <p:cNvGraphicFramePr>
            <a:graphicFrameLocks noChangeAspect="1"/>
          </p:cNvGraphicFramePr>
          <p:nvPr>
            <p:extLst>
              <p:ext uri="{D42A27DB-BD31-4B8C-83A1-F6EECF244321}">
                <p14:modId xmlns:p14="http://schemas.microsoft.com/office/powerpoint/2010/main" val="2844867342"/>
              </p:ext>
            </p:extLst>
          </p:nvPr>
        </p:nvGraphicFramePr>
        <p:xfrm>
          <a:off x="576264" y="699542"/>
          <a:ext cx="8567737" cy="3924300"/>
        </p:xfrm>
        <a:graphic>
          <a:graphicData uri="http://schemas.openxmlformats.org/presentationml/2006/ole">
            <mc:AlternateContent xmlns:mc="http://schemas.openxmlformats.org/markup-compatibility/2006">
              <mc:Choice xmlns:v="urn:schemas-microsoft-com:vml" Requires="v">
                <p:oleObj spid="_x0000_s4107" name="图片" r:id="rId4" imgW="4800600" imgH="3378200" progId="Word.Picture.8">
                  <p:embed/>
                </p:oleObj>
              </mc:Choice>
              <mc:Fallback>
                <p:oleObj name="图片" r:id="rId4" imgW="4800600" imgH="3378200" progId="Word.Picture.8">
                  <p:embed/>
                  <p:pic>
                    <p:nvPicPr>
                      <p:cNvPr id="0" name=""/>
                      <p:cNvPicPr>
                        <a:picLocks noChangeAspect="1" noChangeArrowheads="1"/>
                      </p:cNvPicPr>
                      <p:nvPr/>
                    </p:nvPicPr>
                    <p:blipFill>
                      <a:blip r:embed="rId5"/>
                      <a:srcRect b="13333"/>
                      <a:stretch>
                        <a:fillRect/>
                      </a:stretch>
                    </p:blipFill>
                    <p:spPr bwMode="auto">
                      <a:xfrm>
                        <a:off x="576264" y="699542"/>
                        <a:ext cx="8567737" cy="392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5741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7016"/>
                                        </p:tgtEl>
                                        <p:attrNameLst>
                                          <p:attrName>style.visibility</p:attrName>
                                        </p:attrNameLst>
                                      </p:cBhvr>
                                      <p:to>
                                        <p:strVal val="visible"/>
                                      </p:to>
                                    </p:set>
                                    <p:animEffect transition="in" filter="blinds(horizontal)">
                                      <p:cBhvr>
                                        <p:cTn id="7" dur="500"/>
                                        <p:tgtEl>
                                          <p:spTgt spid="1270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7016"/>
                                        </p:tgtEl>
                                        <p:attrNameLst>
                                          <p:attrName>style.visibility</p:attrName>
                                        </p:attrNameLst>
                                      </p:cBhvr>
                                      <p:to>
                                        <p:strVal val="visible"/>
                                      </p:to>
                                    </p:set>
                                    <p:animEffect transition="in" filter="blinds(horizontal)">
                                      <p:cBhvr>
                                        <p:cTn id="12" dur="500"/>
                                        <p:tgtEl>
                                          <p:spTgt spid="127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126978" name="Picture 2"/>
          <p:cNvPicPr>
            <a:picLocks noChangeAspect="1" noChangeArrowheads="1"/>
          </p:cNvPicPr>
          <p:nvPr/>
        </p:nvPicPr>
        <p:blipFill rotWithShape="1">
          <a:blip r:embed="rId2" cstate="print"/>
          <a:srcRect b="4418"/>
          <a:stretch/>
        </p:blipFill>
        <p:spPr bwMode="auto">
          <a:xfrm>
            <a:off x="0" y="627534"/>
            <a:ext cx="9144000" cy="4515966"/>
          </a:xfrm>
          <a:prstGeom prst="rect">
            <a:avLst/>
          </a:prstGeom>
          <a:noFill/>
          <a:ln w="9525">
            <a:noFill/>
            <a:miter lim="800000"/>
            <a:headEnd/>
            <a:tailEnd/>
          </a:ln>
        </p:spPr>
      </p:pic>
      <p:sp>
        <p:nvSpPr>
          <p:cNvPr id="5" name="标题 1"/>
          <p:cNvSpPr txBox="1">
            <a:spLocks/>
          </p:cNvSpPr>
          <p:nvPr/>
        </p:nvSpPr>
        <p:spPr bwMode="auto">
          <a:xfrm>
            <a:off x="107504" y="123478"/>
            <a:ext cx="7010400" cy="439341"/>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eaLnBrk="0" fontAlgn="base" hangingPunct="0">
              <a:spcBef>
                <a:spcPct val="0"/>
              </a:spcBef>
              <a:spcAft>
                <a:spcPct val="0"/>
              </a:spcAft>
              <a:defRPr/>
            </a:pPr>
            <a:r>
              <a:rPr lang="zh-CN" altLang="en-US" sz="2800" kern="0" dirty="0">
                <a:solidFill>
                  <a:srgbClr val="C00000"/>
                </a:solidFill>
                <a:latin typeface="微软雅黑"/>
                <a:ea typeface="微软雅黑"/>
                <a:cs typeface="微软雅黑"/>
              </a:rPr>
              <a:t>配置后的改型设计</a:t>
            </a:r>
            <a:endParaRPr lang="zh-CN" altLang="en-US" sz="2800" kern="0" dirty="0">
              <a:solidFill>
                <a:srgbClr val="C00000"/>
              </a:solidFill>
              <a:latin typeface="微软雅黑"/>
              <a:ea typeface="微软雅黑"/>
              <a:cs typeface="微软雅黑"/>
            </a:endParaRPr>
          </a:p>
        </p:txBody>
      </p:sp>
    </p:spTree>
    <p:extLst>
      <p:ext uri="{BB962C8B-B14F-4D97-AF65-F5344CB8AC3E}">
        <p14:creationId xmlns:p14="http://schemas.microsoft.com/office/powerpoint/2010/main" val="30536209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83238" y="1011864"/>
            <a:ext cx="6851650" cy="3200400"/>
          </a:xfrm>
          <a:prstGeom prst="rect">
            <a:avLst/>
          </a:prstGeom>
          <a:gradFill rotWithShape="1">
            <a:gsLst>
              <a:gs pos="0">
                <a:srgbClr val="FFFFFF"/>
              </a:gs>
              <a:gs pos="100000">
                <a:srgbClr val="FFFFCC">
                  <a:alpha val="89998"/>
                </a:srgbClr>
              </a:gs>
            </a:gsLst>
            <a:lin ang="18900000" scaled="1"/>
          </a:gradFill>
          <a:ln w="9525">
            <a:solidFill>
              <a:srgbClr val="000000"/>
            </a:solidFill>
            <a:miter lim="800000"/>
            <a:headEnd/>
            <a:tailEnd/>
          </a:ln>
        </p:spPr>
        <p:txBody>
          <a:bodyPr wrap="none" lIns="91436" tIns="45718" rIns="91436" bIns="45718" anchor="ctr"/>
          <a:lstStyle/>
          <a:p>
            <a:pPr algn="ctr" eaLnBrk="0" hangingPunct="0">
              <a:defRPr/>
            </a:pPr>
            <a:endParaRPr lang="zh-TW" altLang="en-US" sz="2400" kern="0">
              <a:solidFill>
                <a:sysClr val="windowText" lastClr="000000"/>
              </a:solidFill>
              <a:latin typeface="微软雅黑" pitchFamily="34" charset="-122"/>
              <a:ea typeface="微软雅黑" pitchFamily="34" charset="-122"/>
            </a:endParaRPr>
          </a:p>
        </p:txBody>
      </p:sp>
      <p:sp>
        <p:nvSpPr>
          <p:cNvPr id="4" name="Line 3"/>
          <p:cNvSpPr>
            <a:spLocks noChangeShapeType="1"/>
          </p:cNvSpPr>
          <p:nvPr/>
        </p:nvSpPr>
        <p:spPr bwMode="auto">
          <a:xfrm>
            <a:off x="641761" y="4409908"/>
            <a:ext cx="7280435" cy="0"/>
          </a:xfrm>
          <a:prstGeom prst="line">
            <a:avLst/>
          </a:prstGeom>
          <a:noFill/>
          <a:ln w="19050">
            <a:solidFill>
              <a:srgbClr val="000000"/>
            </a:solidFill>
            <a:round/>
            <a:headEnd type="diamond" w="med" len="med"/>
            <a:tailEnd type="triangle" w="med" len="me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 name="Line 4"/>
          <p:cNvSpPr>
            <a:spLocks noChangeShapeType="1"/>
          </p:cNvSpPr>
          <p:nvPr/>
        </p:nvSpPr>
        <p:spPr bwMode="auto">
          <a:xfrm flipV="1">
            <a:off x="641761" y="954714"/>
            <a:ext cx="16035" cy="3455194"/>
          </a:xfrm>
          <a:prstGeom prst="line">
            <a:avLst/>
          </a:prstGeom>
          <a:noFill/>
          <a:ln w="19050">
            <a:solidFill>
              <a:srgbClr val="000000"/>
            </a:solidFill>
            <a:round/>
            <a:headEnd type="diamond" w="med" len="med"/>
            <a:tailEnd type="triangle" w="med" len="me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6" name="Text Box 5"/>
          <p:cNvSpPr txBox="1">
            <a:spLocks noChangeArrowheads="1"/>
          </p:cNvSpPr>
          <p:nvPr/>
        </p:nvSpPr>
        <p:spPr bwMode="auto">
          <a:xfrm>
            <a:off x="2951727" y="4236076"/>
            <a:ext cx="954099" cy="400105"/>
          </a:xfrm>
          <a:prstGeom prst="rect">
            <a:avLst/>
          </a:prstGeom>
          <a:solidFill>
            <a:srgbClr val="FFFFFF"/>
          </a:solidFill>
          <a:ln w="9525">
            <a:noFill/>
            <a:miter lim="800000"/>
            <a:headEnd/>
            <a:tailEnd/>
          </a:ln>
        </p:spPr>
        <p:txBody>
          <a:bodyPr wrap="none" lIns="91436" tIns="45718" rIns="91436" bIns="45718">
            <a:spAutoFit/>
          </a:bodyPr>
          <a:lstStyle/>
          <a:p>
            <a:pPr eaLnBrk="0" hangingPunct="0">
              <a:defRPr/>
            </a:pPr>
            <a:r>
              <a:rPr lang="zh-CN" altLang="en-US" sz="2000" b="1" kern="0">
                <a:solidFill>
                  <a:sysClr val="windowText" lastClr="000000"/>
                </a:solidFill>
                <a:latin typeface="微软雅黑" pitchFamily="34" charset="-122"/>
                <a:ea typeface="微软雅黑" pitchFamily="34" charset="-122"/>
              </a:rPr>
              <a:t>信息化</a:t>
            </a:r>
          </a:p>
        </p:txBody>
      </p:sp>
      <p:sp>
        <p:nvSpPr>
          <p:cNvPr id="7" name="Text Box 6"/>
          <p:cNvSpPr txBox="1">
            <a:spLocks noChangeArrowheads="1"/>
          </p:cNvSpPr>
          <p:nvPr/>
        </p:nvSpPr>
        <p:spPr bwMode="auto">
          <a:xfrm>
            <a:off x="395559" y="1901265"/>
            <a:ext cx="492434" cy="1118251"/>
          </a:xfrm>
          <a:prstGeom prst="rect">
            <a:avLst/>
          </a:prstGeom>
          <a:solidFill>
            <a:srgbClr val="FFFFFF"/>
          </a:solidFill>
          <a:ln w="9525">
            <a:noFill/>
            <a:miter lim="800000"/>
            <a:headEnd/>
            <a:tailEnd/>
          </a:ln>
        </p:spPr>
        <p:txBody>
          <a:bodyPr vert="eaVert" wrap="none" lIns="91436" tIns="45718" rIns="91436" bIns="45718">
            <a:spAutoFit/>
          </a:bodyPr>
          <a:lstStyle/>
          <a:p>
            <a:pPr eaLnBrk="0" hangingPunct="0">
              <a:defRPr/>
            </a:pPr>
            <a:r>
              <a:rPr lang="zh-CN" altLang="en-US" sz="2000" b="1" kern="0" dirty="0">
                <a:solidFill>
                  <a:sysClr val="windowText" lastClr="000000"/>
                </a:solidFill>
                <a:latin typeface="微软雅黑" pitchFamily="34" charset="-122"/>
                <a:ea typeface="微软雅黑" pitchFamily="34" charset="-122"/>
              </a:rPr>
              <a:t>管理水平</a:t>
            </a:r>
            <a:endParaRPr lang="zh-TW" altLang="en-US" sz="2000" b="1" kern="0" dirty="0">
              <a:solidFill>
                <a:sysClr val="windowText" lastClr="000000"/>
              </a:solidFill>
              <a:latin typeface="微软雅黑" pitchFamily="34" charset="-122"/>
              <a:ea typeface="微软雅黑" pitchFamily="34" charset="-122"/>
            </a:endParaRPr>
          </a:p>
        </p:txBody>
      </p:sp>
      <p:sp>
        <p:nvSpPr>
          <p:cNvPr id="8" name="Text Box 7"/>
          <p:cNvSpPr txBox="1">
            <a:spLocks noChangeArrowheads="1"/>
          </p:cNvSpPr>
          <p:nvPr/>
        </p:nvSpPr>
        <p:spPr bwMode="auto">
          <a:xfrm>
            <a:off x="7395270" y="843560"/>
            <a:ext cx="1468437" cy="707882"/>
          </a:xfrm>
          <a:prstGeom prst="rect">
            <a:avLst/>
          </a:prstGeom>
          <a:solidFill>
            <a:srgbClr val="C00000"/>
          </a:solidFill>
          <a:ln>
            <a:headEnd/>
            <a:tailEnd/>
          </a:ln>
        </p:spPr>
        <p:style>
          <a:lnRef idx="0">
            <a:schemeClr val="accent1"/>
          </a:lnRef>
          <a:fillRef idx="3">
            <a:schemeClr val="accent1"/>
          </a:fillRef>
          <a:effectRef idx="3">
            <a:schemeClr val="accent1"/>
          </a:effectRef>
          <a:fontRef idx="minor">
            <a:schemeClr val="lt1"/>
          </a:fontRef>
        </p:style>
        <p:txBody>
          <a:bodyPr lIns="91436" tIns="45718" rIns="91436" bIns="45718">
            <a:spAutoFit/>
          </a:bodyPr>
          <a:lstStyle/>
          <a:p>
            <a:pPr algn="ctr" eaLnBrk="0" hangingPunct="0">
              <a:defRPr/>
            </a:pPr>
            <a:r>
              <a:rPr lang="zh-CN" altLang="en-US" sz="2000" b="1" kern="0" dirty="0">
                <a:solidFill>
                  <a:srgbClr val="FFFFFF"/>
                </a:solidFill>
                <a:latin typeface="微软雅黑" pitchFamily="34" charset="-122"/>
                <a:ea typeface="微软雅黑" pitchFamily="34" charset="-122"/>
              </a:rPr>
              <a:t>未来业务及管理体系</a:t>
            </a:r>
          </a:p>
        </p:txBody>
      </p:sp>
      <p:sp>
        <p:nvSpPr>
          <p:cNvPr id="9" name="Text Box 8"/>
          <p:cNvSpPr txBox="1">
            <a:spLocks noChangeArrowheads="1"/>
          </p:cNvSpPr>
          <p:nvPr/>
        </p:nvSpPr>
        <p:spPr bwMode="auto">
          <a:xfrm>
            <a:off x="822888" y="897565"/>
            <a:ext cx="1250950" cy="400105"/>
          </a:xfrm>
          <a:prstGeom prst="rect">
            <a:avLst/>
          </a:prstGeom>
          <a:solidFill>
            <a:srgbClr val="C00000"/>
          </a:solidFill>
          <a:ln>
            <a:headEnd/>
            <a:tailEnd/>
          </a:ln>
        </p:spPr>
        <p:style>
          <a:lnRef idx="0">
            <a:schemeClr val="accent1"/>
          </a:lnRef>
          <a:fillRef idx="3">
            <a:schemeClr val="accent1"/>
          </a:fillRef>
          <a:effectRef idx="3">
            <a:schemeClr val="accent1"/>
          </a:effectRef>
          <a:fontRef idx="minor">
            <a:schemeClr val="lt1"/>
          </a:fontRef>
        </p:style>
        <p:txBody>
          <a:bodyPr lIns="91436" tIns="45718" rIns="91436" bIns="45718">
            <a:spAutoFit/>
          </a:bodyPr>
          <a:lstStyle/>
          <a:p>
            <a:pPr eaLnBrk="0" hangingPunct="0">
              <a:defRPr/>
            </a:pPr>
            <a:r>
              <a:rPr lang="zh-CN" altLang="en-US" sz="2000" b="1" kern="0" dirty="0">
                <a:solidFill>
                  <a:srgbClr val="FFFFFF"/>
                </a:solidFill>
                <a:latin typeface="微软雅黑" pitchFamily="34" charset="-122"/>
                <a:ea typeface="微软雅黑" pitchFamily="34" charset="-122"/>
              </a:rPr>
              <a:t>管理改进</a:t>
            </a:r>
            <a:endParaRPr lang="zh-TW" altLang="en-US" sz="2000" b="1" kern="0" dirty="0">
              <a:solidFill>
                <a:srgbClr val="FFFFFF"/>
              </a:solidFill>
              <a:latin typeface="微软雅黑" pitchFamily="34" charset="-122"/>
              <a:ea typeface="微软雅黑" pitchFamily="34" charset="-122"/>
            </a:endParaRPr>
          </a:p>
        </p:txBody>
      </p:sp>
      <p:sp>
        <p:nvSpPr>
          <p:cNvPr id="10" name="Text Box 9"/>
          <p:cNvSpPr txBox="1">
            <a:spLocks noChangeArrowheads="1"/>
          </p:cNvSpPr>
          <p:nvPr/>
        </p:nvSpPr>
        <p:spPr bwMode="auto">
          <a:xfrm>
            <a:off x="7261796" y="3983665"/>
            <a:ext cx="1030287" cy="400105"/>
          </a:xfrm>
          <a:prstGeom prst="rect">
            <a:avLst/>
          </a:prstGeom>
          <a:solidFill>
            <a:srgbClr val="C00000"/>
          </a:solidFill>
          <a:ln>
            <a:headEnd/>
            <a:tailEnd/>
          </a:ln>
        </p:spPr>
        <p:style>
          <a:lnRef idx="0">
            <a:schemeClr val="accent1"/>
          </a:lnRef>
          <a:fillRef idx="3">
            <a:schemeClr val="accent1"/>
          </a:fillRef>
          <a:effectRef idx="3">
            <a:schemeClr val="accent1"/>
          </a:effectRef>
          <a:fontRef idx="minor">
            <a:schemeClr val="lt1"/>
          </a:fontRef>
        </p:style>
        <p:txBody>
          <a:bodyPr lIns="91436" tIns="45718" rIns="91436" bIns="45718">
            <a:spAutoFit/>
          </a:bodyPr>
          <a:lstStyle/>
          <a:p>
            <a:pPr eaLnBrk="0" hangingPunct="0">
              <a:defRPr/>
            </a:pPr>
            <a:r>
              <a:rPr lang="zh-CN" altLang="en-US" sz="2000" b="1" kern="0">
                <a:solidFill>
                  <a:srgbClr val="FFFFFF"/>
                </a:solidFill>
                <a:latin typeface="微软雅黑" pitchFamily="34" charset="-122"/>
                <a:ea typeface="微软雅黑" pitchFamily="34" charset="-122"/>
              </a:rPr>
              <a:t>自动化</a:t>
            </a:r>
            <a:endParaRPr lang="zh-TW" altLang="en-US" sz="2000" b="1" kern="0">
              <a:solidFill>
                <a:srgbClr val="FFFFFF"/>
              </a:solidFill>
              <a:latin typeface="微软雅黑" pitchFamily="34" charset="-122"/>
              <a:ea typeface="微软雅黑" pitchFamily="34" charset="-122"/>
            </a:endParaRPr>
          </a:p>
        </p:txBody>
      </p:sp>
      <p:sp>
        <p:nvSpPr>
          <p:cNvPr id="11" name="Freeform 10"/>
          <p:cNvSpPr>
            <a:spLocks/>
          </p:cNvSpPr>
          <p:nvPr/>
        </p:nvSpPr>
        <p:spPr bwMode="auto">
          <a:xfrm>
            <a:off x="1318188" y="2840668"/>
            <a:ext cx="5321300" cy="1254919"/>
          </a:xfrm>
          <a:custGeom>
            <a:avLst/>
            <a:gdLst>
              <a:gd name="T0" fmla="*/ 0 w 3696"/>
              <a:gd name="T1" fmla="*/ 2147483647 h 2184"/>
              <a:gd name="T2" fmla="*/ 2147483647 w 3696"/>
              <a:gd name="T3" fmla="*/ 2147483647 h 2184"/>
              <a:gd name="T4" fmla="*/ 2147483647 w 3696"/>
              <a:gd name="T5" fmla="*/ 0 h 2184"/>
              <a:gd name="T6" fmla="*/ 0 60000 65536"/>
              <a:gd name="T7" fmla="*/ 0 60000 65536"/>
              <a:gd name="T8" fmla="*/ 0 60000 65536"/>
              <a:gd name="T9" fmla="*/ 0 w 3696"/>
              <a:gd name="T10" fmla="*/ 0 h 2184"/>
              <a:gd name="T11" fmla="*/ 3696 w 3696"/>
              <a:gd name="T12" fmla="*/ 2184 h 2184"/>
            </a:gdLst>
            <a:ahLst/>
            <a:cxnLst>
              <a:cxn ang="T6">
                <a:pos x="T0" y="T1"/>
              </a:cxn>
              <a:cxn ang="T7">
                <a:pos x="T2" y="T3"/>
              </a:cxn>
              <a:cxn ang="T8">
                <a:pos x="T4" y="T5"/>
              </a:cxn>
            </a:cxnLst>
            <a:rect l="T9" t="T10" r="T11" b="T12"/>
            <a:pathLst>
              <a:path w="3696" h="2184">
                <a:moveTo>
                  <a:pt x="0" y="2160"/>
                </a:moveTo>
                <a:cubicBezTo>
                  <a:pt x="1180" y="2172"/>
                  <a:pt x="2360" y="2184"/>
                  <a:pt x="2976" y="1824"/>
                </a:cubicBezTo>
                <a:cubicBezTo>
                  <a:pt x="3592" y="1464"/>
                  <a:pt x="3644" y="732"/>
                  <a:pt x="3696" y="0"/>
                </a:cubicBezTo>
              </a:path>
            </a:pathLst>
          </a:custGeom>
          <a:noFill/>
          <a:ln w="28575">
            <a:solidFill>
              <a:srgbClr val="000000"/>
            </a:solidFill>
            <a:round/>
            <a:headEnd type="oval" w="med" len="med"/>
            <a:tailEnd type="triangle" w="med" len="me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12" name="Freeform 11"/>
          <p:cNvSpPr>
            <a:spLocks/>
          </p:cNvSpPr>
          <p:nvPr/>
        </p:nvSpPr>
        <p:spPr bwMode="auto">
          <a:xfrm>
            <a:off x="1153088" y="1126164"/>
            <a:ext cx="5943600" cy="2769394"/>
          </a:xfrm>
          <a:custGeom>
            <a:avLst/>
            <a:gdLst>
              <a:gd name="T0" fmla="*/ 0 w 3504"/>
              <a:gd name="T1" fmla="*/ 2147483647 h 2112"/>
              <a:gd name="T2" fmla="*/ 2147483647 w 3504"/>
              <a:gd name="T3" fmla="*/ 2147483647 h 2112"/>
              <a:gd name="T4" fmla="*/ 2147483647 w 3504"/>
              <a:gd name="T5" fmla="*/ 0 h 2112"/>
              <a:gd name="T6" fmla="*/ 0 60000 65536"/>
              <a:gd name="T7" fmla="*/ 0 60000 65536"/>
              <a:gd name="T8" fmla="*/ 0 60000 65536"/>
              <a:gd name="T9" fmla="*/ 0 w 3504"/>
              <a:gd name="T10" fmla="*/ 0 h 2112"/>
              <a:gd name="T11" fmla="*/ 3504 w 3504"/>
              <a:gd name="T12" fmla="*/ 2112 h 2112"/>
            </a:gdLst>
            <a:ahLst/>
            <a:cxnLst>
              <a:cxn ang="T6">
                <a:pos x="T0" y="T1"/>
              </a:cxn>
              <a:cxn ang="T7">
                <a:pos x="T2" y="T3"/>
              </a:cxn>
              <a:cxn ang="T8">
                <a:pos x="T4" y="T5"/>
              </a:cxn>
            </a:cxnLst>
            <a:rect l="T9" t="T10" r="T11" b="T12"/>
            <a:pathLst>
              <a:path w="3504" h="2112">
                <a:moveTo>
                  <a:pt x="0" y="2112"/>
                </a:moveTo>
                <a:cubicBezTo>
                  <a:pt x="92" y="1448"/>
                  <a:pt x="184" y="784"/>
                  <a:pt x="768" y="432"/>
                </a:cubicBezTo>
                <a:cubicBezTo>
                  <a:pt x="1352" y="80"/>
                  <a:pt x="2428" y="40"/>
                  <a:pt x="3504" y="0"/>
                </a:cubicBezTo>
              </a:path>
            </a:pathLst>
          </a:custGeom>
          <a:noFill/>
          <a:ln w="28575">
            <a:solidFill>
              <a:srgbClr val="CC0000"/>
            </a:solidFill>
            <a:round/>
            <a:headEnd type="oval" w="med" len="med"/>
            <a:tailEnd type="triangle" w="med" len="med"/>
          </a:ln>
        </p:spPr>
        <p:txBody>
          <a:bodyPr wrap="none" lIns="91436" tIns="45718" rIns="91436" bIns="45718" anchor="ctr"/>
          <a:lstStyle/>
          <a:p>
            <a:endParaRPr lang="zh-CN" altLang="en-US">
              <a:latin typeface="微软雅黑" pitchFamily="34" charset="-122"/>
              <a:ea typeface="微软雅黑" pitchFamily="34" charset="-122"/>
            </a:endParaRPr>
          </a:p>
        </p:txBody>
      </p:sp>
      <p:sp>
        <p:nvSpPr>
          <p:cNvPr id="13" name="Text Box 12"/>
          <p:cNvSpPr txBox="1">
            <a:spLocks noChangeArrowheads="1"/>
          </p:cNvSpPr>
          <p:nvPr/>
        </p:nvSpPr>
        <p:spPr bwMode="auto">
          <a:xfrm>
            <a:off x="3410702" y="1126165"/>
            <a:ext cx="915627" cy="523216"/>
          </a:xfrm>
          <a:prstGeom prst="rect">
            <a:avLst/>
          </a:prstGeom>
          <a:solidFill>
            <a:srgbClr val="FFCC00"/>
          </a:solidFill>
          <a:ln w="9525">
            <a:noFill/>
            <a:miter lim="800000"/>
            <a:headEnd/>
            <a:tailEnd/>
          </a:ln>
        </p:spPr>
        <p:txBody>
          <a:bodyPr wrap="none" lIns="91436" tIns="45718" rIns="91436" bIns="45718">
            <a:spAutoFit/>
          </a:bodyPr>
          <a:lstStyle/>
          <a:p>
            <a:pPr algn="ctr" eaLnBrk="0" hangingPunct="0"/>
            <a:r>
              <a:rPr lang="zh-CN" altLang="en-US" sz="1400" b="1" dirty="0">
                <a:latin typeface="微软雅黑" pitchFamily="34" charset="-122"/>
                <a:ea typeface="微软雅黑" pitchFamily="34" charset="-122"/>
              </a:rPr>
              <a:t>传统</a:t>
            </a:r>
            <a:r>
              <a:rPr lang="zh-CN" altLang="en-US" sz="1400" b="1" dirty="0">
                <a:latin typeface="微软雅黑" pitchFamily="34" charset="-122"/>
                <a:ea typeface="微软雅黑" pitchFamily="34" charset="-122"/>
              </a:rPr>
              <a:t>的</a:t>
            </a:r>
          </a:p>
          <a:p>
            <a:pPr algn="ctr" eaLnBrk="0" hangingPunct="0"/>
            <a:r>
              <a:rPr lang="zh-CN" altLang="en-US" sz="1400" b="1" dirty="0">
                <a:latin typeface="微软雅黑" pitchFamily="34" charset="-122"/>
                <a:ea typeface="微软雅黑" pitchFamily="34" charset="-122"/>
              </a:rPr>
              <a:t>咨询方法</a:t>
            </a:r>
            <a:endParaRPr lang="zh-TW" altLang="en-US" sz="1400" dirty="0">
              <a:latin typeface="微软雅黑" pitchFamily="34" charset="-122"/>
              <a:ea typeface="微软雅黑" pitchFamily="34" charset="-122"/>
            </a:endParaRPr>
          </a:p>
        </p:txBody>
      </p:sp>
      <p:sp>
        <p:nvSpPr>
          <p:cNvPr id="14" name="AutoShape 13"/>
          <p:cNvSpPr>
            <a:spLocks noChangeArrowheads="1"/>
          </p:cNvSpPr>
          <p:nvPr/>
        </p:nvSpPr>
        <p:spPr bwMode="auto">
          <a:xfrm rot="3728486">
            <a:off x="2738409" y="1620472"/>
            <a:ext cx="582215" cy="908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15" name="AutoShape 14"/>
          <p:cNvSpPr>
            <a:spLocks noChangeArrowheads="1"/>
          </p:cNvSpPr>
          <p:nvPr/>
        </p:nvSpPr>
        <p:spPr bwMode="auto">
          <a:xfrm rot="-6985253">
            <a:off x="5552055" y="2742636"/>
            <a:ext cx="523875" cy="908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16" name="Line 15"/>
          <p:cNvSpPr>
            <a:spLocks noChangeShapeType="1"/>
          </p:cNvSpPr>
          <p:nvPr/>
        </p:nvSpPr>
        <p:spPr bwMode="auto">
          <a:xfrm flipV="1">
            <a:off x="2588196" y="2323937"/>
            <a:ext cx="2651125" cy="1107281"/>
          </a:xfrm>
          <a:prstGeom prst="line">
            <a:avLst/>
          </a:prstGeom>
          <a:noFill/>
          <a:ln w="57150">
            <a:solidFill>
              <a:srgbClr val="000080"/>
            </a:solidFill>
            <a:round/>
            <a:headEnd/>
            <a:tailEnd type="triangle" w="med" len="med"/>
          </a:ln>
        </p:spPr>
        <p:txBody>
          <a:bodyPr wrap="none" lIns="91436" tIns="45718" rIns="91436" bIns="45718" anchor="ctr"/>
          <a:lstStyle/>
          <a:p>
            <a:endParaRPr lang="zh-CN" altLang="en-US">
              <a:latin typeface="微软雅黑" pitchFamily="34" charset="-122"/>
              <a:ea typeface="微软雅黑" pitchFamily="34" charset="-122"/>
            </a:endParaRPr>
          </a:p>
        </p:txBody>
      </p:sp>
      <p:sp>
        <p:nvSpPr>
          <p:cNvPr id="17" name="Text Box 16"/>
          <p:cNvSpPr txBox="1">
            <a:spLocks noChangeArrowheads="1"/>
          </p:cNvSpPr>
          <p:nvPr/>
        </p:nvSpPr>
        <p:spPr bwMode="auto">
          <a:xfrm rot="20344326">
            <a:off x="2811366" y="2685562"/>
            <a:ext cx="2732088" cy="923326"/>
          </a:xfrm>
          <a:prstGeom prst="rect">
            <a:avLst/>
          </a:prstGeom>
          <a:noFill/>
          <a:ln w="12700">
            <a:noFill/>
            <a:miter lim="800000"/>
            <a:headEnd type="none" w="sm" len="sm"/>
            <a:tailEnd type="none" w="sm" len="sm"/>
          </a:ln>
        </p:spPr>
        <p:txBody>
          <a:bodyPr lIns="91436" tIns="45718" rIns="91436" bIns="45718">
            <a:spAutoFit/>
          </a:bodyPr>
          <a:lstStyle/>
          <a:p>
            <a:pPr algn="ctr" eaLnBrk="0" hangingPunct="0"/>
            <a:r>
              <a:rPr lang="zh-CN" altLang="en-US" b="1" dirty="0" smtClean="0">
                <a:solidFill>
                  <a:schemeClr val="tx1">
                    <a:lumMod val="50000"/>
                    <a:lumOff val="50000"/>
                  </a:schemeClr>
                </a:solidFill>
                <a:latin typeface="微软雅黑" pitchFamily="34" charset="-122"/>
                <a:ea typeface="微软雅黑" pitchFamily="34" charset="-122"/>
              </a:rPr>
              <a:t>优化核心业务流程</a:t>
            </a:r>
            <a:r>
              <a:rPr lang="zh-CN" altLang="en-US" b="1" dirty="0">
                <a:solidFill>
                  <a:schemeClr val="tx1">
                    <a:lumMod val="50000"/>
                    <a:lumOff val="50000"/>
                  </a:schemeClr>
                </a:solidFill>
                <a:latin typeface="微软雅黑" pitchFamily="34" charset="-122"/>
                <a:ea typeface="微软雅黑" pitchFamily="34" charset="-122"/>
              </a:rPr>
              <a:t>，</a:t>
            </a:r>
            <a:r>
              <a:rPr lang="zh-CN" altLang="en-US" b="1" dirty="0" smtClean="0">
                <a:solidFill>
                  <a:schemeClr val="tx1">
                    <a:lumMod val="50000"/>
                    <a:lumOff val="50000"/>
                  </a:schemeClr>
                </a:solidFill>
                <a:latin typeface="微软雅黑" pitchFamily="34" charset="-122"/>
                <a:ea typeface="微软雅黑" pitchFamily="34" charset="-122"/>
              </a:rPr>
              <a:t>实施核心业务系统，</a:t>
            </a:r>
            <a:r>
              <a:rPr lang="zh-CN" altLang="en-US" b="1" dirty="0">
                <a:solidFill>
                  <a:schemeClr val="tx1">
                    <a:lumMod val="50000"/>
                    <a:lumOff val="50000"/>
                  </a:schemeClr>
                </a:solidFill>
                <a:latin typeface="微软雅黑" pitchFamily="34" charset="-122"/>
                <a:ea typeface="微软雅黑" pitchFamily="34" charset="-122"/>
              </a:rPr>
              <a:t>推动转型</a:t>
            </a:r>
          </a:p>
        </p:txBody>
      </p:sp>
      <p:sp>
        <p:nvSpPr>
          <p:cNvPr id="18" name="Text Box 17"/>
          <p:cNvSpPr txBox="1">
            <a:spLocks noChangeArrowheads="1"/>
          </p:cNvSpPr>
          <p:nvPr/>
        </p:nvSpPr>
        <p:spPr bwMode="auto">
          <a:xfrm rot="-1853157">
            <a:off x="5930390" y="1816016"/>
            <a:ext cx="1338820" cy="369328"/>
          </a:xfrm>
          <a:prstGeom prst="rect">
            <a:avLst/>
          </a:prstGeom>
          <a:noFill/>
          <a:ln w="12700">
            <a:noFill/>
            <a:miter lim="800000"/>
            <a:headEnd type="none" w="sm" len="sm"/>
            <a:tailEnd type="none" w="sm" len="sm"/>
          </a:ln>
        </p:spPr>
        <p:txBody>
          <a:bodyPr wrap="none" lIns="91436" tIns="45718" rIns="91436" bIns="45718">
            <a:spAutoFit/>
          </a:bodyPr>
          <a:lstStyle/>
          <a:p>
            <a:pPr algn="ctr" eaLnBrk="0" hangingPunct="0"/>
            <a:r>
              <a:rPr lang="zh-CN" altLang="en-US" b="1" dirty="0">
                <a:solidFill>
                  <a:schemeClr val="bg2"/>
                </a:solidFill>
                <a:latin typeface="微软雅黑" pitchFamily="34" charset="-122"/>
                <a:ea typeface="微软雅黑" pitchFamily="34" charset="-122"/>
              </a:rPr>
              <a:t>持续的改进</a:t>
            </a:r>
          </a:p>
        </p:txBody>
      </p:sp>
      <p:sp>
        <p:nvSpPr>
          <p:cNvPr id="19" name="Freeform 18"/>
          <p:cNvSpPr>
            <a:spLocks/>
          </p:cNvSpPr>
          <p:nvPr/>
        </p:nvSpPr>
        <p:spPr bwMode="auto">
          <a:xfrm>
            <a:off x="5269475" y="1803634"/>
            <a:ext cx="1011238" cy="516731"/>
          </a:xfrm>
          <a:custGeom>
            <a:avLst/>
            <a:gdLst>
              <a:gd name="T0" fmla="*/ 0 w 981"/>
              <a:gd name="T1" fmla="*/ 2147483647 h 714"/>
              <a:gd name="T2" fmla="*/ 2147483647 w 981"/>
              <a:gd name="T3" fmla="*/ 2147483647 h 714"/>
              <a:gd name="T4" fmla="*/ 2147483647 w 981"/>
              <a:gd name="T5" fmla="*/ 0 h 714"/>
              <a:gd name="T6" fmla="*/ 0 60000 65536"/>
              <a:gd name="T7" fmla="*/ 0 60000 65536"/>
              <a:gd name="T8" fmla="*/ 0 60000 65536"/>
              <a:gd name="T9" fmla="*/ 0 w 981"/>
              <a:gd name="T10" fmla="*/ 0 h 714"/>
              <a:gd name="T11" fmla="*/ 981 w 981"/>
              <a:gd name="T12" fmla="*/ 714 h 714"/>
            </a:gdLst>
            <a:ahLst/>
            <a:cxnLst>
              <a:cxn ang="T6">
                <a:pos x="T0" y="T1"/>
              </a:cxn>
              <a:cxn ang="T7">
                <a:pos x="T2" y="T3"/>
              </a:cxn>
              <a:cxn ang="T8">
                <a:pos x="T4" y="T5"/>
              </a:cxn>
            </a:cxnLst>
            <a:rect l="T9" t="T10" r="T11" b="T12"/>
            <a:pathLst>
              <a:path w="981" h="714">
                <a:moveTo>
                  <a:pt x="0" y="714"/>
                </a:moveTo>
                <a:cubicBezTo>
                  <a:pt x="97" y="493"/>
                  <a:pt x="194" y="273"/>
                  <a:pt x="357" y="154"/>
                </a:cubicBezTo>
                <a:cubicBezTo>
                  <a:pt x="520" y="35"/>
                  <a:pt x="876" y="26"/>
                  <a:pt x="981" y="0"/>
                </a:cubicBezTo>
              </a:path>
            </a:pathLst>
          </a:custGeom>
          <a:noFill/>
          <a:ln w="38100">
            <a:solidFill>
              <a:srgbClr val="00279F"/>
            </a:solidFill>
            <a:round/>
            <a:headEnd/>
            <a:tailEnd type="triangle" w="med" len="med"/>
          </a:ln>
        </p:spPr>
        <p:txBody>
          <a:bodyPr lIns="54862" tIns="91436" rIns="53998" bIns="53998"/>
          <a:lstStyle/>
          <a:p>
            <a:endParaRPr lang="zh-CN" altLang="en-US">
              <a:latin typeface="微软雅黑" pitchFamily="34" charset="-122"/>
              <a:ea typeface="微软雅黑" pitchFamily="34" charset="-122"/>
            </a:endParaRPr>
          </a:p>
        </p:txBody>
      </p:sp>
      <p:sp>
        <p:nvSpPr>
          <p:cNvPr id="20" name="Freeform 19"/>
          <p:cNvSpPr>
            <a:spLocks/>
          </p:cNvSpPr>
          <p:nvPr/>
        </p:nvSpPr>
        <p:spPr bwMode="auto">
          <a:xfrm>
            <a:off x="6306121" y="1279755"/>
            <a:ext cx="1025525" cy="447675"/>
          </a:xfrm>
          <a:custGeom>
            <a:avLst/>
            <a:gdLst>
              <a:gd name="T0" fmla="*/ 0 w 1006"/>
              <a:gd name="T1" fmla="*/ 2147483647 h 624"/>
              <a:gd name="T2" fmla="*/ 2147483647 w 1006"/>
              <a:gd name="T3" fmla="*/ 2147483647 h 624"/>
              <a:gd name="T4" fmla="*/ 2147483647 w 1006"/>
              <a:gd name="T5" fmla="*/ 0 h 624"/>
              <a:gd name="T6" fmla="*/ 0 60000 65536"/>
              <a:gd name="T7" fmla="*/ 0 60000 65536"/>
              <a:gd name="T8" fmla="*/ 0 60000 65536"/>
              <a:gd name="T9" fmla="*/ 0 w 1006"/>
              <a:gd name="T10" fmla="*/ 0 h 624"/>
              <a:gd name="T11" fmla="*/ 1006 w 1006"/>
              <a:gd name="T12" fmla="*/ 624 h 624"/>
            </a:gdLst>
            <a:ahLst/>
            <a:cxnLst>
              <a:cxn ang="T6">
                <a:pos x="T0" y="T1"/>
              </a:cxn>
              <a:cxn ang="T7">
                <a:pos x="T2" y="T3"/>
              </a:cxn>
              <a:cxn ang="T8">
                <a:pos x="T4" y="T5"/>
              </a:cxn>
            </a:cxnLst>
            <a:rect l="T9" t="T10" r="T11" b="T12"/>
            <a:pathLst>
              <a:path w="1006" h="624">
                <a:moveTo>
                  <a:pt x="0" y="624"/>
                </a:moveTo>
                <a:cubicBezTo>
                  <a:pt x="135" y="441"/>
                  <a:pt x="270" y="258"/>
                  <a:pt x="438" y="154"/>
                </a:cubicBezTo>
                <a:cubicBezTo>
                  <a:pt x="606" y="50"/>
                  <a:pt x="910" y="26"/>
                  <a:pt x="1006" y="0"/>
                </a:cubicBezTo>
              </a:path>
            </a:pathLst>
          </a:custGeom>
          <a:noFill/>
          <a:ln w="38100">
            <a:solidFill>
              <a:srgbClr val="00279F"/>
            </a:solidFill>
            <a:round/>
            <a:headEnd/>
            <a:tailEnd type="triangle" w="med" len="med"/>
          </a:ln>
        </p:spPr>
        <p:txBody>
          <a:bodyPr lIns="54862" tIns="91436" rIns="53998" bIns="53998"/>
          <a:lstStyle/>
          <a:p>
            <a:endParaRPr lang="zh-CN" altLang="en-US">
              <a:latin typeface="微软雅黑" pitchFamily="34" charset="-122"/>
              <a:ea typeface="微软雅黑" pitchFamily="34" charset="-122"/>
            </a:endParaRPr>
          </a:p>
        </p:txBody>
      </p:sp>
      <p:sp>
        <p:nvSpPr>
          <p:cNvPr id="21" name="Freeform 20"/>
          <p:cNvSpPr>
            <a:spLocks/>
          </p:cNvSpPr>
          <p:nvPr/>
        </p:nvSpPr>
        <p:spPr bwMode="auto">
          <a:xfrm rot="10800000">
            <a:off x="6342632" y="1336904"/>
            <a:ext cx="1000125" cy="457200"/>
          </a:xfrm>
          <a:custGeom>
            <a:avLst/>
            <a:gdLst>
              <a:gd name="T0" fmla="*/ 0 w 1006"/>
              <a:gd name="T1" fmla="*/ 2147483647 h 624"/>
              <a:gd name="T2" fmla="*/ 2147483647 w 1006"/>
              <a:gd name="T3" fmla="*/ 2147483647 h 624"/>
              <a:gd name="T4" fmla="*/ 2147483647 w 1006"/>
              <a:gd name="T5" fmla="*/ 0 h 624"/>
              <a:gd name="T6" fmla="*/ 0 60000 65536"/>
              <a:gd name="T7" fmla="*/ 0 60000 65536"/>
              <a:gd name="T8" fmla="*/ 0 60000 65536"/>
              <a:gd name="T9" fmla="*/ 0 w 1006"/>
              <a:gd name="T10" fmla="*/ 0 h 624"/>
              <a:gd name="T11" fmla="*/ 1006 w 1006"/>
              <a:gd name="T12" fmla="*/ 624 h 624"/>
            </a:gdLst>
            <a:ahLst/>
            <a:cxnLst>
              <a:cxn ang="T6">
                <a:pos x="T0" y="T1"/>
              </a:cxn>
              <a:cxn ang="T7">
                <a:pos x="T2" y="T3"/>
              </a:cxn>
              <a:cxn ang="T8">
                <a:pos x="T4" y="T5"/>
              </a:cxn>
            </a:cxnLst>
            <a:rect l="T9" t="T10" r="T11" b="T12"/>
            <a:pathLst>
              <a:path w="1006" h="624">
                <a:moveTo>
                  <a:pt x="0" y="624"/>
                </a:moveTo>
                <a:cubicBezTo>
                  <a:pt x="135" y="441"/>
                  <a:pt x="270" y="258"/>
                  <a:pt x="438" y="154"/>
                </a:cubicBezTo>
                <a:cubicBezTo>
                  <a:pt x="606" y="50"/>
                  <a:pt x="910" y="26"/>
                  <a:pt x="1006" y="0"/>
                </a:cubicBezTo>
              </a:path>
            </a:pathLst>
          </a:custGeom>
          <a:noFill/>
          <a:ln w="38100">
            <a:solidFill>
              <a:srgbClr val="00279F"/>
            </a:solidFill>
            <a:prstDash val="dash"/>
            <a:round/>
            <a:headEnd/>
            <a:tailEnd type="triangle" w="med" len="med"/>
          </a:ln>
        </p:spPr>
        <p:txBody>
          <a:bodyPr lIns="54862" tIns="91436" rIns="53998" bIns="53998"/>
          <a:lstStyle/>
          <a:p>
            <a:endParaRPr lang="zh-CN" altLang="en-US">
              <a:latin typeface="微软雅黑" pitchFamily="34" charset="-122"/>
              <a:ea typeface="微软雅黑" pitchFamily="34" charset="-122"/>
            </a:endParaRPr>
          </a:p>
        </p:txBody>
      </p:sp>
      <p:sp>
        <p:nvSpPr>
          <p:cNvPr id="22" name="Freeform 21"/>
          <p:cNvSpPr>
            <a:spLocks/>
          </p:cNvSpPr>
          <p:nvPr/>
        </p:nvSpPr>
        <p:spPr bwMode="auto">
          <a:xfrm rot="10800000">
            <a:off x="5264721" y="1888168"/>
            <a:ext cx="1036637" cy="448865"/>
          </a:xfrm>
          <a:custGeom>
            <a:avLst/>
            <a:gdLst>
              <a:gd name="T0" fmla="*/ 0 w 1006"/>
              <a:gd name="T1" fmla="*/ 2147483647 h 624"/>
              <a:gd name="T2" fmla="*/ 2147483647 w 1006"/>
              <a:gd name="T3" fmla="*/ 2147483647 h 624"/>
              <a:gd name="T4" fmla="*/ 2147483647 w 1006"/>
              <a:gd name="T5" fmla="*/ 0 h 624"/>
              <a:gd name="T6" fmla="*/ 0 60000 65536"/>
              <a:gd name="T7" fmla="*/ 0 60000 65536"/>
              <a:gd name="T8" fmla="*/ 0 60000 65536"/>
              <a:gd name="T9" fmla="*/ 0 w 1006"/>
              <a:gd name="T10" fmla="*/ 0 h 624"/>
              <a:gd name="T11" fmla="*/ 1006 w 1006"/>
              <a:gd name="T12" fmla="*/ 624 h 624"/>
            </a:gdLst>
            <a:ahLst/>
            <a:cxnLst>
              <a:cxn ang="T6">
                <a:pos x="T0" y="T1"/>
              </a:cxn>
              <a:cxn ang="T7">
                <a:pos x="T2" y="T3"/>
              </a:cxn>
              <a:cxn ang="T8">
                <a:pos x="T4" y="T5"/>
              </a:cxn>
            </a:cxnLst>
            <a:rect l="T9" t="T10" r="T11" b="T12"/>
            <a:pathLst>
              <a:path w="1006" h="624">
                <a:moveTo>
                  <a:pt x="0" y="624"/>
                </a:moveTo>
                <a:cubicBezTo>
                  <a:pt x="135" y="441"/>
                  <a:pt x="270" y="258"/>
                  <a:pt x="438" y="154"/>
                </a:cubicBezTo>
                <a:cubicBezTo>
                  <a:pt x="606" y="50"/>
                  <a:pt x="910" y="26"/>
                  <a:pt x="1006" y="0"/>
                </a:cubicBezTo>
              </a:path>
            </a:pathLst>
          </a:custGeom>
          <a:noFill/>
          <a:ln w="38100">
            <a:solidFill>
              <a:srgbClr val="00279F"/>
            </a:solidFill>
            <a:prstDash val="dash"/>
            <a:round/>
            <a:headEnd/>
            <a:tailEnd type="triangle" w="med" len="med"/>
          </a:ln>
        </p:spPr>
        <p:txBody>
          <a:bodyPr lIns="54862" tIns="91436" rIns="53998" bIns="53998"/>
          <a:lstStyle/>
          <a:p>
            <a:endParaRPr lang="zh-CN" altLang="en-US">
              <a:latin typeface="微软雅黑" pitchFamily="34" charset="-122"/>
              <a:ea typeface="微软雅黑" pitchFamily="34" charset="-122"/>
            </a:endParaRPr>
          </a:p>
        </p:txBody>
      </p:sp>
      <p:sp>
        <p:nvSpPr>
          <p:cNvPr id="23" name="Text Box 22"/>
          <p:cNvSpPr txBox="1">
            <a:spLocks noChangeArrowheads="1"/>
          </p:cNvSpPr>
          <p:nvPr/>
        </p:nvSpPr>
        <p:spPr bwMode="auto">
          <a:xfrm>
            <a:off x="2465951" y="1294046"/>
            <a:ext cx="985838" cy="762407"/>
          </a:xfrm>
          <a:prstGeom prst="rect">
            <a:avLst/>
          </a:prstGeom>
          <a:noFill/>
          <a:ln w="12700" algn="ctr">
            <a:noFill/>
            <a:prstDash val="sysDot"/>
            <a:miter lim="800000"/>
            <a:headEnd/>
            <a:tailEnd/>
          </a:ln>
        </p:spPr>
        <p:txBody>
          <a:bodyPr lIns="54862" tIns="91436" rIns="53998" bIns="53998">
            <a:spAutoFit/>
          </a:bodyPr>
          <a:lstStyle/>
          <a:p>
            <a:pPr eaLnBrk="0" hangingPunct="0"/>
            <a:r>
              <a:rPr lang="en-US" altLang="zh-CN" sz="4000" b="1" dirty="0">
                <a:solidFill>
                  <a:schemeClr val="bg2"/>
                </a:solidFill>
                <a:latin typeface="微软雅黑" pitchFamily="34" charset="-122"/>
                <a:ea typeface="微软雅黑" pitchFamily="34" charset="-122"/>
              </a:rPr>
              <a:t>X</a:t>
            </a:r>
          </a:p>
        </p:txBody>
      </p:sp>
      <p:grpSp>
        <p:nvGrpSpPr>
          <p:cNvPr id="2" name="Group 23"/>
          <p:cNvGrpSpPr>
            <a:grpSpLocks/>
          </p:cNvGrpSpPr>
          <p:nvPr/>
        </p:nvGrpSpPr>
        <p:grpSpPr bwMode="auto">
          <a:xfrm>
            <a:off x="1368994" y="3457409"/>
            <a:ext cx="1139825" cy="469106"/>
            <a:chOff x="1370" y="2157"/>
            <a:chExt cx="1078" cy="602"/>
          </a:xfrm>
        </p:grpSpPr>
        <p:sp>
          <p:nvSpPr>
            <p:cNvPr id="25" name="Line 24"/>
            <p:cNvSpPr>
              <a:spLocks noChangeShapeType="1"/>
            </p:cNvSpPr>
            <p:nvPr/>
          </p:nvSpPr>
          <p:spPr bwMode="auto">
            <a:xfrm flipV="1">
              <a:off x="1378" y="2157"/>
              <a:ext cx="1070" cy="594"/>
            </a:xfrm>
            <a:prstGeom prst="line">
              <a:avLst/>
            </a:prstGeom>
            <a:noFill/>
            <a:ln w="57150">
              <a:solidFill>
                <a:srgbClr val="000080"/>
              </a:solidFill>
              <a:round/>
              <a:headEnd/>
              <a:tailEnd type="triangle" w="med" len="med"/>
            </a:ln>
          </p:spPr>
          <p:txBody>
            <a:bodyPr wrap="none" anchor="ctr"/>
            <a:lstStyle/>
            <a:p>
              <a:endParaRPr lang="zh-CN" altLang="en-US">
                <a:latin typeface="微软雅黑" pitchFamily="34" charset="-122"/>
                <a:ea typeface="微软雅黑" pitchFamily="34" charset="-122"/>
              </a:endParaRPr>
            </a:p>
          </p:txBody>
        </p:sp>
        <p:sp>
          <p:nvSpPr>
            <p:cNvPr id="26" name="Line 25"/>
            <p:cNvSpPr>
              <a:spLocks noChangeShapeType="1"/>
            </p:cNvSpPr>
            <p:nvPr/>
          </p:nvSpPr>
          <p:spPr bwMode="auto">
            <a:xfrm flipV="1">
              <a:off x="1378" y="2269"/>
              <a:ext cx="862" cy="490"/>
            </a:xfrm>
            <a:prstGeom prst="line">
              <a:avLst/>
            </a:prstGeom>
            <a:noFill/>
            <a:ln w="57150">
              <a:solidFill>
                <a:srgbClr val="000080"/>
              </a:solidFill>
              <a:round/>
              <a:headEnd/>
              <a:tailEnd type="triangle" w="med" len="med"/>
            </a:ln>
          </p:spPr>
          <p:txBody>
            <a:bodyPr wrap="none" anchor="ctr"/>
            <a:lstStyle/>
            <a:p>
              <a:endParaRPr lang="zh-CN" altLang="en-US">
                <a:latin typeface="微软雅黑" pitchFamily="34" charset="-122"/>
                <a:ea typeface="微软雅黑" pitchFamily="34" charset="-122"/>
              </a:endParaRPr>
            </a:p>
          </p:txBody>
        </p:sp>
        <p:sp>
          <p:nvSpPr>
            <p:cNvPr id="27" name="Line 26"/>
            <p:cNvSpPr>
              <a:spLocks noChangeShapeType="1"/>
            </p:cNvSpPr>
            <p:nvPr/>
          </p:nvSpPr>
          <p:spPr bwMode="auto">
            <a:xfrm flipV="1">
              <a:off x="1370" y="2397"/>
              <a:ext cx="646" cy="338"/>
            </a:xfrm>
            <a:prstGeom prst="line">
              <a:avLst/>
            </a:prstGeom>
            <a:noFill/>
            <a:ln w="57150">
              <a:solidFill>
                <a:srgbClr val="000080"/>
              </a:solidFill>
              <a:round/>
              <a:headEnd/>
              <a:tailEnd type="triangle" w="med" len="med"/>
            </a:ln>
          </p:spPr>
          <p:txBody>
            <a:bodyPr wrap="none" anchor="ctr"/>
            <a:lstStyle/>
            <a:p>
              <a:endParaRPr lang="zh-CN" altLang="en-US">
                <a:latin typeface="微软雅黑" pitchFamily="34" charset="-122"/>
                <a:ea typeface="微软雅黑" pitchFamily="34" charset="-122"/>
              </a:endParaRPr>
            </a:p>
          </p:txBody>
        </p:sp>
      </p:grpSp>
      <p:sp>
        <p:nvSpPr>
          <p:cNvPr id="28" name="Text Box 27"/>
          <p:cNvSpPr txBox="1">
            <a:spLocks noChangeArrowheads="1"/>
          </p:cNvSpPr>
          <p:nvPr/>
        </p:nvSpPr>
        <p:spPr bwMode="auto">
          <a:xfrm rot="-1734662">
            <a:off x="1217426" y="3292391"/>
            <a:ext cx="1107988" cy="369328"/>
          </a:xfrm>
          <a:prstGeom prst="rect">
            <a:avLst/>
          </a:prstGeom>
          <a:noFill/>
          <a:ln w="12700">
            <a:noFill/>
            <a:miter lim="800000"/>
            <a:headEnd type="none" w="sm" len="sm"/>
            <a:tailEnd type="none" w="sm" len="sm"/>
          </a:ln>
        </p:spPr>
        <p:txBody>
          <a:bodyPr wrap="none" lIns="91436" tIns="45718" rIns="91436" bIns="45718">
            <a:spAutoFit/>
          </a:bodyPr>
          <a:lstStyle/>
          <a:p>
            <a:pPr algn="ctr" eaLnBrk="0" hangingPunct="0"/>
            <a:r>
              <a:rPr lang="zh-CN" altLang="en-US" b="1" dirty="0">
                <a:solidFill>
                  <a:schemeClr val="bg2"/>
                </a:solidFill>
                <a:latin typeface="微软雅黑" pitchFamily="34" charset="-122"/>
                <a:ea typeface="微软雅黑" pitchFamily="34" charset="-122"/>
              </a:rPr>
              <a:t>加速规划</a:t>
            </a:r>
          </a:p>
        </p:txBody>
      </p:sp>
      <p:sp>
        <p:nvSpPr>
          <p:cNvPr id="29" name="Freeform 28"/>
          <p:cNvSpPr>
            <a:spLocks/>
          </p:cNvSpPr>
          <p:nvPr/>
        </p:nvSpPr>
        <p:spPr bwMode="auto">
          <a:xfrm>
            <a:off x="1407088" y="2535868"/>
            <a:ext cx="5727700" cy="1597819"/>
          </a:xfrm>
          <a:custGeom>
            <a:avLst/>
            <a:gdLst>
              <a:gd name="T0" fmla="*/ 0 w 3696"/>
              <a:gd name="T1" fmla="*/ 2147483647 h 2184"/>
              <a:gd name="T2" fmla="*/ 2147483647 w 3696"/>
              <a:gd name="T3" fmla="*/ 2147483647 h 2184"/>
              <a:gd name="T4" fmla="*/ 2147483647 w 3696"/>
              <a:gd name="T5" fmla="*/ 0 h 2184"/>
              <a:gd name="T6" fmla="*/ 0 60000 65536"/>
              <a:gd name="T7" fmla="*/ 0 60000 65536"/>
              <a:gd name="T8" fmla="*/ 0 60000 65536"/>
              <a:gd name="T9" fmla="*/ 0 w 3696"/>
              <a:gd name="T10" fmla="*/ 0 h 2184"/>
              <a:gd name="T11" fmla="*/ 3696 w 3696"/>
              <a:gd name="T12" fmla="*/ 2184 h 2184"/>
            </a:gdLst>
            <a:ahLst/>
            <a:cxnLst>
              <a:cxn ang="T6">
                <a:pos x="T0" y="T1"/>
              </a:cxn>
              <a:cxn ang="T7">
                <a:pos x="T2" y="T3"/>
              </a:cxn>
              <a:cxn ang="T8">
                <a:pos x="T4" y="T5"/>
              </a:cxn>
            </a:cxnLst>
            <a:rect l="T9" t="T10" r="T11" b="T12"/>
            <a:pathLst>
              <a:path w="3696" h="2184">
                <a:moveTo>
                  <a:pt x="0" y="2160"/>
                </a:moveTo>
                <a:cubicBezTo>
                  <a:pt x="1180" y="2172"/>
                  <a:pt x="2360" y="2184"/>
                  <a:pt x="2976" y="1824"/>
                </a:cubicBezTo>
                <a:cubicBezTo>
                  <a:pt x="3592" y="1464"/>
                  <a:pt x="3644" y="732"/>
                  <a:pt x="3696" y="0"/>
                </a:cubicBezTo>
              </a:path>
            </a:pathLst>
          </a:custGeom>
          <a:noFill/>
          <a:ln w="28575">
            <a:solidFill>
              <a:srgbClr val="000000"/>
            </a:solidFill>
            <a:round/>
            <a:headEnd type="oval" w="med" len="med"/>
            <a:tailEnd type="triangle" w="med" len="me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30" name="Freeform 29"/>
          <p:cNvSpPr>
            <a:spLocks/>
          </p:cNvSpPr>
          <p:nvPr/>
        </p:nvSpPr>
        <p:spPr bwMode="auto">
          <a:xfrm>
            <a:off x="1534088" y="2354893"/>
            <a:ext cx="6057900" cy="1788319"/>
          </a:xfrm>
          <a:custGeom>
            <a:avLst/>
            <a:gdLst>
              <a:gd name="T0" fmla="*/ 0 w 3696"/>
              <a:gd name="T1" fmla="*/ 2147483647 h 2184"/>
              <a:gd name="T2" fmla="*/ 2147483647 w 3696"/>
              <a:gd name="T3" fmla="*/ 2147483647 h 2184"/>
              <a:gd name="T4" fmla="*/ 2147483647 w 3696"/>
              <a:gd name="T5" fmla="*/ 0 h 2184"/>
              <a:gd name="T6" fmla="*/ 0 60000 65536"/>
              <a:gd name="T7" fmla="*/ 0 60000 65536"/>
              <a:gd name="T8" fmla="*/ 0 60000 65536"/>
              <a:gd name="T9" fmla="*/ 0 w 3696"/>
              <a:gd name="T10" fmla="*/ 0 h 2184"/>
              <a:gd name="T11" fmla="*/ 3696 w 3696"/>
              <a:gd name="T12" fmla="*/ 2184 h 2184"/>
            </a:gdLst>
            <a:ahLst/>
            <a:cxnLst>
              <a:cxn ang="T6">
                <a:pos x="T0" y="T1"/>
              </a:cxn>
              <a:cxn ang="T7">
                <a:pos x="T2" y="T3"/>
              </a:cxn>
              <a:cxn ang="T8">
                <a:pos x="T4" y="T5"/>
              </a:cxn>
            </a:cxnLst>
            <a:rect l="T9" t="T10" r="T11" b="T12"/>
            <a:pathLst>
              <a:path w="3696" h="2184">
                <a:moveTo>
                  <a:pt x="0" y="2160"/>
                </a:moveTo>
                <a:cubicBezTo>
                  <a:pt x="1180" y="2172"/>
                  <a:pt x="2360" y="2184"/>
                  <a:pt x="2976" y="1824"/>
                </a:cubicBezTo>
                <a:cubicBezTo>
                  <a:pt x="3592" y="1464"/>
                  <a:pt x="3644" y="732"/>
                  <a:pt x="3696" y="0"/>
                </a:cubicBezTo>
              </a:path>
            </a:pathLst>
          </a:custGeom>
          <a:noFill/>
          <a:ln w="28575">
            <a:solidFill>
              <a:srgbClr val="000000"/>
            </a:solidFill>
            <a:round/>
            <a:headEnd type="oval" w="med" len="med"/>
            <a:tailEnd type="triangle" w="med" len="med"/>
          </a:ln>
        </p:spPr>
        <p:txBody>
          <a:bodyPr wrap="none" lIns="91436" tIns="45718" rIns="91436" bIns="45718" anchor="ct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31" name="Text Box 30"/>
          <p:cNvSpPr txBox="1">
            <a:spLocks noChangeArrowheads="1"/>
          </p:cNvSpPr>
          <p:nvPr/>
        </p:nvSpPr>
        <p:spPr bwMode="auto">
          <a:xfrm>
            <a:off x="6778531" y="2731127"/>
            <a:ext cx="761739" cy="523216"/>
          </a:xfrm>
          <a:prstGeom prst="rect">
            <a:avLst/>
          </a:prstGeom>
          <a:solidFill>
            <a:srgbClr val="FFCC00"/>
          </a:solidFill>
          <a:ln w="9525">
            <a:noFill/>
            <a:miter lim="800000"/>
            <a:headEnd/>
            <a:tailEnd/>
          </a:ln>
        </p:spPr>
        <p:txBody>
          <a:bodyPr wrap="none" lIns="91436" tIns="45718" rIns="91436" bIns="45718">
            <a:spAutoFit/>
          </a:bodyPr>
          <a:lstStyle/>
          <a:p>
            <a:pPr algn="ctr" eaLnBrk="0" hangingPunct="0"/>
            <a:r>
              <a:rPr lang="zh-CN" altLang="en-US" sz="1400" b="1">
                <a:latin typeface="微软雅黑" pitchFamily="34" charset="-122"/>
                <a:ea typeface="微软雅黑" pitchFamily="34" charset="-122"/>
              </a:rPr>
              <a:t>传统的</a:t>
            </a:r>
          </a:p>
          <a:p>
            <a:pPr algn="ctr" eaLnBrk="0" hangingPunct="0"/>
            <a:r>
              <a:rPr lang="en-US" altLang="zh-CN" sz="1400" b="1">
                <a:latin typeface="微软雅黑" pitchFamily="34" charset="-122"/>
                <a:ea typeface="微软雅黑" pitchFamily="34" charset="-122"/>
              </a:rPr>
              <a:t>IT </a:t>
            </a:r>
            <a:r>
              <a:rPr lang="zh-CN" altLang="en-US" sz="1400" b="1">
                <a:latin typeface="微软雅黑" pitchFamily="34" charset="-122"/>
                <a:ea typeface="微软雅黑" pitchFamily="34" charset="-122"/>
              </a:rPr>
              <a:t>方法</a:t>
            </a:r>
            <a:endParaRPr lang="zh-TW" altLang="en-US" sz="1400">
              <a:latin typeface="微软雅黑" pitchFamily="34" charset="-122"/>
              <a:ea typeface="微软雅黑" pitchFamily="34" charset="-122"/>
            </a:endParaRPr>
          </a:p>
        </p:txBody>
      </p:sp>
      <p:sp>
        <p:nvSpPr>
          <p:cNvPr id="33" name="标题 32"/>
          <p:cNvSpPr>
            <a:spLocks noGrp="1"/>
          </p:cNvSpPr>
          <p:nvPr>
            <p:ph type="title" idx="4294967295"/>
          </p:nvPr>
        </p:nvSpPr>
        <p:spPr>
          <a:xfrm>
            <a:off x="251520" y="123478"/>
            <a:ext cx="8229600" cy="417512"/>
          </a:xfrm>
          <a:prstGeom prst="rect">
            <a:avLst/>
          </a:prstGeom>
        </p:spPr>
        <p:txBody>
          <a:bodyPr lIns="91436" tIns="45718" rIns="91436" bIns="45718"/>
          <a:lstStyle/>
          <a:p>
            <a:pPr algn="l"/>
            <a:r>
              <a:rPr lang="zh-CN" altLang="en-US" sz="2400" dirty="0">
                <a:solidFill>
                  <a:srgbClr val="FF0000"/>
                </a:solidFill>
                <a:latin typeface="微软雅黑" pitchFamily="34" charset="-122"/>
                <a:ea typeface="微软雅黑" pitchFamily="34" charset="-122"/>
              </a:rPr>
              <a:t>信息化建设正确路径</a:t>
            </a:r>
            <a:endParaRPr lang="zh-CN" altLang="en-US" sz="24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635447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a:spLocks noChangeArrowheads="1"/>
          </p:cNvSpPr>
          <p:nvPr/>
        </p:nvSpPr>
        <p:spPr bwMode="auto">
          <a:xfrm>
            <a:off x="3671910" y="2875473"/>
            <a:ext cx="4114800" cy="584771"/>
          </a:xfrm>
          <a:prstGeom prst="rect">
            <a:avLst/>
          </a:prstGeom>
          <a:noFill/>
          <a:ln w="9525">
            <a:noFill/>
            <a:miter lim="800000"/>
            <a:headEnd/>
            <a:tailEnd/>
          </a:ln>
        </p:spPr>
        <p:txBody>
          <a:bodyPr wrap="square" lIns="91436" tIns="45718" rIns="91436" bIns="45718">
            <a:spAutoFit/>
          </a:bodyPr>
          <a:lstStyle/>
          <a:p>
            <a:r>
              <a:rPr lang="zh-CN" altLang="en-US" sz="1600" dirty="0">
                <a:latin typeface="微软雅黑" pitchFamily="34" charset="-122"/>
                <a:ea typeface="微软雅黑" pitchFamily="34" charset="-122"/>
              </a:rPr>
              <a:t>建立体各管理系统的过程，也是建立数据模型和业务模型的过程；</a:t>
            </a:r>
            <a:endParaRPr lang="en-US" altLang="zh-CN" sz="1600" dirty="0">
              <a:latin typeface="微软雅黑" pitchFamily="34" charset="-122"/>
              <a:ea typeface="微软雅黑" pitchFamily="34" charset="-122"/>
            </a:endParaRPr>
          </a:p>
        </p:txBody>
      </p:sp>
      <p:pic>
        <p:nvPicPr>
          <p:cNvPr id="21" name="图片 4" descr="目标17.jpg"/>
          <p:cNvPicPr>
            <a:picLocks noGrp="1" noChangeAspect="1"/>
          </p:cNvPicPr>
          <p:nvPr isPhoto="1"/>
        </p:nvPicPr>
        <p:blipFill>
          <a:blip r:embed="rId3" cstate="print">
            <a:clrChange>
              <a:clrFrom>
                <a:srgbClr val="FFFFFF"/>
              </a:clrFrom>
              <a:clrTo>
                <a:srgbClr val="FFFFFF">
                  <a:alpha val="0"/>
                </a:srgbClr>
              </a:clrTo>
            </a:clrChange>
          </a:blip>
          <a:srcRect/>
          <a:stretch>
            <a:fillRect/>
          </a:stretch>
        </p:blipFill>
        <p:spPr bwMode="auto">
          <a:xfrm>
            <a:off x="2528961" y="3551676"/>
            <a:ext cx="1015973" cy="571485"/>
          </a:xfrm>
          <a:prstGeom prst="rect">
            <a:avLst/>
          </a:prstGeom>
          <a:noFill/>
          <a:ln w="9525">
            <a:noFill/>
            <a:miter lim="800000"/>
            <a:headEnd/>
            <a:tailEnd/>
          </a:ln>
        </p:spPr>
      </p:pic>
      <p:pic>
        <p:nvPicPr>
          <p:cNvPr id="22" name="图片 1" descr="www_tuweimei_comComp_19616934_YZBFmp5yO6dT7ctEW4h4YrFQlFUD1DyP.jpg"/>
          <p:cNvPicPr>
            <a:picLocks noGrp="1" noChangeAspect="1"/>
          </p:cNvPicPr>
          <p:nvPr isPhoto="1"/>
        </p:nvPicPr>
        <p:blipFill>
          <a:blip r:embed="rId4" cstate="print"/>
          <a:srcRect/>
          <a:stretch>
            <a:fillRect/>
          </a:stretch>
        </p:blipFill>
        <p:spPr bwMode="auto">
          <a:xfrm>
            <a:off x="2528940" y="1265733"/>
            <a:ext cx="914376" cy="685782"/>
          </a:xfrm>
          <a:prstGeom prst="rect">
            <a:avLst/>
          </a:prstGeom>
          <a:noFill/>
          <a:ln w="9525">
            <a:noFill/>
            <a:miter lim="800000"/>
            <a:headEnd/>
            <a:tailEnd/>
          </a:ln>
        </p:spPr>
      </p:pic>
      <p:pic>
        <p:nvPicPr>
          <p:cNvPr id="23" name="图片 3" descr="冠军4.jpg">
            <a:hlinkClick r:id="rId5" action="ppaction://hlinksldjump"/>
          </p:cNvPr>
          <p:cNvPicPr>
            <a:picLocks noGrp="1" noChangeAspect="1"/>
          </p:cNvPicPr>
          <p:nvPr isPhoto="1"/>
        </p:nvPicPr>
        <p:blipFill>
          <a:blip r:embed="rId6" cstate="print"/>
          <a:srcRect/>
          <a:stretch>
            <a:fillRect/>
          </a:stretch>
        </p:blipFill>
        <p:spPr bwMode="auto">
          <a:xfrm>
            <a:off x="2528940" y="2761165"/>
            <a:ext cx="914376" cy="683126"/>
          </a:xfrm>
          <a:prstGeom prst="rect">
            <a:avLst/>
          </a:prstGeom>
          <a:noFill/>
          <a:ln w="9525">
            <a:noFill/>
            <a:miter lim="800000"/>
            <a:headEnd/>
            <a:tailEnd/>
          </a:ln>
        </p:spPr>
      </p:pic>
      <p:pic>
        <p:nvPicPr>
          <p:cNvPr id="24" name="图片 3" descr="www_tuweimei_comComp_13087808_oFk6zah8fF7tJVga87nuSUyZHKoCjJuN.jpg">
            <a:hlinkClick r:id="rId5" action="ppaction://hlinksldjump"/>
          </p:cNvPr>
          <p:cNvPicPr>
            <a:picLocks noGrp="1" noChangeAspect="1"/>
          </p:cNvPicPr>
          <p:nvPr isPhoto="1"/>
        </p:nvPicPr>
        <p:blipFill>
          <a:blip r:embed="rId7" cstate="print"/>
          <a:srcRect l="15789" r="21053"/>
          <a:stretch>
            <a:fillRect/>
          </a:stretch>
        </p:blipFill>
        <p:spPr bwMode="auto">
          <a:xfrm>
            <a:off x="2528940" y="1961097"/>
            <a:ext cx="914376" cy="814367"/>
          </a:xfrm>
          <a:prstGeom prst="rect">
            <a:avLst/>
          </a:prstGeom>
          <a:noFill/>
          <a:ln w="9525">
            <a:noFill/>
            <a:miter lim="800000"/>
            <a:headEnd/>
            <a:tailEnd/>
          </a:ln>
        </p:spPr>
      </p:pic>
      <p:sp>
        <p:nvSpPr>
          <p:cNvPr id="25" name="圆角矩形 24"/>
          <p:cNvSpPr/>
          <p:nvPr/>
        </p:nvSpPr>
        <p:spPr>
          <a:xfrm>
            <a:off x="2528940" y="2761165"/>
            <a:ext cx="914376" cy="685782"/>
          </a:xfrm>
          <a:prstGeom prst="roundRect">
            <a:avLst/>
          </a:prstGeom>
          <a:no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6" name="圆角矩形 25"/>
          <p:cNvSpPr/>
          <p:nvPr/>
        </p:nvSpPr>
        <p:spPr>
          <a:xfrm>
            <a:off x="2528940" y="2018235"/>
            <a:ext cx="914376" cy="685782"/>
          </a:xfrm>
          <a:prstGeom prst="roundRect">
            <a:avLst/>
          </a:prstGeom>
          <a:no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7" name="圆角矩形 26"/>
          <p:cNvSpPr/>
          <p:nvPr/>
        </p:nvSpPr>
        <p:spPr>
          <a:xfrm>
            <a:off x="2528940" y="1275304"/>
            <a:ext cx="914376" cy="685782"/>
          </a:xfrm>
          <a:prstGeom prst="roundRect">
            <a:avLst/>
          </a:prstGeom>
          <a:no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a:off x="2528940" y="3504096"/>
            <a:ext cx="914376" cy="685782"/>
          </a:xfrm>
          <a:prstGeom prst="roundRect">
            <a:avLst/>
          </a:prstGeom>
          <a:no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9" name="矩形 28"/>
          <p:cNvSpPr>
            <a:spLocks noChangeArrowheads="1"/>
          </p:cNvSpPr>
          <p:nvPr/>
        </p:nvSpPr>
        <p:spPr bwMode="auto">
          <a:xfrm>
            <a:off x="3671910" y="2189690"/>
            <a:ext cx="4114800" cy="584771"/>
          </a:xfrm>
          <a:prstGeom prst="rect">
            <a:avLst/>
          </a:prstGeom>
          <a:noFill/>
          <a:ln w="9525">
            <a:noFill/>
            <a:miter lim="800000"/>
            <a:headEnd/>
            <a:tailEnd/>
          </a:ln>
        </p:spPr>
        <p:txBody>
          <a:bodyPr wrap="square" lIns="91436" tIns="45718" rIns="91436" bIns="45718">
            <a:spAutoFit/>
          </a:bodyPr>
          <a:lstStyle/>
          <a:p>
            <a:r>
              <a:rPr lang="zh-CN" altLang="en-US" sz="1600" dirty="0">
                <a:latin typeface="微软雅黑" pitchFamily="34" charset="-122"/>
                <a:ea typeface="微软雅黑" pitchFamily="34" charset="-122"/>
              </a:rPr>
              <a:t>咨询式实施是通过诊断分析总结企业成功基因，发现不足并优化过程；</a:t>
            </a:r>
            <a:endParaRPr lang="en-US" altLang="zh-CN" b="1" dirty="0">
              <a:latin typeface="微软雅黑" pitchFamily="34" charset="-122"/>
              <a:ea typeface="微软雅黑" pitchFamily="34" charset="-122"/>
            </a:endParaRPr>
          </a:p>
        </p:txBody>
      </p:sp>
      <p:sp>
        <p:nvSpPr>
          <p:cNvPr id="30" name="矩形 29"/>
          <p:cNvSpPr>
            <a:spLocks noChangeArrowheads="1"/>
          </p:cNvSpPr>
          <p:nvPr/>
        </p:nvSpPr>
        <p:spPr bwMode="auto">
          <a:xfrm>
            <a:off x="3748108" y="1442282"/>
            <a:ext cx="4006280" cy="584771"/>
          </a:xfrm>
          <a:prstGeom prst="rect">
            <a:avLst/>
          </a:prstGeom>
          <a:noFill/>
          <a:ln w="9525">
            <a:noFill/>
            <a:miter lim="800000"/>
            <a:headEnd/>
            <a:tailEnd/>
          </a:ln>
        </p:spPr>
        <p:txBody>
          <a:bodyPr wrap="square" lIns="91436" tIns="45718" rIns="91436" bIns="45718">
            <a:spAutoFit/>
          </a:bodyPr>
          <a:lstStyle/>
          <a:p>
            <a:r>
              <a:rPr lang="zh-CN" altLang="en-US" sz="1600" dirty="0">
                <a:latin typeface="微软雅黑" pitchFamily="34" charset="-122"/>
                <a:ea typeface="微软雅黑" pitchFamily="34" charset="-122"/>
              </a:rPr>
              <a:t>真正提升管理水平的不是软件，而是建立一套科学有效的管理体系；</a:t>
            </a:r>
            <a:endParaRPr lang="en-US" altLang="zh-CN" sz="1600" dirty="0">
              <a:latin typeface="微软雅黑" pitchFamily="34" charset="-122"/>
              <a:ea typeface="微软雅黑" pitchFamily="34" charset="-122"/>
            </a:endParaRPr>
          </a:p>
        </p:txBody>
      </p:sp>
      <p:grpSp>
        <p:nvGrpSpPr>
          <p:cNvPr id="2" name="Group 19"/>
          <p:cNvGrpSpPr>
            <a:grpSpLocks/>
          </p:cNvGrpSpPr>
          <p:nvPr/>
        </p:nvGrpSpPr>
        <p:grpSpPr bwMode="auto">
          <a:xfrm rot="16200000">
            <a:off x="762300" y="2338383"/>
            <a:ext cx="2857514" cy="609608"/>
            <a:chOff x="564" y="1992"/>
            <a:chExt cx="2658" cy="984"/>
          </a:xfr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6200000" scaled="1"/>
            <a:tileRect/>
          </a:gradFill>
        </p:grpSpPr>
        <p:sp>
          <p:nvSpPr>
            <p:cNvPr id="32" name="Freeform 20"/>
            <p:cNvSpPr>
              <a:spLocks/>
            </p:cNvSpPr>
            <p:nvPr/>
          </p:nvSpPr>
          <p:spPr bwMode="ltGray">
            <a:xfrm>
              <a:off x="564" y="2003"/>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cap="flat" cmpd="sng">
              <a:noFill/>
              <a:prstDash val="solid"/>
              <a:round/>
              <a:headEnd type="none" w="med" len="med"/>
              <a:tailEnd type="none" w="med" len="med"/>
            </a:ln>
            <a:effectLst/>
          </p:spPr>
          <p:txBody>
            <a:bodyPr wrap="none" anchor="ctr"/>
            <a:lstStyle/>
            <a:p>
              <a:pPr>
                <a:defRPr/>
              </a:pPr>
              <a:endParaRPr lang="zh-CN" altLang="en-US">
                <a:latin typeface="Arial" charset="0"/>
              </a:endParaRPr>
            </a:p>
          </p:txBody>
        </p:sp>
        <p:sp>
          <p:nvSpPr>
            <p:cNvPr id="33" name="Freeform 21"/>
            <p:cNvSpPr>
              <a:spLocks/>
            </p:cNvSpPr>
            <p:nvPr/>
          </p:nvSpPr>
          <p:spPr bwMode="ltGray">
            <a:xfrm>
              <a:off x="1773" y="1992"/>
              <a:ext cx="231" cy="984"/>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pFill/>
            <a:ln w="9525" cap="flat" cmpd="sng">
              <a:noFill/>
              <a:prstDash val="solid"/>
              <a:round/>
              <a:headEnd type="none" w="med" len="med"/>
              <a:tailEnd type="none" w="med" len="med"/>
            </a:ln>
            <a:effectLst/>
          </p:spPr>
          <p:txBody>
            <a:bodyPr wrap="none" anchor="ctr"/>
            <a:lstStyle/>
            <a:p>
              <a:pPr>
                <a:defRPr/>
              </a:pPr>
              <a:endParaRPr lang="zh-CN" altLang="en-US">
                <a:latin typeface="Arial" charset="0"/>
              </a:endParaRPr>
            </a:p>
          </p:txBody>
        </p:sp>
        <p:sp>
          <p:nvSpPr>
            <p:cNvPr id="34" name="Freeform 22"/>
            <p:cNvSpPr>
              <a:spLocks/>
            </p:cNvSpPr>
            <p:nvPr/>
          </p:nvSpPr>
          <p:spPr bwMode="ltGray">
            <a:xfrm flipH="1">
              <a:off x="2025" y="2003"/>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cap="flat" cmpd="sng">
              <a:noFill/>
              <a:prstDash val="solid"/>
              <a:round/>
              <a:headEnd type="none" w="med" len="med"/>
              <a:tailEnd type="none" w="med" len="med"/>
            </a:ln>
            <a:effectLst/>
          </p:spPr>
          <p:txBody>
            <a:bodyPr wrap="none" anchor="ctr"/>
            <a:lstStyle/>
            <a:p>
              <a:pPr>
                <a:defRPr/>
              </a:pPr>
              <a:endParaRPr lang="zh-CN" altLang="en-US">
                <a:latin typeface="Arial" charset="0"/>
              </a:endParaRPr>
            </a:p>
          </p:txBody>
        </p:sp>
      </p:grpSp>
      <p:sp>
        <p:nvSpPr>
          <p:cNvPr id="35" name="矩形 34"/>
          <p:cNvSpPr/>
          <p:nvPr/>
        </p:nvSpPr>
        <p:spPr>
          <a:xfrm>
            <a:off x="3754004" y="3644708"/>
            <a:ext cx="4000405" cy="584771"/>
          </a:xfrm>
          <a:prstGeom prst="rect">
            <a:avLst/>
          </a:prstGeom>
        </p:spPr>
        <p:txBody>
          <a:bodyPr wrap="square" lIns="91436" tIns="45718" rIns="91436" bIns="45718">
            <a:spAutoFit/>
          </a:bodyPr>
          <a:lstStyle/>
          <a:p>
            <a:r>
              <a:rPr lang="zh-CN" altLang="en-US" sz="1600" dirty="0">
                <a:latin typeface="微软雅黑" pitchFamily="34" charset="-122"/>
                <a:ea typeface="微软雅黑" pitchFamily="34" charset="-122"/>
              </a:rPr>
              <a:t>实施结果不是写报告，而是要落地到信息系统。</a:t>
            </a:r>
            <a:endParaRPr lang="zh-CN" altLang="en-US" sz="1600" dirty="0">
              <a:latin typeface="微软雅黑" pitchFamily="34" charset="-122"/>
              <a:ea typeface="微软雅黑" pitchFamily="34" charset="-122"/>
            </a:endParaRPr>
          </a:p>
        </p:txBody>
      </p:sp>
      <p:sp>
        <p:nvSpPr>
          <p:cNvPr id="18" name="标题 17"/>
          <p:cNvSpPr txBox="1">
            <a:spLocks/>
          </p:cNvSpPr>
          <p:nvPr/>
        </p:nvSpPr>
        <p:spPr>
          <a:xfrm>
            <a:off x="857224" y="214296"/>
            <a:ext cx="6594792" cy="540000"/>
          </a:xfrm>
          <a:prstGeom prst="rect">
            <a:avLst/>
          </a:prstGeom>
        </p:spPr>
        <p:txBody>
          <a:bodyPr lIns="91436" tIns="45718" rIns="91436" bIns="45718"/>
          <a:lstStyle/>
          <a:p>
            <a:pPr eaLnBrk="0" fontAlgn="base" hangingPunct="0">
              <a:spcBef>
                <a:spcPct val="0"/>
              </a:spcBef>
              <a:spcAft>
                <a:spcPct val="0"/>
              </a:spcAft>
              <a:defRPr/>
            </a:pPr>
            <a:r>
              <a:rPr kumimoji="1" lang="zh-CN" altLang="en-US" sz="2400" b="1" kern="0" dirty="0">
                <a:solidFill>
                  <a:srgbClr val="FF0000"/>
                </a:solidFill>
                <a:latin typeface="微软雅黑" pitchFamily="34" charset="-122"/>
                <a:ea typeface="微软雅黑" pitchFamily="34" charset="-122"/>
                <a:cs typeface="黑体" charset="0"/>
              </a:rPr>
              <a:t>咨询式实施</a:t>
            </a:r>
            <a:endParaRPr kumimoji="1" lang="zh-CN" altLang="en-US" sz="2400" b="1" kern="0" dirty="0">
              <a:solidFill>
                <a:srgbClr val="FF0000"/>
              </a:solidFill>
              <a:latin typeface="微软雅黑" pitchFamily="34" charset="-122"/>
              <a:ea typeface="微软雅黑" pitchFamily="34" charset="-122"/>
              <a:cs typeface="黑体" charset="0"/>
            </a:endParaRPr>
          </a:p>
        </p:txBody>
      </p:sp>
    </p:spTree>
    <p:extLst>
      <p:ext uri="{BB962C8B-B14F-4D97-AF65-F5344CB8AC3E}">
        <p14:creationId xmlns:p14="http://schemas.microsoft.com/office/powerpoint/2010/main" val="4208629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linds(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500"/>
                                        <p:tgtEl>
                                          <p:spTgt spid="2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26" grpId="0" animBg="1"/>
      <p:bldP spid="27" grpId="0" animBg="1"/>
      <p:bldP spid="28" grpId="0" animBg="1"/>
      <p:bldP spid="29" grpId="0"/>
      <p:bldP spid="30" grpId="0"/>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p:cNvSpPr/>
          <p:nvPr/>
        </p:nvSpPr>
        <p:spPr bwMode="auto">
          <a:xfrm>
            <a:off x="1071538" y="756744"/>
            <a:ext cx="6858048" cy="3958146"/>
          </a:xfrm>
          <a:prstGeom prst="roundRect">
            <a:avLst/>
          </a:prstGeom>
          <a:solidFill>
            <a:srgbClr val="E9EAEB"/>
          </a:solidFill>
          <a:ln>
            <a:headEnd type="none" w="med" len="med"/>
            <a:tailEnd type="triangl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fontAlgn="base">
              <a:spcBef>
                <a:spcPct val="0"/>
              </a:spcBef>
              <a:spcAft>
                <a:spcPct val="0"/>
              </a:spcAft>
            </a:pPr>
            <a:endParaRPr kumimoji="1" lang="zh-CN" altLang="en-US" sz="1600" b="1">
              <a:solidFill>
                <a:schemeClr val="tx1"/>
              </a:solidFill>
              <a:latin typeface="微软雅黑" pitchFamily="34" charset="-122"/>
              <a:ea typeface="微软雅黑" pitchFamily="34" charset="-122"/>
            </a:endParaRPr>
          </a:p>
        </p:txBody>
      </p:sp>
      <p:grpSp>
        <p:nvGrpSpPr>
          <p:cNvPr id="2" name="组合 22"/>
          <p:cNvGrpSpPr/>
          <p:nvPr/>
        </p:nvGrpSpPr>
        <p:grpSpPr>
          <a:xfrm>
            <a:off x="1119360" y="863160"/>
            <a:ext cx="6258909" cy="3548551"/>
            <a:chOff x="397877" y="841348"/>
            <a:chExt cx="7648453" cy="6314039"/>
          </a:xfrm>
        </p:grpSpPr>
        <p:sp>
          <p:nvSpPr>
            <p:cNvPr id="25" name="椭圆 24"/>
            <p:cNvSpPr/>
            <p:nvPr/>
          </p:nvSpPr>
          <p:spPr>
            <a:xfrm>
              <a:off x="1041301" y="4688212"/>
              <a:ext cx="2160000" cy="1440001"/>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400" b="1" dirty="0">
                  <a:solidFill>
                    <a:srgbClr val="FF0000"/>
                  </a:solidFill>
                  <a:latin typeface="微软雅黑" pitchFamily="34" charset="-122"/>
                  <a:ea typeface="微软雅黑" pitchFamily="34" charset="-122"/>
                </a:rPr>
                <a:t>咨询</a:t>
              </a:r>
            </a:p>
          </p:txBody>
        </p:sp>
        <p:sp>
          <p:nvSpPr>
            <p:cNvPr id="26" name="椭圆 25"/>
            <p:cNvSpPr/>
            <p:nvPr/>
          </p:nvSpPr>
          <p:spPr>
            <a:xfrm>
              <a:off x="5638772" y="4688212"/>
              <a:ext cx="2160000" cy="144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400" b="1" dirty="0">
                  <a:solidFill>
                    <a:srgbClr val="FF0000"/>
                  </a:solidFill>
                  <a:latin typeface="微软雅黑" pitchFamily="34" charset="-122"/>
                  <a:ea typeface="微软雅黑" pitchFamily="34" charset="-122"/>
                </a:rPr>
                <a:t>平台</a:t>
              </a:r>
              <a:endParaRPr lang="zh-CN" altLang="en-US" sz="2400" b="1" dirty="0">
                <a:solidFill>
                  <a:srgbClr val="FF0000"/>
                </a:solidFill>
                <a:latin typeface="微软雅黑" pitchFamily="34" charset="-122"/>
                <a:ea typeface="微软雅黑" pitchFamily="34" charset="-122"/>
              </a:endParaRPr>
            </a:p>
          </p:txBody>
        </p:sp>
        <p:sp>
          <p:nvSpPr>
            <p:cNvPr id="28" name="椭圆 27"/>
            <p:cNvSpPr/>
            <p:nvPr/>
          </p:nvSpPr>
          <p:spPr>
            <a:xfrm>
              <a:off x="3084843" y="1500978"/>
              <a:ext cx="2160000" cy="1440001"/>
            </a:xfrm>
            <a:prstGeom prst="ellipse">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400" b="1" dirty="0">
                  <a:solidFill>
                    <a:srgbClr val="FF0000"/>
                  </a:solidFill>
                  <a:latin typeface="微软雅黑" pitchFamily="34" charset="-122"/>
                  <a:ea typeface="微软雅黑" pitchFamily="34" charset="-122"/>
                </a:rPr>
                <a:t>应用</a:t>
              </a:r>
              <a:endParaRPr lang="zh-CN" altLang="en-US" sz="2400" b="1" dirty="0">
                <a:solidFill>
                  <a:srgbClr val="FF0000"/>
                </a:solidFill>
                <a:latin typeface="微软雅黑" pitchFamily="34" charset="-122"/>
                <a:ea typeface="微软雅黑" pitchFamily="34" charset="-122"/>
              </a:endParaRPr>
            </a:p>
          </p:txBody>
        </p:sp>
        <p:sp>
          <p:nvSpPr>
            <p:cNvPr id="6" name="右箭头 5"/>
            <p:cNvSpPr/>
            <p:nvPr/>
          </p:nvSpPr>
          <p:spPr>
            <a:xfrm>
              <a:off x="3557440" y="5575130"/>
              <a:ext cx="1696020" cy="584715"/>
            </a:xfrm>
            <a:prstGeom prst="rightArrow">
              <a:avLst>
                <a:gd name="adj1" fmla="val 50000"/>
                <a:gd name="adj2" fmla="val 50000"/>
              </a:avLst>
            </a:prstGeo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solidFill>
                  <a:srgbClr val="FF0000"/>
                </a:solidFill>
                <a:latin typeface="微软雅黑" pitchFamily="34" charset="-122"/>
                <a:ea typeface="微软雅黑" pitchFamily="34" charset="-122"/>
              </a:endParaRPr>
            </a:p>
          </p:txBody>
        </p:sp>
        <p:sp>
          <p:nvSpPr>
            <p:cNvPr id="7" name="右箭头 6"/>
            <p:cNvSpPr/>
            <p:nvPr/>
          </p:nvSpPr>
          <p:spPr>
            <a:xfrm rot="14499692">
              <a:off x="5120434" y="3315152"/>
              <a:ext cx="1729127" cy="560410"/>
            </a:xfrm>
            <a:prstGeom prst="rightArrow">
              <a:avLst/>
            </a:prstGeo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solidFill>
                  <a:srgbClr val="FF0000"/>
                </a:solidFill>
                <a:latin typeface="微软雅黑" pitchFamily="34" charset="-122"/>
                <a:ea typeface="微软雅黑" pitchFamily="34" charset="-122"/>
              </a:endParaRPr>
            </a:p>
          </p:txBody>
        </p:sp>
        <p:sp>
          <p:nvSpPr>
            <p:cNvPr id="8" name="右箭头 7"/>
            <p:cNvSpPr/>
            <p:nvPr/>
          </p:nvSpPr>
          <p:spPr>
            <a:xfrm rot="6993063">
              <a:off x="1888862" y="3311987"/>
              <a:ext cx="1581087" cy="559286"/>
            </a:xfrm>
            <a:prstGeom prst="rightArrow">
              <a:avLst/>
            </a:prstGeo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solidFill>
                  <a:srgbClr val="FF0000"/>
                </a:solidFill>
                <a:latin typeface="微软雅黑" pitchFamily="34" charset="-122"/>
                <a:ea typeface="微软雅黑" pitchFamily="34" charset="-122"/>
              </a:endParaRPr>
            </a:p>
          </p:txBody>
        </p:sp>
        <p:sp>
          <p:nvSpPr>
            <p:cNvPr id="9" name="矩形 8"/>
            <p:cNvSpPr/>
            <p:nvPr/>
          </p:nvSpPr>
          <p:spPr>
            <a:xfrm>
              <a:off x="397877" y="6312896"/>
              <a:ext cx="2719874" cy="8214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zh-CN" altLang="en-US" sz="2400" dirty="0">
                  <a:solidFill>
                    <a:srgbClr val="FF0000"/>
                  </a:solidFill>
                  <a:latin typeface="微软雅黑" pitchFamily="34" charset="-122"/>
                  <a:ea typeface="微软雅黑" pitchFamily="34" charset="-122"/>
                </a:rPr>
                <a:t>咨询确立体系</a:t>
              </a:r>
              <a:endParaRPr lang="zh-CN" altLang="en-US" sz="2400" dirty="0">
                <a:solidFill>
                  <a:srgbClr val="FF0000"/>
                </a:solidFill>
                <a:latin typeface="微软雅黑" pitchFamily="34" charset="-122"/>
                <a:ea typeface="微软雅黑" pitchFamily="34" charset="-122"/>
              </a:endParaRPr>
            </a:p>
          </p:txBody>
        </p:sp>
        <p:sp>
          <p:nvSpPr>
            <p:cNvPr id="10" name="矩形 9"/>
            <p:cNvSpPr/>
            <p:nvPr/>
          </p:nvSpPr>
          <p:spPr>
            <a:xfrm>
              <a:off x="5580329" y="6333933"/>
              <a:ext cx="2466001" cy="8214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zh-CN" altLang="en-US" sz="2400" dirty="0">
                  <a:solidFill>
                    <a:srgbClr val="FF0000"/>
                  </a:solidFill>
                  <a:latin typeface="微软雅黑" pitchFamily="34" charset="-122"/>
                  <a:ea typeface="微软雅黑" pitchFamily="34" charset="-122"/>
                </a:rPr>
                <a:t>体系构建平台</a:t>
              </a:r>
              <a:endParaRPr lang="zh-CN" altLang="en-US" sz="2400" dirty="0">
                <a:solidFill>
                  <a:srgbClr val="FF0000"/>
                </a:solidFill>
                <a:latin typeface="微软雅黑" pitchFamily="34" charset="-122"/>
                <a:ea typeface="微软雅黑" pitchFamily="34" charset="-122"/>
              </a:endParaRPr>
            </a:p>
          </p:txBody>
        </p:sp>
        <p:sp>
          <p:nvSpPr>
            <p:cNvPr id="11" name="矩形 10"/>
            <p:cNvSpPr/>
            <p:nvPr/>
          </p:nvSpPr>
          <p:spPr>
            <a:xfrm>
              <a:off x="2863887" y="841348"/>
              <a:ext cx="2966906" cy="8214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400" dirty="0">
                  <a:solidFill>
                    <a:srgbClr val="C00000"/>
                  </a:solidFill>
                  <a:latin typeface="微软雅黑" pitchFamily="34" charset="-122"/>
                  <a:ea typeface="微软雅黑" pitchFamily="34" charset="-122"/>
                </a:rPr>
                <a:t>平台支撑应用</a:t>
              </a:r>
              <a:endParaRPr lang="zh-CN" altLang="en-US" sz="2400" dirty="0">
                <a:solidFill>
                  <a:srgbClr val="C00000"/>
                </a:solidFill>
                <a:latin typeface="微软雅黑" pitchFamily="34" charset="-122"/>
                <a:ea typeface="微软雅黑" pitchFamily="34" charset="-122"/>
              </a:endParaRPr>
            </a:p>
          </p:txBody>
        </p:sp>
        <p:grpSp>
          <p:nvGrpSpPr>
            <p:cNvPr id="3" name="组合 19"/>
            <p:cNvGrpSpPr/>
            <p:nvPr/>
          </p:nvGrpSpPr>
          <p:grpSpPr>
            <a:xfrm>
              <a:off x="3136876" y="3011856"/>
              <a:ext cx="2440448" cy="2359025"/>
              <a:chOff x="3287713" y="2978089"/>
              <a:chExt cx="2440448" cy="2359025"/>
            </a:xfrm>
          </p:grpSpPr>
          <p:sp>
            <p:nvSpPr>
              <p:cNvPr id="15" name="Oval 14"/>
              <p:cNvSpPr>
                <a:spLocks noChangeArrowheads="1"/>
              </p:cNvSpPr>
              <p:nvPr/>
            </p:nvSpPr>
            <p:spPr bwMode="gray">
              <a:xfrm>
                <a:off x="3287713" y="2978089"/>
                <a:ext cx="2349500" cy="2359025"/>
              </a:xfrm>
              <a:prstGeom prst="ellipse">
                <a:avLst/>
              </a:prstGeom>
              <a:gradFill rotWithShape="1">
                <a:gsLst>
                  <a:gs pos="0">
                    <a:srgbClr val="767676"/>
                  </a:gs>
                  <a:gs pos="50000">
                    <a:srgbClr val="FFFFFF"/>
                  </a:gs>
                  <a:gs pos="100000">
                    <a:srgbClr val="767676"/>
                  </a:gs>
                </a:gsLst>
                <a:lin ang="5400000" scaled="1"/>
              </a:gradFill>
              <a:ln w="3175" algn="ctr">
                <a:solidFill>
                  <a:srgbClr val="92D050"/>
                </a:solidFill>
                <a:round/>
                <a:headEnd/>
                <a:tailEnd/>
              </a:ln>
            </p:spPr>
            <p:txBody>
              <a:bodyPr wrap="none" anchor="ctr"/>
              <a:lstStyle/>
              <a:p>
                <a:pPr algn="ctr" eaLnBrk="0" hangingPunct="0"/>
                <a:endParaRPr lang="zh-CN" altLang="en-US">
                  <a:solidFill>
                    <a:srgbClr val="FF0000"/>
                  </a:solidFill>
                  <a:latin typeface="微软雅黑" pitchFamily="34" charset="-122"/>
                  <a:ea typeface="微软雅黑" pitchFamily="34" charset="-122"/>
                </a:endParaRPr>
              </a:p>
            </p:txBody>
          </p:sp>
          <p:sp>
            <p:nvSpPr>
              <p:cNvPr id="19" name="Text Box 18"/>
              <p:cNvSpPr txBox="1">
                <a:spLocks noChangeArrowheads="1"/>
              </p:cNvSpPr>
              <p:nvPr/>
            </p:nvSpPr>
            <p:spPr bwMode="auto">
              <a:xfrm>
                <a:off x="3458413" y="3679413"/>
                <a:ext cx="2269748" cy="930980"/>
              </a:xfrm>
              <a:prstGeom prst="rect">
                <a:avLst/>
              </a:prstGeom>
              <a:noFill/>
              <a:ln w="9525">
                <a:noFill/>
                <a:miter lim="800000"/>
                <a:headEnd/>
                <a:tailEnd/>
              </a:ln>
            </p:spPr>
            <p:txBody>
              <a:bodyPr wrap="square">
                <a:spAutoFit/>
              </a:bodyPr>
              <a:lstStyle/>
              <a:p>
                <a:pPr>
                  <a:spcBef>
                    <a:spcPct val="50000"/>
                  </a:spcBef>
                </a:pPr>
                <a:r>
                  <a:rPr lang="zh-CN" altLang="en-US" sz="2800" b="1" dirty="0">
                    <a:solidFill>
                      <a:srgbClr val="FF0000"/>
                    </a:solidFill>
                    <a:latin typeface="微软雅黑" pitchFamily="34" charset="-122"/>
                    <a:ea typeface="微软雅黑" pitchFamily="34" charset="-122"/>
                  </a:rPr>
                  <a:t>知识管理</a:t>
                </a:r>
                <a:endParaRPr lang="zh-CN" altLang="en-US" sz="2800" b="1" dirty="0">
                  <a:solidFill>
                    <a:srgbClr val="FF0000"/>
                  </a:solidFill>
                  <a:latin typeface="微软雅黑" pitchFamily="34" charset="-122"/>
                  <a:ea typeface="微软雅黑" pitchFamily="34" charset="-122"/>
                </a:endParaRPr>
              </a:p>
            </p:txBody>
          </p:sp>
        </p:grpSp>
        <p:sp>
          <p:nvSpPr>
            <p:cNvPr id="16" name="TextBox 15"/>
            <p:cNvSpPr txBox="1"/>
            <p:nvPr/>
          </p:nvSpPr>
          <p:spPr>
            <a:xfrm>
              <a:off x="5140834" y="2101926"/>
              <a:ext cx="1353983" cy="657163"/>
            </a:xfrm>
            <a:prstGeom prst="rect">
              <a:avLst/>
            </a:prstGeom>
            <a:noFill/>
          </p:spPr>
          <p:txBody>
            <a:bodyPr wrap="none" rtlCol="0">
              <a:spAutoFit/>
            </a:bodyPr>
            <a:lstStyle/>
            <a:p>
              <a:r>
                <a:rPr lang="zh-CN" altLang="en-US" dirty="0" smtClean="0">
                  <a:latin typeface="微软雅黑" pitchFamily="34" charset="-122"/>
                  <a:ea typeface="微软雅黑" pitchFamily="34" charset="-122"/>
                </a:rPr>
                <a:t>行业专家</a:t>
              </a:r>
              <a:endParaRPr lang="zh-CN" altLang="en-US" dirty="0">
                <a:latin typeface="微软雅黑" pitchFamily="34" charset="-122"/>
                <a:ea typeface="微软雅黑" pitchFamily="34" charset="-122"/>
              </a:endParaRPr>
            </a:p>
          </p:txBody>
        </p:sp>
        <p:sp>
          <p:nvSpPr>
            <p:cNvPr id="18" name="TextBox 17"/>
            <p:cNvSpPr txBox="1"/>
            <p:nvPr/>
          </p:nvSpPr>
          <p:spPr>
            <a:xfrm>
              <a:off x="775934" y="4135715"/>
              <a:ext cx="1918141" cy="657163"/>
            </a:xfrm>
            <a:prstGeom prst="rect">
              <a:avLst/>
            </a:prstGeom>
            <a:noFill/>
          </p:spPr>
          <p:txBody>
            <a:bodyPr wrap="none" rtlCol="0">
              <a:spAutoFit/>
            </a:bodyPr>
            <a:lstStyle/>
            <a:p>
              <a:r>
                <a:rPr lang="zh-CN" altLang="en-US" dirty="0" smtClean="0">
                  <a:latin typeface="微软雅黑" pitchFamily="34" charset="-122"/>
                  <a:ea typeface="微软雅黑" pitchFamily="34" charset="-122"/>
                </a:rPr>
                <a:t>信息咨询专家</a:t>
              </a:r>
              <a:endParaRPr lang="zh-CN" altLang="en-US" dirty="0">
                <a:latin typeface="微软雅黑" pitchFamily="34" charset="-122"/>
                <a:ea typeface="微软雅黑" pitchFamily="34" charset="-122"/>
              </a:endParaRPr>
            </a:p>
          </p:txBody>
        </p:sp>
        <p:sp>
          <p:nvSpPr>
            <p:cNvPr id="20" name="TextBox 19"/>
            <p:cNvSpPr txBox="1"/>
            <p:nvPr/>
          </p:nvSpPr>
          <p:spPr>
            <a:xfrm>
              <a:off x="6275708" y="4135715"/>
              <a:ext cx="1353983" cy="657163"/>
            </a:xfrm>
            <a:prstGeom prst="rect">
              <a:avLst/>
            </a:prstGeom>
            <a:noFill/>
          </p:spPr>
          <p:txBody>
            <a:bodyPr wrap="none" rtlCol="0">
              <a:spAutoFit/>
            </a:bodyPr>
            <a:lstStyle/>
            <a:p>
              <a:r>
                <a:rPr lang="zh-CN" altLang="en-US" dirty="0" smtClean="0">
                  <a:latin typeface="微软雅黑" pitchFamily="34" charset="-122"/>
                  <a:ea typeface="微软雅黑" pitchFamily="34" charset="-122"/>
                </a:rPr>
                <a:t>软件系统</a:t>
              </a:r>
              <a:endParaRPr lang="zh-CN" altLang="en-US" dirty="0">
                <a:latin typeface="微软雅黑" pitchFamily="34" charset="-122"/>
                <a:ea typeface="微软雅黑" pitchFamily="34" charset="-122"/>
              </a:endParaRPr>
            </a:p>
          </p:txBody>
        </p:sp>
      </p:grpSp>
      <p:sp>
        <p:nvSpPr>
          <p:cNvPr id="22" name="标题 1"/>
          <p:cNvSpPr>
            <a:spLocks noGrp="1"/>
          </p:cNvSpPr>
          <p:nvPr>
            <p:ph type="title" idx="4294967295"/>
          </p:nvPr>
        </p:nvSpPr>
        <p:spPr>
          <a:xfrm>
            <a:off x="34148" y="123478"/>
            <a:ext cx="8229600" cy="417512"/>
          </a:xfrm>
          <a:prstGeom prst="rect">
            <a:avLst/>
          </a:prstGeom>
        </p:spPr>
        <p:txBody>
          <a:bodyPr lIns="91436" tIns="45718" rIns="91436" bIns="45718"/>
          <a:lstStyle/>
          <a:p>
            <a:r>
              <a:rPr lang="zh-CN" altLang="en-US" sz="3200" b="1" dirty="0">
                <a:solidFill>
                  <a:srgbClr val="FF0000"/>
                </a:solidFill>
                <a:latin typeface="Hiragino Sans GB W3"/>
                <a:ea typeface="Hiragino Sans GB W3"/>
                <a:cs typeface="Hiragino Sans GB W3"/>
              </a:rPr>
              <a:t>信息化</a:t>
            </a:r>
            <a:r>
              <a:rPr lang="zh-CN" altLang="en-US" sz="3200" b="1" dirty="0">
                <a:solidFill>
                  <a:srgbClr val="FF0000"/>
                </a:solidFill>
                <a:latin typeface="Hiragino Sans GB W3"/>
                <a:ea typeface="Hiragino Sans GB W3"/>
                <a:cs typeface="Hiragino Sans GB W3"/>
              </a:rPr>
              <a:t>整体</a:t>
            </a:r>
            <a:r>
              <a:rPr lang="zh-CN" altLang="en-US" sz="3200" b="1" dirty="0">
                <a:solidFill>
                  <a:srgbClr val="FF0000"/>
                </a:solidFill>
                <a:latin typeface="Hiragino Sans GB W3"/>
                <a:ea typeface="Hiragino Sans GB W3"/>
                <a:cs typeface="Hiragino Sans GB W3"/>
              </a:rPr>
              <a:t>实施思路</a:t>
            </a:r>
            <a:endParaRPr lang="zh-CN" altLang="en-US" sz="3200" b="1" dirty="0">
              <a:solidFill>
                <a:srgbClr val="FF0000"/>
              </a:solidFill>
              <a:latin typeface="Hiragino Sans GB W3"/>
              <a:ea typeface="Hiragino Sans GB W3"/>
              <a:cs typeface="Hiragino Sans GB W3"/>
            </a:endParaRPr>
          </a:p>
        </p:txBody>
      </p:sp>
    </p:spTree>
    <p:extLst>
      <p:ext uri="{BB962C8B-B14F-4D97-AF65-F5344CB8AC3E}">
        <p14:creationId xmlns:p14="http://schemas.microsoft.com/office/powerpoint/2010/main" val="19009548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2202917276,2761682709&amp;fm=11&amp;gp=0.jpg"/>
          <p:cNvPicPr>
            <a:picLocks noChangeAspect="1"/>
          </p:cNvPicPr>
          <p:nvPr/>
        </p:nvPicPr>
        <p:blipFill>
          <a:blip r:embed="rId2"/>
          <a:stretch>
            <a:fillRect/>
          </a:stretch>
        </p:blipFill>
        <p:spPr>
          <a:xfrm>
            <a:off x="1714481" y="987411"/>
            <a:ext cx="5929354" cy="4156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组合 11"/>
          <p:cNvGrpSpPr/>
          <p:nvPr/>
        </p:nvGrpSpPr>
        <p:grpSpPr>
          <a:xfrm>
            <a:off x="4929190" y="-18"/>
            <a:ext cx="4071966" cy="1857406"/>
            <a:chOff x="4929190" y="-18"/>
            <a:chExt cx="4071966" cy="1857406"/>
          </a:xfrm>
        </p:grpSpPr>
        <p:pic>
          <p:nvPicPr>
            <p:cNvPr id="6" name="图片 5" descr="20150403034344.jpg"/>
            <p:cNvPicPr>
              <a:picLocks noChangeAspect="1"/>
            </p:cNvPicPr>
            <p:nvPr/>
          </p:nvPicPr>
          <p:blipFill>
            <a:blip r:embed="rId3"/>
            <a:stretch>
              <a:fillRect/>
            </a:stretch>
          </p:blipFill>
          <p:spPr>
            <a:xfrm>
              <a:off x="4929190" y="71420"/>
              <a:ext cx="2214578" cy="1785950"/>
            </a:xfrm>
            <a:prstGeom prst="rect">
              <a:avLst/>
            </a:prstGeom>
            <a:ln>
              <a:noFill/>
            </a:ln>
            <a:effectLst>
              <a:softEdge rad="112500"/>
            </a:effectLst>
          </p:spPr>
        </p:pic>
        <p:grpSp>
          <p:nvGrpSpPr>
            <p:cNvPr id="3" name="组合 9"/>
            <p:cNvGrpSpPr/>
            <p:nvPr/>
          </p:nvGrpSpPr>
          <p:grpSpPr>
            <a:xfrm>
              <a:off x="6823529" y="0"/>
              <a:ext cx="2177627" cy="1857388"/>
              <a:chOff x="6966373" y="0"/>
              <a:chExt cx="2177627" cy="1857388"/>
            </a:xfrm>
          </p:grpSpPr>
          <p:pic>
            <p:nvPicPr>
              <p:cNvPr id="8" name="图片 7" descr="38-150326095011R6.jpg"/>
              <p:cNvPicPr>
                <a:picLocks noChangeAspect="1"/>
              </p:cNvPicPr>
              <p:nvPr/>
            </p:nvPicPr>
            <p:blipFill>
              <a:blip r:embed="rId4"/>
              <a:srcRect l="12857" t="21019" r="14285" b="1162"/>
              <a:stretch>
                <a:fillRect/>
              </a:stretch>
            </p:blipFill>
            <p:spPr>
              <a:xfrm>
                <a:off x="6966373" y="0"/>
                <a:ext cx="2177627" cy="1857388"/>
              </a:xfrm>
              <a:prstGeom prst="rect">
                <a:avLst/>
              </a:prstGeom>
              <a:ln>
                <a:noFill/>
              </a:ln>
              <a:effectLst>
                <a:softEdge rad="112500"/>
              </a:effectLst>
            </p:spPr>
          </p:pic>
          <p:sp>
            <p:nvSpPr>
              <p:cNvPr id="9" name="TextBox 8"/>
              <p:cNvSpPr txBox="1"/>
              <p:nvPr/>
            </p:nvSpPr>
            <p:spPr>
              <a:xfrm>
                <a:off x="7858148" y="1000114"/>
                <a:ext cx="714380" cy="307777"/>
              </a:xfrm>
              <a:prstGeom prst="rect">
                <a:avLst/>
              </a:prstGeom>
              <a:noFill/>
            </p:spPr>
            <p:txBody>
              <a:bodyPr wrap="square" rtlCol="0">
                <a:spAutoFit/>
              </a:bodyPr>
              <a:lstStyle/>
              <a:p>
                <a:r>
                  <a:rPr lang="en-US" altLang="zh-CN" sz="1400" b="1" dirty="0">
                    <a:solidFill>
                      <a:srgbClr val="C00000"/>
                    </a:solidFill>
                  </a:rPr>
                  <a:t>2025</a:t>
                </a:r>
                <a:endParaRPr lang="zh-CN" altLang="en-US" sz="1400" b="1" dirty="0">
                  <a:solidFill>
                    <a:srgbClr val="C00000"/>
                  </a:solidFill>
                </a:endParaRPr>
              </a:p>
            </p:txBody>
          </p:sp>
        </p:grpSp>
        <p:sp>
          <p:nvSpPr>
            <p:cNvPr id="11" name="圆角矩形标注 10"/>
            <p:cNvSpPr/>
            <p:nvPr/>
          </p:nvSpPr>
          <p:spPr>
            <a:xfrm>
              <a:off x="4929190" y="0"/>
              <a:ext cx="4071966" cy="1785932"/>
            </a:xfrm>
            <a:prstGeom prst="wedgeRoundRectCallout">
              <a:avLst>
                <a:gd name="adj1" fmla="val -40607"/>
                <a:gd name="adj2" fmla="val 64261"/>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a:p>
              <a:pPr algn="ctr"/>
              <a:endParaRPr lang="en-US" altLang="zh-CN" dirty="0" smtClean="0">
                <a:solidFill>
                  <a:srgbClr val="FF0000"/>
                </a:solidFill>
                <a:latin typeface="微软雅黑" pitchFamily="34" charset="-122"/>
                <a:ea typeface="微软雅黑" pitchFamily="34" charset="-122"/>
              </a:endParaRPr>
            </a:p>
          </p:txBody>
        </p:sp>
        <p:sp>
          <p:nvSpPr>
            <p:cNvPr id="7" name="TextBox 6"/>
            <p:cNvSpPr txBox="1"/>
            <p:nvPr/>
          </p:nvSpPr>
          <p:spPr>
            <a:xfrm>
              <a:off x="6570478" y="-18"/>
              <a:ext cx="644728" cy="1200329"/>
            </a:xfrm>
            <a:prstGeom prst="rect">
              <a:avLst/>
            </a:prstGeom>
            <a:noFill/>
          </p:spPr>
          <p:txBody>
            <a:bodyPr wrap="square" rtlCol="0">
              <a:spAutoFit/>
            </a:bodyPr>
            <a:lstStyle/>
            <a:p>
              <a:r>
                <a:rPr lang="en-US" altLang="zh-CN" sz="7200" b="1" dirty="0">
                  <a:solidFill>
                    <a:srgbClr val="C00000"/>
                  </a:solidFill>
                </a:rPr>
                <a:t>+</a:t>
              </a:r>
              <a:endParaRPr lang="zh-CN" altLang="en-US" sz="7200" b="1" dirty="0">
                <a:solidFill>
                  <a:srgbClr val="C00000"/>
                </a:solidFill>
              </a:endParaRPr>
            </a:p>
          </p:txBody>
        </p:sp>
      </p:grpSp>
    </p:spTree>
    <p:extLst>
      <p:ext uri="{BB962C8B-B14F-4D97-AF65-F5344CB8AC3E}">
        <p14:creationId xmlns:p14="http://schemas.microsoft.com/office/powerpoint/2010/main" val="314112698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83569" y="0"/>
            <a:ext cx="6815137" cy="675198"/>
          </a:xfrm>
          <a:prstGeom prst="rect">
            <a:avLst/>
          </a:prstGeom>
        </p:spPr>
        <p:txBody>
          <a:bodyPr lIns="91436" tIns="45718" rIns="91436" bIns="45718"/>
          <a:lstStyle/>
          <a:p>
            <a:r>
              <a:rPr lang="zh-CN" altLang="en-US" sz="3600" dirty="0">
                <a:solidFill>
                  <a:srgbClr val="FF0000"/>
                </a:solidFill>
                <a:latin typeface="Hiragino Sans GB W3"/>
                <a:ea typeface="Hiragino Sans GB W3"/>
                <a:cs typeface="Hiragino Sans GB W3"/>
              </a:rPr>
              <a:t>设计制造一体化实施方法</a:t>
            </a:r>
            <a:r>
              <a:rPr lang="en-US" altLang="zh-CN" sz="3600" dirty="0">
                <a:solidFill>
                  <a:srgbClr val="FF0000"/>
                </a:solidFill>
                <a:latin typeface="Hiragino Sans GB W3"/>
                <a:ea typeface="Hiragino Sans GB W3"/>
                <a:cs typeface="Hiragino Sans GB W3"/>
              </a:rPr>
              <a:t>:</a:t>
            </a:r>
            <a:endParaRPr lang="zh-CN" altLang="en-US" sz="3600" dirty="0">
              <a:solidFill>
                <a:srgbClr val="FF0000"/>
              </a:solidFill>
              <a:latin typeface="Hiragino Sans GB W3"/>
              <a:ea typeface="Hiragino Sans GB W3"/>
              <a:cs typeface="Hiragino Sans GB W3"/>
            </a:endParaRPr>
          </a:p>
        </p:txBody>
      </p:sp>
      <p:grpSp>
        <p:nvGrpSpPr>
          <p:cNvPr id="3" name="Group 3"/>
          <p:cNvGrpSpPr>
            <a:grpSpLocks/>
          </p:cNvGrpSpPr>
          <p:nvPr/>
        </p:nvGrpSpPr>
        <p:grpSpPr bwMode="auto">
          <a:xfrm>
            <a:off x="71886" y="1118070"/>
            <a:ext cx="4191611" cy="3382509"/>
            <a:chOff x="938" y="1200"/>
            <a:chExt cx="4005" cy="2809"/>
          </a:xfrm>
        </p:grpSpPr>
        <p:grpSp>
          <p:nvGrpSpPr>
            <p:cNvPr id="4" name="Group 4"/>
            <p:cNvGrpSpPr>
              <a:grpSpLocks/>
            </p:cNvGrpSpPr>
            <p:nvPr/>
          </p:nvGrpSpPr>
          <p:grpSpPr bwMode="auto">
            <a:xfrm>
              <a:off x="1488" y="1200"/>
              <a:ext cx="2783" cy="2757"/>
              <a:chOff x="1824" y="633"/>
              <a:chExt cx="2834" cy="2849"/>
            </a:xfrm>
          </p:grpSpPr>
          <p:sp>
            <p:nvSpPr>
              <p:cNvPr id="9" name="Puzzle3"/>
              <p:cNvSpPr>
                <a:spLocks noEditPoints="1" noChangeArrowheads="1"/>
              </p:cNvSpPr>
              <p:nvPr/>
            </p:nvSpPr>
            <p:spPr bwMode="gray">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adFill rotWithShape="1">
                <a:gsLst>
                  <a:gs pos="0">
                    <a:schemeClr val="accent1">
                      <a:gamma/>
                      <a:shade val="63529"/>
                      <a:invGamma/>
                    </a:schemeClr>
                  </a:gs>
                  <a:gs pos="100000">
                    <a:schemeClr val="accent1"/>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solidFill>
                    <a:srgbClr val="C00000"/>
                  </a:solidFill>
                  <a:latin typeface="微软雅黑" pitchFamily="34" charset="-122"/>
                  <a:ea typeface="微软雅黑" pitchFamily="34" charset="-122"/>
                </a:endParaRPr>
              </a:p>
            </p:txBody>
          </p:sp>
          <p:sp>
            <p:nvSpPr>
              <p:cNvPr id="10" name="Puzzle2"/>
              <p:cNvSpPr>
                <a:spLocks noEditPoints="1" noChangeArrowheads="1"/>
              </p:cNvSpPr>
              <p:nvPr/>
            </p:nvSpPr>
            <p:spPr bwMode="gray">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adFill rotWithShape="1">
                <a:gsLst>
                  <a:gs pos="0">
                    <a:schemeClr val="accent2">
                      <a:gamma/>
                      <a:tint val="45490"/>
                      <a:invGamma/>
                    </a:schemeClr>
                  </a:gs>
                  <a:gs pos="100000">
                    <a:schemeClr val="accent2"/>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solidFill>
                    <a:srgbClr val="C00000"/>
                  </a:solidFill>
                  <a:latin typeface="微软雅黑" pitchFamily="34" charset="-122"/>
                  <a:ea typeface="微软雅黑" pitchFamily="34" charset="-122"/>
                </a:endParaRPr>
              </a:p>
            </p:txBody>
          </p:sp>
          <p:sp>
            <p:nvSpPr>
              <p:cNvPr id="11" name="Puzzle4"/>
              <p:cNvSpPr>
                <a:spLocks noEditPoints="1" noChangeArrowheads="1"/>
              </p:cNvSpPr>
              <p:nvPr/>
            </p:nvSpPr>
            <p:spPr bwMode="gray">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adFill rotWithShape="1">
                <a:gsLst>
                  <a:gs pos="0">
                    <a:schemeClr val="hlink"/>
                  </a:gs>
                  <a:gs pos="100000">
                    <a:schemeClr val="hlink">
                      <a:gamma/>
                      <a:tint val="51373"/>
                      <a:invGamma/>
                    </a:schemeClr>
                  </a:gs>
                </a:gsLst>
                <a:lin ang="189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solidFill>
                    <a:srgbClr val="C00000"/>
                  </a:solidFill>
                  <a:latin typeface="微软雅黑" pitchFamily="34" charset="-122"/>
                  <a:ea typeface="微软雅黑" pitchFamily="34" charset="-122"/>
                </a:endParaRPr>
              </a:p>
            </p:txBody>
          </p:sp>
          <p:sp>
            <p:nvSpPr>
              <p:cNvPr id="12" name="Puzzle1"/>
              <p:cNvSpPr>
                <a:spLocks noEditPoints="1" noChangeArrowheads="1"/>
              </p:cNvSpPr>
              <p:nvPr/>
            </p:nvSpPr>
            <p:spPr bwMode="gray">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adFill rotWithShape="1">
                <a:gsLst>
                  <a:gs pos="0">
                    <a:schemeClr val="folHlink"/>
                  </a:gs>
                  <a:gs pos="100000">
                    <a:schemeClr val="folHlink">
                      <a:gamma/>
                      <a:shade val="46275"/>
                      <a:invGamma/>
                    </a:schemeClr>
                  </a:gs>
                </a:gsLst>
                <a:lin ang="27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solidFill>
                    <a:srgbClr val="C00000"/>
                  </a:solidFill>
                  <a:latin typeface="微软雅黑" pitchFamily="34" charset="-122"/>
                  <a:ea typeface="微软雅黑" pitchFamily="34" charset="-122"/>
                </a:endParaRPr>
              </a:p>
            </p:txBody>
          </p:sp>
        </p:grpSp>
        <p:sp>
          <p:nvSpPr>
            <p:cNvPr id="5" name="Text Box 9"/>
            <p:cNvSpPr txBox="1">
              <a:spLocks noChangeArrowheads="1"/>
            </p:cNvSpPr>
            <p:nvPr/>
          </p:nvSpPr>
          <p:spPr bwMode="auto">
            <a:xfrm>
              <a:off x="4080" y="2697"/>
              <a:ext cx="863" cy="256"/>
            </a:xfrm>
            <a:prstGeom prst="rect">
              <a:avLst/>
            </a:prstGeom>
            <a:noFill/>
            <a:ln w="9525">
              <a:noFill/>
              <a:miter lim="800000"/>
              <a:headEnd/>
              <a:tailEnd/>
            </a:ln>
            <a:effectLst/>
          </p:spPr>
          <p:txBody>
            <a:bodyPr wrap="none">
              <a:spAutoFit/>
            </a:bodyPr>
            <a:lstStyle/>
            <a:p>
              <a:pPr eaLnBrk="0" hangingPunct="0"/>
              <a:r>
                <a:rPr lang="zh-CN" altLang="en-US" sz="1400" dirty="0">
                  <a:solidFill>
                    <a:srgbClr val="C00000"/>
                  </a:solidFill>
                  <a:latin typeface="微软雅黑" pitchFamily="34" charset="-122"/>
                  <a:ea typeface="微软雅黑" pitchFamily="34" charset="-122"/>
                </a:rPr>
                <a:t>并行协同</a:t>
              </a:r>
              <a:endParaRPr lang="en-US" altLang="zh-CN" sz="1400" dirty="0">
                <a:solidFill>
                  <a:srgbClr val="C00000"/>
                </a:solidFill>
                <a:latin typeface="微软雅黑" pitchFamily="34" charset="-122"/>
                <a:ea typeface="微软雅黑" pitchFamily="34" charset="-122"/>
              </a:endParaRPr>
            </a:p>
          </p:txBody>
        </p:sp>
        <p:sp>
          <p:nvSpPr>
            <p:cNvPr id="6" name="Text Box 10"/>
            <p:cNvSpPr txBox="1">
              <a:spLocks noChangeArrowheads="1"/>
            </p:cNvSpPr>
            <p:nvPr/>
          </p:nvSpPr>
          <p:spPr bwMode="auto">
            <a:xfrm>
              <a:off x="938" y="2387"/>
              <a:ext cx="927" cy="435"/>
            </a:xfrm>
            <a:prstGeom prst="rect">
              <a:avLst/>
            </a:prstGeom>
            <a:noFill/>
            <a:ln w="9525">
              <a:noFill/>
              <a:miter lim="800000"/>
              <a:headEnd/>
              <a:tailEnd/>
            </a:ln>
            <a:effectLst/>
          </p:spPr>
          <p:txBody>
            <a:bodyPr wrap="square">
              <a:spAutoFit/>
            </a:bodyPr>
            <a:lstStyle/>
            <a:p>
              <a:pPr algn="ctr" eaLnBrk="0" hangingPunct="0"/>
              <a:r>
                <a:rPr lang="zh-CN" altLang="en-US" sz="1400" dirty="0">
                  <a:solidFill>
                    <a:srgbClr val="C00000"/>
                  </a:solidFill>
                  <a:latin typeface="微软雅黑" pitchFamily="34" charset="-122"/>
                  <a:ea typeface="微软雅黑" pitchFamily="34" charset="-122"/>
                </a:rPr>
                <a:t>设计制造</a:t>
              </a:r>
              <a:endParaRPr lang="en-US" altLang="zh-CN" sz="1400" dirty="0">
                <a:solidFill>
                  <a:srgbClr val="C00000"/>
                </a:solidFill>
                <a:latin typeface="微软雅黑" pitchFamily="34" charset="-122"/>
                <a:ea typeface="微软雅黑" pitchFamily="34" charset="-122"/>
              </a:endParaRPr>
            </a:p>
            <a:p>
              <a:pPr algn="ctr" eaLnBrk="0" hangingPunct="0"/>
              <a:r>
                <a:rPr lang="zh-CN" altLang="en-US" sz="1400" dirty="0">
                  <a:solidFill>
                    <a:srgbClr val="C00000"/>
                  </a:solidFill>
                  <a:latin typeface="微软雅黑" pitchFamily="34" charset="-122"/>
                  <a:ea typeface="微软雅黑" pitchFamily="34" charset="-122"/>
                </a:rPr>
                <a:t>同步</a:t>
              </a:r>
              <a:endParaRPr lang="en-US" altLang="zh-CN" sz="1400" dirty="0">
                <a:solidFill>
                  <a:srgbClr val="C00000"/>
                </a:solidFill>
                <a:latin typeface="微软雅黑" pitchFamily="34" charset="-122"/>
                <a:ea typeface="微软雅黑" pitchFamily="34" charset="-122"/>
              </a:endParaRPr>
            </a:p>
          </p:txBody>
        </p:sp>
        <p:sp>
          <p:nvSpPr>
            <p:cNvPr id="7" name="Text Box 11"/>
            <p:cNvSpPr txBox="1">
              <a:spLocks noChangeArrowheads="1"/>
            </p:cNvSpPr>
            <p:nvPr/>
          </p:nvSpPr>
          <p:spPr bwMode="auto">
            <a:xfrm>
              <a:off x="1632" y="1248"/>
              <a:ext cx="1536" cy="256"/>
            </a:xfrm>
            <a:prstGeom prst="rect">
              <a:avLst/>
            </a:prstGeom>
            <a:noFill/>
            <a:ln w="9525">
              <a:noFill/>
              <a:miter lim="800000"/>
              <a:headEnd/>
              <a:tailEnd/>
            </a:ln>
            <a:effectLst/>
          </p:spPr>
          <p:txBody>
            <a:bodyPr>
              <a:spAutoFit/>
            </a:bodyPr>
            <a:lstStyle/>
            <a:p>
              <a:pPr algn="r" eaLnBrk="0" hangingPunct="0"/>
              <a:r>
                <a:rPr lang="zh-CN" altLang="en-US" sz="1400" dirty="0">
                  <a:solidFill>
                    <a:srgbClr val="C00000"/>
                  </a:solidFill>
                  <a:latin typeface="微软雅黑" pitchFamily="34" charset="-122"/>
                  <a:ea typeface="微软雅黑" pitchFamily="34" charset="-122"/>
                </a:rPr>
                <a:t>总体规划</a:t>
              </a:r>
              <a:endParaRPr lang="en-US" altLang="zh-CN" sz="1400" dirty="0">
                <a:solidFill>
                  <a:srgbClr val="C00000"/>
                </a:solidFill>
                <a:latin typeface="微软雅黑" pitchFamily="34" charset="-122"/>
                <a:ea typeface="微软雅黑" pitchFamily="34" charset="-122"/>
              </a:endParaRPr>
            </a:p>
          </p:txBody>
        </p:sp>
        <p:sp>
          <p:nvSpPr>
            <p:cNvPr id="8" name="Text Box 12"/>
            <p:cNvSpPr txBox="1">
              <a:spLocks noChangeArrowheads="1"/>
            </p:cNvSpPr>
            <p:nvPr/>
          </p:nvSpPr>
          <p:spPr bwMode="auto">
            <a:xfrm>
              <a:off x="2688" y="3753"/>
              <a:ext cx="1771" cy="256"/>
            </a:xfrm>
            <a:prstGeom prst="rect">
              <a:avLst/>
            </a:prstGeom>
            <a:noFill/>
            <a:ln w="9525">
              <a:noFill/>
              <a:miter lim="800000"/>
              <a:headEnd/>
              <a:tailEnd/>
            </a:ln>
            <a:effectLst/>
          </p:spPr>
          <p:txBody>
            <a:bodyPr>
              <a:spAutoFit/>
            </a:bodyPr>
            <a:lstStyle/>
            <a:p>
              <a:pPr eaLnBrk="0" hangingPunct="0"/>
              <a:r>
                <a:rPr lang="zh-CN" altLang="en-US" sz="1400" dirty="0">
                  <a:solidFill>
                    <a:srgbClr val="C00000"/>
                  </a:solidFill>
                  <a:latin typeface="微软雅黑" pitchFamily="34" charset="-122"/>
                  <a:ea typeface="微软雅黑" pitchFamily="34" charset="-122"/>
                </a:rPr>
                <a:t>分步实施</a:t>
              </a:r>
              <a:endParaRPr lang="en-US" altLang="zh-CN" sz="1400" dirty="0">
                <a:solidFill>
                  <a:srgbClr val="C00000"/>
                </a:solidFill>
                <a:latin typeface="微软雅黑" pitchFamily="34" charset="-122"/>
                <a:ea typeface="微软雅黑" pitchFamily="34" charset="-122"/>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42924"/>
            <a:ext cx="4143404" cy="2519266"/>
          </a:xfrm>
          <a:prstGeom prst="rect">
            <a:avLst/>
          </a:prstGeom>
        </p:spPr>
      </p:pic>
      <p:grpSp>
        <p:nvGrpSpPr>
          <p:cNvPr id="16" name="组合 15"/>
          <p:cNvGrpSpPr/>
          <p:nvPr/>
        </p:nvGrpSpPr>
        <p:grpSpPr>
          <a:xfrm>
            <a:off x="4500562" y="3429009"/>
            <a:ext cx="4286280" cy="1309841"/>
            <a:chOff x="4143372" y="3643320"/>
            <a:chExt cx="5000628" cy="1524155"/>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rcRect r="48296" b="49604"/>
            <a:stretch>
              <a:fillRect/>
            </a:stretch>
          </p:blipFill>
          <p:spPr>
            <a:xfrm>
              <a:off x="4143372" y="3643320"/>
              <a:ext cx="2571768" cy="1524155"/>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rcRect l="43988" t="50396"/>
            <a:stretch>
              <a:fillRect/>
            </a:stretch>
          </p:blipFill>
          <p:spPr>
            <a:xfrm>
              <a:off x="6357950" y="3643320"/>
              <a:ext cx="2786050" cy="1500180"/>
            </a:xfrm>
            <a:prstGeom prst="rect">
              <a:avLst/>
            </a:prstGeom>
          </p:spPr>
        </p:pic>
      </p:grpSp>
      <p:grpSp>
        <p:nvGrpSpPr>
          <p:cNvPr id="17" name="组合 18"/>
          <p:cNvGrpSpPr/>
          <p:nvPr/>
        </p:nvGrpSpPr>
        <p:grpSpPr>
          <a:xfrm rot="1643499">
            <a:off x="6267823" y="4053239"/>
            <a:ext cx="928693" cy="928694"/>
            <a:chOff x="7780344" y="3661996"/>
            <a:chExt cx="1376522" cy="1695450"/>
          </a:xfrm>
          <a:solidFill>
            <a:srgbClr val="FFFFFF"/>
          </a:solidFill>
        </p:grpSpPr>
        <p:sp>
          <p:nvSpPr>
            <p:cNvPr id="18" name="流程图: 联系 17"/>
            <p:cNvSpPr/>
            <p:nvPr/>
          </p:nvSpPr>
          <p:spPr>
            <a:xfrm>
              <a:off x="7780344" y="3661996"/>
              <a:ext cx="1376522" cy="1695450"/>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100">
                <a:solidFill>
                  <a:srgbClr val="FF0000"/>
                </a:solidFill>
                <a:latin typeface="微软雅黑" pitchFamily="34" charset="-122"/>
                <a:ea typeface="微软雅黑" pitchFamily="34" charset="-122"/>
              </a:endParaRPr>
            </a:p>
          </p:txBody>
        </p:sp>
        <p:sp>
          <p:nvSpPr>
            <p:cNvPr id="19" name="矩形 18"/>
            <p:cNvSpPr/>
            <p:nvPr/>
          </p:nvSpPr>
          <p:spPr>
            <a:xfrm>
              <a:off x="7886231" y="4053252"/>
              <a:ext cx="1186096" cy="8428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zh-CN" altLang="en-US" sz="2400" dirty="0">
                  <a:solidFill>
                    <a:srgbClr val="FF0000"/>
                  </a:solidFill>
                  <a:latin typeface="微软雅黑" pitchFamily="34" charset="-122"/>
                  <a:ea typeface="微软雅黑" pitchFamily="34" charset="-122"/>
                  <a:cs typeface="Verdana" pitchFamily="34" charset="0"/>
                </a:rPr>
                <a:t>正确</a:t>
              </a:r>
              <a:endParaRPr lang="zh-CN" altLang="en-US" sz="2400" dirty="0">
                <a:solidFill>
                  <a:srgbClr val="FF0000"/>
                </a:solidFill>
                <a:latin typeface="微软雅黑" pitchFamily="34" charset="-122"/>
                <a:ea typeface="微软雅黑" pitchFamily="34" charset="-122"/>
                <a:cs typeface="Verdana" pitchFamily="34" charset="0"/>
              </a:endParaRPr>
            </a:p>
          </p:txBody>
        </p:sp>
      </p:grpSp>
      <p:sp>
        <p:nvSpPr>
          <p:cNvPr id="24" name="矩形 23"/>
          <p:cNvSpPr/>
          <p:nvPr/>
        </p:nvSpPr>
        <p:spPr>
          <a:xfrm>
            <a:off x="4572004" y="928677"/>
            <a:ext cx="543731" cy="369328"/>
          </a:xfrm>
          <a:prstGeom prst="rect">
            <a:avLst/>
          </a:prstGeom>
        </p:spPr>
        <p:txBody>
          <a:bodyPr wrap="none" lIns="91436" tIns="45718" rIns="91436" bIns="45718">
            <a:spAutoFit/>
          </a:bodyPr>
          <a:lstStyle/>
          <a:p>
            <a:r>
              <a:rPr lang="en-US" altLang="zh-CN" dirty="0" smtClean="0"/>
              <a:t>ERP</a:t>
            </a:r>
            <a:endParaRPr lang="zh-CN" altLang="en-US" dirty="0"/>
          </a:p>
        </p:txBody>
      </p:sp>
      <p:sp>
        <p:nvSpPr>
          <p:cNvPr id="25" name="矩形 24"/>
          <p:cNvSpPr/>
          <p:nvPr/>
        </p:nvSpPr>
        <p:spPr>
          <a:xfrm>
            <a:off x="8143901" y="2143122"/>
            <a:ext cx="598308" cy="369328"/>
          </a:xfrm>
          <a:prstGeom prst="rect">
            <a:avLst/>
          </a:prstGeom>
        </p:spPr>
        <p:txBody>
          <a:bodyPr wrap="none" lIns="91436" tIns="45718" rIns="91436" bIns="45718">
            <a:spAutoFit/>
          </a:bodyPr>
          <a:lstStyle/>
          <a:p>
            <a:r>
              <a:rPr lang="en-US" altLang="zh-CN" dirty="0" smtClean="0"/>
              <a:t>PLM</a:t>
            </a:r>
            <a:endParaRPr lang="zh-CN" altLang="en-US" dirty="0"/>
          </a:p>
        </p:txBody>
      </p:sp>
      <p:sp>
        <p:nvSpPr>
          <p:cNvPr id="26" name="矩形 25"/>
          <p:cNvSpPr/>
          <p:nvPr/>
        </p:nvSpPr>
        <p:spPr>
          <a:xfrm>
            <a:off x="4500566" y="3643321"/>
            <a:ext cx="543731" cy="369328"/>
          </a:xfrm>
          <a:prstGeom prst="rect">
            <a:avLst/>
          </a:prstGeom>
        </p:spPr>
        <p:txBody>
          <a:bodyPr wrap="none" lIns="91436" tIns="45718" rIns="91436" bIns="45718">
            <a:spAutoFit/>
          </a:bodyPr>
          <a:lstStyle/>
          <a:p>
            <a:r>
              <a:rPr lang="en-US" altLang="zh-CN" dirty="0" smtClean="0"/>
              <a:t>ERP</a:t>
            </a:r>
            <a:endParaRPr lang="zh-CN" altLang="en-US" dirty="0"/>
          </a:p>
        </p:txBody>
      </p:sp>
      <p:sp>
        <p:nvSpPr>
          <p:cNvPr id="27" name="矩形 26"/>
          <p:cNvSpPr/>
          <p:nvPr/>
        </p:nvSpPr>
        <p:spPr>
          <a:xfrm>
            <a:off x="8143901" y="3643321"/>
            <a:ext cx="598308" cy="369328"/>
          </a:xfrm>
          <a:prstGeom prst="rect">
            <a:avLst/>
          </a:prstGeom>
        </p:spPr>
        <p:txBody>
          <a:bodyPr wrap="none" lIns="91436" tIns="45718" rIns="91436" bIns="45718">
            <a:spAutoFit/>
          </a:bodyPr>
          <a:lstStyle/>
          <a:p>
            <a:r>
              <a:rPr lang="en-US" altLang="zh-CN" dirty="0" smtClean="0"/>
              <a:t>PLM</a:t>
            </a:r>
            <a:endParaRPr lang="zh-CN" altLang="en-US" dirty="0"/>
          </a:p>
        </p:txBody>
      </p:sp>
    </p:spTree>
    <p:extLst>
      <p:ext uri="{BB962C8B-B14F-4D97-AF65-F5344CB8AC3E}">
        <p14:creationId xmlns:p14="http://schemas.microsoft.com/office/powerpoint/2010/main" val="1680106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00034" y="1857370"/>
            <a:ext cx="4214842" cy="3214710"/>
            <a:chOff x="1017" y="1152"/>
            <a:chExt cx="3735" cy="2486"/>
          </a:xfrm>
        </p:grpSpPr>
        <p:grpSp>
          <p:nvGrpSpPr>
            <p:cNvPr id="3" name="Group 4"/>
            <p:cNvGrpSpPr>
              <a:grpSpLocks/>
            </p:cNvGrpSpPr>
            <p:nvPr/>
          </p:nvGrpSpPr>
          <p:grpSpPr bwMode="auto">
            <a:xfrm>
              <a:off x="2132" y="1152"/>
              <a:ext cx="1487" cy="1247"/>
              <a:chOff x="2057" y="862"/>
              <a:chExt cx="1549" cy="1351"/>
            </a:xfrm>
          </p:grpSpPr>
          <p:sp>
            <p:nvSpPr>
              <p:cNvPr id="20"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21" name="AutoShape 6"/>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22" name="AutoShape 7"/>
              <p:cNvSpPr>
                <a:spLocks noChangeArrowheads="1"/>
              </p:cNvSpPr>
              <p:nvPr/>
            </p:nvSpPr>
            <p:spPr bwMode="gray">
              <a:xfrm>
                <a:off x="2147" y="942"/>
                <a:ext cx="1350" cy="1168"/>
              </a:xfrm>
              <a:prstGeom prst="hexagon">
                <a:avLst>
                  <a:gd name="adj" fmla="val 28896"/>
                  <a:gd name="vf" fmla="val 115470"/>
                </a:avLst>
              </a:prstGeom>
              <a:blipFill>
                <a:blip r:embed="rId2" cstate="print">
                  <a:lum bright="70000" contrast="-70000"/>
                </a:blip>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grpSp>
          <p:nvGrpSpPr>
            <p:cNvPr id="4" name="Group 8"/>
            <p:cNvGrpSpPr>
              <a:grpSpLocks/>
            </p:cNvGrpSpPr>
            <p:nvPr/>
          </p:nvGrpSpPr>
          <p:grpSpPr bwMode="auto">
            <a:xfrm>
              <a:off x="1017" y="1773"/>
              <a:ext cx="1488" cy="1247"/>
              <a:chOff x="1110" y="2656"/>
              <a:chExt cx="1549" cy="1351"/>
            </a:xfrm>
          </p:grpSpPr>
          <p:sp>
            <p:nvSpPr>
              <p:cNvPr id="17" name="AutoShape 9"/>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8" name="AutoShape 1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9" name="AutoShape 11"/>
              <p:cNvSpPr>
                <a:spLocks noChangeArrowheads="1"/>
              </p:cNvSpPr>
              <p:nvPr/>
            </p:nvSpPr>
            <p:spPr bwMode="gray">
              <a:xfrm>
                <a:off x="1200" y="2736"/>
                <a:ext cx="1350" cy="1168"/>
              </a:xfrm>
              <a:prstGeom prst="hexagon">
                <a:avLst>
                  <a:gd name="adj" fmla="val 28896"/>
                  <a:gd name="vf" fmla="val 115470"/>
                </a:avLst>
              </a:prstGeom>
              <a:blipFill>
                <a:blip r:embed="rId3" cstate="print">
                  <a:lum bright="70000" contrast="-70000"/>
                </a:blip>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5" name="Text Box 12"/>
            <p:cNvSpPr txBox="1">
              <a:spLocks noChangeArrowheads="1"/>
            </p:cNvSpPr>
            <p:nvPr/>
          </p:nvSpPr>
          <p:spPr bwMode="gray">
            <a:xfrm>
              <a:off x="2340" y="1498"/>
              <a:ext cx="1084"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chemeClr val="tx1">
                      <a:lumMod val="50000"/>
                      <a:lumOff val="50000"/>
                    </a:schemeClr>
                  </a:solidFill>
                  <a:latin typeface="微软雅黑" pitchFamily="34" charset="-122"/>
                  <a:ea typeface="微软雅黑" pitchFamily="34" charset="-122"/>
                </a:rPr>
                <a:t>汽车零部件</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6" name="Text Box 13"/>
            <p:cNvSpPr txBox="1">
              <a:spLocks noChangeArrowheads="1"/>
            </p:cNvSpPr>
            <p:nvPr/>
          </p:nvSpPr>
          <p:spPr bwMode="gray">
            <a:xfrm>
              <a:off x="1270" y="2548"/>
              <a:ext cx="891"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chemeClr val="tx1">
                      <a:lumMod val="50000"/>
                      <a:lumOff val="50000"/>
                    </a:schemeClr>
                  </a:solidFill>
                  <a:latin typeface="微软雅黑" pitchFamily="34" charset="-122"/>
                  <a:ea typeface="微软雅黑" pitchFamily="34" charset="-122"/>
                </a:rPr>
                <a:t>汽车整车</a:t>
              </a:r>
              <a:endParaRPr lang="en-US" altLang="zh-CN" sz="1600" b="1" dirty="0">
                <a:solidFill>
                  <a:schemeClr val="tx1">
                    <a:lumMod val="50000"/>
                    <a:lumOff val="50000"/>
                  </a:schemeClr>
                </a:solidFill>
                <a:latin typeface="微软雅黑" pitchFamily="34" charset="-122"/>
                <a:ea typeface="微软雅黑" pitchFamily="34" charset="-122"/>
              </a:endParaRPr>
            </a:p>
          </p:txBody>
        </p:sp>
        <p:grpSp>
          <p:nvGrpSpPr>
            <p:cNvPr id="7" name="Group 14"/>
            <p:cNvGrpSpPr>
              <a:grpSpLocks/>
            </p:cNvGrpSpPr>
            <p:nvPr/>
          </p:nvGrpSpPr>
          <p:grpSpPr bwMode="auto">
            <a:xfrm>
              <a:off x="3264" y="1776"/>
              <a:ext cx="1488" cy="1247"/>
              <a:chOff x="3174" y="2656"/>
              <a:chExt cx="1549" cy="1351"/>
            </a:xfrm>
          </p:grpSpPr>
          <p:sp>
            <p:nvSpPr>
              <p:cNvPr id="14" name="AutoShape 15"/>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5" name="AutoShape 16"/>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6" name="AutoShape 17"/>
              <p:cNvSpPr>
                <a:spLocks noChangeArrowheads="1"/>
              </p:cNvSpPr>
              <p:nvPr/>
            </p:nvSpPr>
            <p:spPr bwMode="gray">
              <a:xfrm>
                <a:off x="3264" y="2736"/>
                <a:ext cx="1350" cy="1168"/>
              </a:xfrm>
              <a:prstGeom prst="hexagon">
                <a:avLst>
                  <a:gd name="adj" fmla="val 28896"/>
                  <a:gd name="vf" fmla="val 115470"/>
                </a:avLst>
              </a:prstGeom>
              <a:blipFill>
                <a:blip r:embed="rId4"/>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8" name="Text Box 18"/>
            <p:cNvSpPr txBox="1">
              <a:spLocks noChangeArrowheads="1"/>
            </p:cNvSpPr>
            <p:nvPr/>
          </p:nvSpPr>
          <p:spPr bwMode="gray">
            <a:xfrm>
              <a:off x="3549" y="2588"/>
              <a:ext cx="891"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chemeClr val="bg1"/>
                  </a:solidFill>
                  <a:latin typeface="微软雅黑" pitchFamily="34" charset="-122"/>
                  <a:ea typeface="微软雅黑" pitchFamily="34" charset="-122"/>
                </a:rPr>
                <a:t>机械装备</a:t>
              </a:r>
              <a:endParaRPr lang="en-US" altLang="zh-CN" sz="1600" b="1" dirty="0">
                <a:solidFill>
                  <a:schemeClr val="bg1"/>
                </a:solidFill>
                <a:latin typeface="微软雅黑" pitchFamily="34" charset="-122"/>
                <a:ea typeface="微软雅黑" pitchFamily="34" charset="-122"/>
              </a:endParaRPr>
            </a:p>
          </p:txBody>
        </p:sp>
        <p:grpSp>
          <p:nvGrpSpPr>
            <p:cNvPr id="9" name="Group 19"/>
            <p:cNvGrpSpPr>
              <a:grpSpLocks/>
            </p:cNvGrpSpPr>
            <p:nvPr/>
          </p:nvGrpSpPr>
          <p:grpSpPr bwMode="auto">
            <a:xfrm>
              <a:off x="2142" y="2391"/>
              <a:ext cx="1488" cy="1247"/>
              <a:chOff x="3174" y="2656"/>
              <a:chExt cx="1549" cy="1351"/>
            </a:xfrm>
          </p:grpSpPr>
          <p:sp>
            <p:nvSpPr>
              <p:cNvPr id="11" name="AutoShape 20"/>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2" name="AutoShape 21"/>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13" name="AutoShape 22"/>
              <p:cNvSpPr>
                <a:spLocks noChangeArrowheads="1"/>
              </p:cNvSpPr>
              <p:nvPr/>
            </p:nvSpPr>
            <p:spPr bwMode="gray">
              <a:xfrm>
                <a:off x="3264" y="2736"/>
                <a:ext cx="1350" cy="1168"/>
              </a:xfrm>
              <a:prstGeom prst="hexagon">
                <a:avLst>
                  <a:gd name="adj" fmla="val 28896"/>
                  <a:gd name="vf" fmla="val 115470"/>
                </a:avLst>
              </a:prstGeom>
              <a:blipFill>
                <a:blip r:embed="rId5" cstate="print"/>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10" name="Text Box 23"/>
            <p:cNvSpPr txBox="1">
              <a:spLocks noChangeArrowheads="1"/>
            </p:cNvSpPr>
            <p:nvPr/>
          </p:nvSpPr>
          <p:spPr bwMode="gray">
            <a:xfrm>
              <a:off x="2404" y="2588"/>
              <a:ext cx="902"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chemeClr val="bg1"/>
                  </a:solidFill>
                  <a:latin typeface="微软雅黑" pitchFamily="34" charset="-122"/>
                  <a:ea typeface="微软雅黑" pitchFamily="34" charset="-122"/>
                </a:rPr>
                <a:t>工程机械</a:t>
              </a:r>
              <a:endParaRPr lang="en-US" altLang="zh-CN" sz="1600" b="1" dirty="0">
                <a:solidFill>
                  <a:schemeClr val="bg1"/>
                </a:solidFill>
                <a:latin typeface="微软雅黑" pitchFamily="34" charset="-122"/>
                <a:ea typeface="微软雅黑" pitchFamily="34" charset="-122"/>
              </a:endParaRPr>
            </a:p>
          </p:txBody>
        </p:sp>
      </p:grpSp>
      <p:grpSp>
        <p:nvGrpSpPr>
          <p:cNvPr id="23" name="Group 3"/>
          <p:cNvGrpSpPr>
            <a:grpSpLocks/>
          </p:cNvGrpSpPr>
          <p:nvPr/>
        </p:nvGrpSpPr>
        <p:grpSpPr bwMode="auto">
          <a:xfrm>
            <a:off x="4286248" y="1071570"/>
            <a:ext cx="4214842" cy="3214710"/>
            <a:chOff x="1017" y="1152"/>
            <a:chExt cx="3735" cy="2486"/>
          </a:xfrm>
        </p:grpSpPr>
        <p:grpSp>
          <p:nvGrpSpPr>
            <p:cNvPr id="24" name="Group 4"/>
            <p:cNvGrpSpPr>
              <a:grpSpLocks/>
            </p:cNvGrpSpPr>
            <p:nvPr/>
          </p:nvGrpSpPr>
          <p:grpSpPr bwMode="auto">
            <a:xfrm>
              <a:off x="2132" y="1152"/>
              <a:ext cx="1487" cy="1247"/>
              <a:chOff x="2057" y="862"/>
              <a:chExt cx="1549" cy="1351"/>
            </a:xfrm>
          </p:grpSpPr>
          <p:sp>
            <p:nvSpPr>
              <p:cNvPr id="41"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42" name="AutoShape 6"/>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43" name="AutoShape 7"/>
              <p:cNvSpPr>
                <a:spLocks noChangeArrowheads="1"/>
              </p:cNvSpPr>
              <p:nvPr/>
            </p:nvSpPr>
            <p:spPr bwMode="gray">
              <a:xfrm>
                <a:off x="2147" y="942"/>
                <a:ext cx="1350" cy="1168"/>
              </a:xfrm>
              <a:prstGeom prst="hexagon">
                <a:avLst>
                  <a:gd name="adj" fmla="val 28896"/>
                  <a:gd name="vf" fmla="val 115470"/>
                </a:avLst>
              </a:prstGeom>
              <a:blipFill>
                <a:blip r:embed="rId6"/>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grpSp>
          <p:nvGrpSpPr>
            <p:cNvPr id="25" name="Group 8"/>
            <p:cNvGrpSpPr>
              <a:grpSpLocks/>
            </p:cNvGrpSpPr>
            <p:nvPr/>
          </p:nvGrpSpPr>
          <p:grpSpPr bwMode="auto">
            <a:xfrm>
              <a:off x="1017" y="1773"/>
              <a:ext cx="1488" cy="1247"/>
              <a:chOff x="1110" y="2656"/>
              <a:chExt cx="1549" cy="1351"/>
            </a:xfrm>
          </p:grpSpPr>
          <p:sp>
            <p:nvSpPr>
              <p:cNvPr id="38" name="AutoShape 9"/>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39" name="AutoShape 1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40" name="AutoShape 11"/>
              <p:cNvSpPr>
                <a:spLocks noChangeArrowheads="1"/>
              </p:cNvSpPr>
              <p:nvPr/>
            </p:nvSpPr>
            <p:spPr bwMode="gray">
              <a:xfrm>
                <a:off x="1200" y="2736"/>
                <a:ext cx="1350" cy="1168"/>
              </a:xfrm>
              <a:prstGeom prst="hexagon">
                <a:avLst>
                  <a:gd name="adj" fmla="val 28896"/>
                  <a:gd name="vf" fmla="val 115470"/>
                </a:avLst>
              </a:prstGeom>
              <a:blipFill>
                <a:blip r:embed="rId7"/>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26" name="Text Box 12"/>
            <p:cNvSpPr txBox="1">
              <a:spLocks noChangeArrowheads="1"/>
            </p:cNvSpPr>
            <p:nvPr/>
          </p:nvSpPr>
          <p:spPr bwMode="gray">
            <a:xfrm>
              <a:off x="2618" y="2036"/>
              <a:ext cx="539"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rgbClr val="FF0000"/>
                  </a:solidFill>
                  <a:latin typeface="微软雅黑" pitchFamily="34" charset="-122"/>
                  <a:ea typeface="微软雅黑" pitchFamily="34" charset="-122"/>
                </a:rPr>
                <a:t>电器</a:t>
              </a:r>
              <a:endParaRPr lang="en-US" altLang="zh-CN" sz="1600" b="1" dirty="0">
                <a:solidFill>
                  <a:srgbClr val="FF0000"/>
                </a:solidFill>
                <a:latin typeface="微软雅黑" pitchFamily="34" charset="-122"/>
                <a:ea typeface="微软雅黑" pitchFamily="34" charset="-122"/>
              </a:endParaRPr>
            </a:p>
          </p:txBody>
        </p:sp>
        <p:sp>
          <p:nvSpPr>
            <p:cNvPr id="27" name="Text Box 13"/>
            <p:cNvSpPr txBox="1">
              <a:spLocks noChangeArrowheads="1"/>
            </p:cNvSpPr>
            <p:nvPr/>
          </p:nvSpPr>
          <p:spPr bwMode="gray">
            <a:xfrm>
              <a:off x="1454" y="1995"/>
              <a:ext cx="539" cy="262"/>
            </a:xfrm>
            <a:prstGeom prst="rect">
              <a:avLst/>
            </a:prstGeom>
            <a:noFill/>
            <a:ln w="9525" algn="ctr">
              <a:noFill/>
              <a:miter lim="800000"/>
              <a:headEnd/>
              <a:tailEnd/>
            </a:ln>
            <a:effectLst/>
          </p:spPr>
          <p:txBody>
            <a:bodyPr wrap="none">
              <a:spAutoFit/>
            </a:bodyPr>
            <a:lstStyle/>
            <a:p>
              <a:pPr algn="ctr" eaLnBrk="0" hangingPunct="0"/>
              <a:r>
                <a:rPr lang="zh-CN" altLang="en-US" sz="1600" b="1" dirty="0">
                  <a:solidFill>
                    <a:srgbClr val="FF0000"/>
                  </a:solidFill>
                  <a:latin typeface="微软雅黑" pitchFamily="34" charset="-122"/>
                  <a:ea typeface="微软雅黑" pitchFamily="34" charset="-122"/>
                </a:rPr>
                <a:t>电子</a:t>
              </a:r>
              <a:endParaRPr lang="en-US" altLang="zh-CN" sz="1600" b="1" dirty="0">
                <a:solidFill>
                  <a:srgbClr val="FF0000"/>
                </a:solidFill>
                <a:latin typeface="微软雅黑" pitchFamily="34" charset="-122"/>
                <a:ea typeface="微软雅黑" pitchFamily="34" charset="-122"/>
              </a:endParaRPr>
            </a:p>
          </p:txBody>
        </p:sp>
        <p:grpSp>
          <p:nvGrpSpPr>
            <p:cNvPr id="28" name="Group 14"/>
            <p:cNvGrpSpPr>
              <a:grpSpLocks/>
            </p:cNvGrpSpPr>
            <p:nvPr/>
          </p:nvGrpSpPr>
          <p:grpSpPr bwMode="auto">
            <a:xfrm>
              <a:off x="3264" y="1776"/>
              <a:ext cx="1488" cy="1247"/>
              <a:chOff x="3174" y="2656"/>
              <a:chExt cx="1549" cy="1351"/>
            </a:xfrm>
          </p:grpSpPr>
          <p:sp>
            <p:nvSpPr>
              <p:cNvPr id="35" name="AutoShape 15"/>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36" name="AutoShape 16"/>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37" name="AutoShape 17"/>
              <p:cNvSpPr>
                <a:spLocks noChangeArrowheads="1"/>
              </p:cNvSpPr>
              <p:nvPr/>
            </p:nvSpPr>
            <p:spPr bwMode="gray">
              <a:xfrm>
                <a:off x="3264" y="2736"/>
                <a:ext cx="1350" cy="1168"/>
              </a:xfrm>
              <a:prstGeom prst="hexagon">
                <a:avLst>
                  <a:gd name="adj" fmla="val 28896"/>
                  <a:gd name="vf" fmla="val 115470"/>
                </a:avLst>
              </a:prstGeom>
              <a:blipFill>
                <a:blip r:embed="rId8" cstate="print"/>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29" name="Text Box 18"/>
            <p:cNvSpPr txBox="1">
              <a:spLocks noChangeArrowheads="1"/>
            </p:cNvSpPr>
            <p:nvPr/>
          </p:nvSpPr>
          <p:spPr bwMode="gray">
            <a:xfrm>
              <a:off x="3776" y="2036"/>
              <a:ext cx="539" cy="262"/>
            </a:xfrm>
            <a:prstGeom prst="rect">
              <a:avLst/>
            </a:prstGeom>
            <a:noFill/>
            <a:ln w="9525" algn="ctr">
              <a:noFill/>
              <a:miter lim="800000"/>
              <a:headEnd/>
              <a:tailEnd/>
            </a:ln>
            <a:effectLst/>
          </p:spPr>
          <p:txBody>
            <a:bodyPr wrap="none">
              <a:spAutoFit/>
            </a:bodyPr>
            <a:lstStyle/>
            <a:p>
              <a:pPr algn="ctr" eaLnBrk="0" hangingPunct="0"/>
              <a:r>
                <a:rPr lang="zh-CN" altLang="en-US" sz="1600" b="1" dirty="0">
                  <a:latin typeface="微软雅黑" pitchFamily="34" charset="-122"/>
                  <a:ea typeface="微软雅黑" pitchFamily="34" charset="-122"/>
                </a:rPr>
                <a:t>家居</a:t>
              </a:r>
              <a:endParaRPr lang="en-US" altLang="zh-CN" sz="1600" b="1" dirty="0">
                <a:latin typeface="微软雅黑" pitchFamily="34" charset="-122"/>
                <a:ea typeface="微软雅黑" pitchFamily="34" charset="-122"/>
              </a:endParaRPr>
            </a:p>
          </p:txBody>
        </p:sp>
        <p:grpSp>
          <p:nvGrpSpPr>
            <p:cNvPr id="30" name="Group 19"/>
            <p:cNvGrpSpPr>
              <a:grpSpLocks/>
            </p:cNvGrpSpPr>
            <p:nvPr/>
          </p:nvGrpSpPr>
          <p:grpSpPr bwMode="auto">
            <a:xfrm>
              <a:off x="2142" y="2391"/>
              <a:ext cx="1488" cy="1247"/>
              <a:chOff x="3174" y="2656"/>
              <a:chExt cx="1549" cy="1351"/>
            </a:xfrm>
          </p:grpSpPr>
          <p:sp>
            <p:nvSpPr>
              <p:cNvPr id="32" name="AutoShape 20"/>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33" name="AutoShape 21"/>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sp>
            <p:nvSpPr>
              <p:cNvPr id="34" name="AutoShape 22"/>
              <p:cNvSpPr>
                <a:spLocks noChangeArrowheads="1"/>
              </p:cNvSpPr>
              <p:nvPr/>
            </p:nvSpPr>
            <p:spPr bwMode="gray">
              <a:xfrm>
                <a:off x="3264" y="2736"/>
                <a:ext cx="1350" cy="1168"/>
              </a:xfrm>
              <a:prstGeom prst="hexagon">
                <a:avLst>
                  <a:gd name="adj" fmla="val 28896"/>
                  <a:gd name="vf" fmla="val 115470"/>
                </a:avLst>
              </a:prstGeom>
              <a:blipFill>
                <a:blip r:embed="rId9" cstate="print">
                  <a:lum bright="70000" contrast="-70000"/>
                </a:blip>
                <a:stretch>
                  <a:fillRect/>
                </a:stretch>
              </a:blipFill>
              <a:ln w="9525">
                <a:noFill/>
                <a:miter lim="800000"/>
                <a:headEnd/>
                <a:tailEnd/>
              </a:ln>
              <a:effectLst/>
            </p:spPr>
            <p:txBody>
              <a:bodyPr wrap="none" anchor="ctr"/>
              <a:lstStyle/>
              <a:p>
                <a:endParaRPr lang="zh-CN" altLang="en-US" sz="1600" b="1">
                  <a:solidFill>
                    <a:srgbClr val="FF0000"/>
                  </a:solidFill>
                  <a:latin typeface="微软雅黑" pitchFamily="34" charset="-122"/>
                  <a:ea typeface="微软雅黑" pitchFamily="34" charset="-122"/>
                </a:endParaRPr>
              </a:p>
            </p:txBody>
          </p:sp>
        </p:grpSp>
        <p:sp>
          <p:nvSpPr>
            <p:cNvPr id="31" name="Text Box 23"/>
            <p:cNvSpPr txBox="1">
              <a:spLocks noChangeArrowheads="1"/>
            </p:cNvSpPr>
            <p:nvPr/>
          </p:nvSpPr>
          <p:spPr bwMode="gray">
            <a:xfrm>
              <a:off x="2594" y="3196"/>
              <a:ext cx="539" cy="262"/>
            </a:xfrm>
            <a:prstGeom prst="rect">
              <a:avLst/>
            </a:prstGeom>
            <a:noFill/>
            <a:ln w="9525" algn="ctr">
              <a:noFill/>
              <a:miter lim="800000"/>
              <a:headEnd/>
              <a:tailEnd/>
            </a:ln>
            <a:effectLst/>
          </p:spPr>
          <p:txBody>
            <a:bodyPr wrap="none">
              <a:spAutoFit/>
            </a:bodyPr>
            <a:lstStyle/>
            <a:p>
              <a:pPr algn="ctr" eaLnBrk="0" hangingPunct="0"/>
              <a:r>
                <a:rPr lang="zh-CN" altLang="en-US" sz="1600" b="1" dirty="0">
                  <a:latin typeface="微软雅黑" pitchFamily="34" charset="-122"/>
                  <a:ea typeface="微软雅黑" pitchFamily="34" charset="-122"/>
                </a:rPr>
                <a:t>军工</a:t>
              </a:r>
              <a:endParaRPr lang="en-US" altLang="zh-CN" sz="1600" b="1" dirty="0">
                <a:latin typeface="微软雅黑" pitchFamily="34" charset="-122"/>
                <a:ea typeface="微软雅黑" pitchFamily="34" charset="-122"/>
              </a:endParaRPr>
            </a:p>
          </p:txBody>
        </p:sp>
      </p:grpSp>
      <p:sp>
        <p:nvSpPr>
          <p:cNvPr id="51" name="AutoShape 16"/>
          <p:cNvSpPr>
            <a:spLocks noChangeArrowheads="1"/>
          </p:cNvSpPr>
          <p:nvPr/>
        </p:nvSpPr>
        <p:spPr bwMode="gray">
          <a:xfrm>
            <a:off x="4260123" y="190249"/>
            <a:ext cx="1665074" cy="1585076"/>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lIns="91436" tIns="45718" rIns="91436" bIns="45718" anchor="ctr"/>
          <a:lstStyle/>
          <a:p>
            <a:endParaRPr lang="zh-CN" altLang="en-US" sz="1600" b="1">
              <a:solidFill>
                <a:srgbClr val="FF0000"/>
              </a:solidFill>
              <a:latin typeface="微软雅黑" pitchFamily="34" charset="-122"/>
              <a:ea typeface="微软雅黑" pitchFamily="34" charset="-122"/>
            </a:endParaRPr>
          </a:p>
        </p:txBody>
      </p:sp>
      <p:sp>
        <p:nvSpPr>
          <p:cNvPr id="52" name="AutoShape 17"/>
          <p:cNvSpPr>
            <a:spLocks noChangeArrowheads="1"/>
          </p:cNvSpPr>
          <p:nvPr/>
        </p:nvSpPr>
        <p:spPr bwMode="gray">
          <a:xfrm>
            <a:off x="4357687" y="285734"/>
            <a:ext cx="1463444" cy="1394103"/>
          </a:xfrm>
          <a:prstGeom prst="hexagon">
            <a:avLst>
              <a:gd name="adj" fmla="val 28896"/>
              <a:gd name="vf" fmla="val 115470"/>
            </a:avLst>
          </a:prstGeom>
          <a:blipFill>
            <a:blip r:embed="rId10" cstate="print">
              <a:lum bright="70000" contrast="-70000"/>
            </a:blip>
            <a:stretch>
              <a:fillRect/>
            </a:stretch>
          </a:blipFill>
          <a:ln w="9525">
            <a:noFill/>
            <a:miter lim="800000"/>
            <a:headEnd/>
            <a:tailEnd/>
          </a:ln>
          <a:effectLst/>
        </p:spPr>
        <p:txBody>
          <a:bodyPr wrap="none" lIns="91436" tIns="45718" rIns="91436" bIns="45718" anchor="ctr"/>
          <a:lstStyle/>
          <a:p>
            <a:endParaRPr lang="zh-CN" altLang="en-US" sz="1600" b="1">
              <a:solidFill>
                <a:srgbClr val="FF0000"/>
              </a:solidFill>
              <a:latin typeface="微软雅黑" pitchFamily="34" charset="-122"/>
              <a:ea typeface="微软雅黑" pitchFamily="34" charset="-122"/>
            </a:endParaRPr>
          </a:p>
        </p:txBody>
      </p:sp>
      <p:sp>
        <p:nvSpPr>
          <p:cNvPr id="46" name="矩形 45"/>
          <p:cNvSpPr/>
          <p:nvPr/>
        </p:nvSpPr>
        <p:spPr>
          <a:xfrm rot="21074308">
            <a:off x="854598" y="586475"/>
            <a:ext cx="7109631" cy="646327"/>
          </a:xfrm>
          <a:prstGeom prst="rect">
            <a:avLst/>
          </a:prstGeom>
        </p:spPr>
        <p:txBody>
          <a:bodyPr wrap="none" lIns="91436" tIns="45718" rIns="91436" bIns="45718">
            <a:spAutoFit/>
          </a:bodyPr>
          <a:lstStyle/>
          <a:p>
            <a:r>
              <a:rPr lang="zh-CN" altLang="en-US" sz="3600" b="1" dirty="0">
                <a:solidFill>
                  <a:srgbClr val="FF0000"/>
                </a:solidFill>
                <a:latin typeface="HanziPen SC Regular"/>
                <a:ea typeface="方正舒体" pitchFamily="2" charset="-122"/>
                <a:cs typeface="HanziPen SC Regular"/>
              </a:rPr>
              <a:t>用友设计制造一体化解决方案案例</a:t>
            </a:r>
            <a:endParaRPr lang="zh-CN" altLang="en-US" sz="3600" dirty="0">
              <a:solidFill>
                <a:srgbClr val="FF0000"/>
              </a:solidFill>
              <a:latin typeface="HanziPen SC Regular"/>
              <a:ea typeface="方正舒体" pitchFamily="2" charset="-122"/>
              <a:cs typeface="HanziPen SC Regular"/>
            </a:endParaRPr>
          </a:p>
        </p:txBody>
      </p:sp>
    </p:spTree>
    <p:extLst>
      <p:ext uri="{BB962C8B-B14F-4D97-AF65-F5344CB8AC3E}">
        <p14:creationId xmlns:p14="http://schemas.microsoft.com/office/powerpoint/2010/main" val="18528908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3" cstate="print"/>
          <a:srcRect l="1036" t="30195" r="32661" b="39757"/>
          <a:stretch>
            <a:fillRect/>
          </a:stretch>
        </p:blipFill>
        <p:spPr bwMode="auto">
          <a:xfrm>
            <a:off x="0" y="0"/>
            <a:ext cx="9144000" cy="1869672"/>
          </a:xfrm>
          <a:prstGeom prst="rect">
            <a:avLst/>
          </a:prstGeom>
          <a:noFill/>
          <a:ln w="9525">
            <a:noFill/>
            <a:miter lim="800000"/>
            <a:headEnd/>
            <a:tailEnd/>
          </a:ln>
        </p:spPr>
      </p:pic>
      <p:pic>
        <p:nvPicPr>
          <p:cNvPr id="491524" name="Picture 4" descr="航空发动机点火系统专业">
            <a:hlinkClick r:id=""/>
          </p:cNvPr>
          <p:cNvPicPr>
            <a:picLocks noChangeAspect="1" noChangeArrowheads="1"/>
          </p:cNvPicPr>
          <p:nvPr/>
        </p:nvPicPr>
        <p:blipFill>
          <a:blip r:embed="rId4" cstate="print"/>
          <a:srcRect/>
          <a:stretch>
            <a:fillRect/>
          </a:stretch>
        </p:blipFill>
        <p:spPr bwMode="auto">
          <a:xfrm>
            <a:off x="2915816" y="4021373"/>
            <a:ext cx="1104620" cy="872639"/>
          </a:xfrm>
          <a:prstGeom prst="rect">
            <a:avLst/>
          </a:prstGeom>
          <a:noFill/>
        </p:spPr>
      </p:pic>
      <p:pic>
        <p:nvPicPr>
          <p:cNvPr id="491526" name="Picture 6" descr="火警专业">
            <a:hlinkClick r:id=""/>
          </p:cNvPr>
          <p:cNvPicPr>
            <a:picLocks noChangeAspect="1" noChangeArrowheads="1"/>
          </p:cNvPicPr>
          <p:nvPr/>
        </p:nvPicPr>
        <p:blipFill>
          <a:blip r:embed="rId5" cstate="print"/>
          <a:srcRect/>
          <a:stretch>
            <a:fillRect/>
          </a:stretch>
        </p:blipFill>
        <p:spPr bwMode="auto">
          <a:xfrm>
            <a:off x="4115452" y="4021373"/>
            <a:ext cx="1104620" cy="872639"/>
          </a:xfrm>
          <a:prstGeom prst="rect">
            <a:avLst/>
          </a:prstGeom>
          <a:noFill/>
        </p:spPr>
      </p:pic>
      <p:pic>
        <p:nvPicPr>
          <p:cNvPr id="491528" name="Picture 8" descr="二次电源专业">
            <a:hlinkClick r:id=""/>
          </p:cNvPr>
          <p:cNvPicPr>
            <a:picLocks noChangeAspect="1" noChangeArrowheads="1"/>
          </p:cNvPicPr>
          <p:nvPr/>
        </p:nvPicPr>
        <p:blipFill>
          <a:blip r:embed="rId6" cstate="print"/>
          <a:srcRect/>
          <a:stretch>
            <a:fillRect/>
          </a:stretch>
        </p:blipFill>
        <p:spPr bwMode="auto">
          <a:xfrm>
            <a:off x="5292080" y="4021373"/>
            <a:ext cx="1104620" cy="872639"/>
          </a:xfrm>
          <a:prstGeom prst="rect">
            <a:avLst/>
          </a:prstGeom>
          <a:noFill/>
        </p:spPr>
      </p:pic>
      <p:pic>
        <p:nvPicPr>
          <p:cNvPr id="491530" name="Picture 10" descr="航空断路器专业">
            <a:hlinkClick r:id=""/>
          </p:cNvPr>
          <p:cNvPicPr>
            <a:picLocks noChangeAspect="1" noChangeArrowheads="1"/>
          </p:cNvPicPr>
          <p:nvPr/>
        </p:nvPicPr>
        <p:blipFill>
          <a:blip r:embed="rId7" cstate="print"/>
          <a:srcRect/>
          <a:stretch>
            <a:fillRect/>
          </a:stretch>
        </p:blipFill>
        <p:spPr bwMode="auto">
          <a:xfrm>
            <a:off x="6516216" y="4021373"/>
            <a:ext cx="1104620" cy="872639"/>
          </a:xfrm>
          <a:prstGeom prst="rect">
            <a:avLst/>
          </a:prstGeom>
          <a:noFill/>
        </p:spPr>
      </p:pic>
      <p:pic>
        <p:nvPicPr>
          <p:cNvPr id="491532" name="Picture 12" descr="配电系统专业">
            <a:hlinkClick r:id=""/>
          </p:cNvPr>
          <p:cNvPicPr>
            <a:picLocks noChangeAspect="1" noChangeArrowheads="1"/>
          </p:cNvPicPr>
          <p:nvPr/>
        </p:nvPicPr>
        <p:blipFill>
          <a:blip r:embed="rId8" cstate="print"/>
          <a:srcRect/>
          <a:stretch>
            <a:fillRect/>
          </a:stretch>
        </p:blipFill>
        <p:spPr bwMode="auto">
          <a:xfrm>
            <a:off x="7668344" y="4021373"/>
            <a:ext cx="1104620" cy="872639"/>
          </a:xfrm>
          <a:prstGeom prst="rect">
            <a:avLst/>
          </a:prstGeom>
          <a:noFill/>
        </p:spPr>
      </p:pic>
      <p:pic>
        <p:nvPicPr>
          <p:cNvPr id="491534" name="Picture 14" descr="环控系统专业">
            <a:hlinkClick r:id=""/>
          </p:cNvPr>
          <p:cNvPicPr>
            <a:picLocks noChangeAspect="1" noChangeArrowheads="1"/>
          </p:cNvPicPr>
          <p:nvPr/>
        </p:nvPicPr>
        <p:blipFill>
          <a:blip r:embed="rId9" cstate="print"/>
          <a:srcRect/>
          <a:stretch>
            <a:fillRect/>
          </a:stretch>
        </p:blipFill>
        <p:spPr bwMode="auto">
          <a:xfrm>
            <a:off x="1739188" y="4021366"/>
            <a:ext cx="1104620" cy="872639"/>
          </a:xfrm>
          <a:prstGeom prst="rect">
            <a:avLst/>
          </a:prstGeom>
          <a:noFill/>
        </p:spPr>
      </p:pic>
      <p:pic>
        <p:nvPicPr>
          <p:cNvPr id="483329" name="Picture 1" descr="H:\航空机电.png"/>
          <p:cNvPicPr>
            <a:picLocks noChangeAspect="1" noChangeArrowheads="1"/>
          </p:cNvPicPr>
          <p:nvPr/>
        </p:nvPicPr>
        <p:blipFill>
          <a:blip r:embed="rId10" cstate="print"/>
          <a:srcRect l="9633" r="77982" b="34782"/>
          <a:stretch>
            <a:fillRect/>
          </a:stretch>
        </p:blipFill>
        <p:spPr bwMode="auto">
          <a:xfrm>
            <a:off x="428596" y="3857637"/>
            <a:ext cx="1071570" cy="1033277"/>
          </a:xfrm>
          <a:prstGeom prst="rect">
            <a:avLst/>
          </a:prstGeom>
          <a:noFill/>
        </p:spPr>
      </p:pic>
      <p:sp>
        <p:nvSpPr>
          <p:cNvPr id="14" name="TextBox 13"/>
          <p:cNvSpPr txBox="1"/>
          <p:nvPr/>
        </p:nvSpPr>
        <p:spPr>
          <a:xfrm>
            <a:off x="0" y="1928809"/>
            <a:ext cx="3929058" cy="2308320"/>
          </a:xfrm>
          <a:prstGeom prst="rect">
            <a:avLst/>
          </a:prstGeom>
          <a:noFill/>
        </p:spPr>
        <p:txBody>
          <a:bodyPr wrap="square" lIns="91436" tIns="45718" rIns="91436" bIns="45718" rtlCol="0">
            <a:spAutoFit/>
          </a:bodyPr>
          <a:lstStyle/>
          <a:p>
            <a:pPr lvl="0"/>
            <a:r>
              <a:rPr lang="zh-CN" altLang="en-US" dirty="0" smtClean="0">
                <a:latin typeface="华文细黑" pitchFamily="2" charset="-122"/>
                <a:ea typeface="华文细黑" pitchFamily="2" charset="-122"/>
              </a:rPr>
              <a:t>中航工业天津航空机电有限公司（简称：中航工业津电）隶属于中国航空工业集团公司，始建于</a:t>
            </a:r>
            <a:r>
              <a:rPr lang="zh-CN" altLang="zh-CN" dirty="0" smtClean="0">
                <a:latin typeface="华文细黑" pitchFamily="2" charset="-122"/>
                <a:ea typeface="华文细黑" pitchFamily="2" charset="-122"/>
              </a:rPr>
              <a:t>1953</a:t>
            </a:r>
            <a:r>
              <a:rPr lang="zh-CN" altLang="en-US" dirty="0" smtClean="0">
                <a:latin typeface="华文细黑" pitchFamily="2" charset="-122"/>
                <a:ea typeface="华文细黑" pitchFamily="2" charset="-122"/>
              </a:rPr>
              <a:t>年，是中国第一家制造航空电器的大型国有企业，也是中国航空电器的发源地。公司总资产</a:t>
            </a:r>
            <a:r>
              <a:rPr lang="zh-CN" altLang="zh-CN" dirty="0" smtClean="0">
                <a:latin typeface="华文细黑" pitchFamily="2" charset="-122"/>
                <a:ea typeface="华文细黑" pitchFamily="2" charset="-122"/>
              </a:rPr>
              <a:t>10</a:t>
            </a:r>
            <a:r>
              <a:rPr lang="zh-CN" altLang="en-US" dirty="0" smtClean="0">
                <a:latin typeface="华文细黑" pitchFamily="2" charset="-122"/>
                <a:ea typeface="华文细黑" pitchFamily="2" charset="-122"/>
              </a:rPr>
              <a:t>亿元，在册员工</a:t>
            </a:r>
            <a:r>
              <a:rPr lang="zh-CN" altLang="zh-CN" dirty="0" smtClean="0">
                <a:latin typeface="华文细黑" pitchFamily="2" charset="-122"/>
                <a:ea typeface="华文细黑" pitchFamily="2" charset="-122"/>
              </a:rPr>
              <a:t>1000</a:t>
            </a:r>
            <a:r>
              <a:rPr lang="zh-CN" altLang="en-US" dirty="0" smtClean="0">
                <a:latin typeface="华文细黑" pitchFamily="2" charset="-122"/>
                <a:ea typeface="华文细黑" pitchFamily="2" charset="-122"/>
              </a:rPr>
              <a:t>余人。被中国航空工业授予有突出贡献单位称号。</a:t>
            </a:r>
            <a:endParaRPr lang="zh-CN" altLang="en-US" dirty="0">
              <a:latin typeface="华文细黑" pitchFamily="2" charset="-122"/>
              <a:ea typeface="华文细黑" pitchFamily="2" charset="-122"/>
            </a:endParaRPr>
          </a:p>
        </p:txBody>
      </p:sp>
      <p:sp>
        <p:nvSpPr>
          <p:cNvPr id="15" name="矩形 14"/>
          <p:cNvSpPr/>
          <p:nvPr/>
        </p:nvSpPr>
        <p:spPr>
          <a:xfrm>
            <a:off x="4000496" y="1928810"/>
            <a:ext cx="5143504" cy="2062099"/>
          </a:xfrm>
          <a:prstGeom prst="rect">
            <a:avLst/>
          </a:prstGeom>
        </p:spPr>
        <p:txBody>
          <a:bodyPr wrap="square" lIns="91436" tIns="45718" rIns="91436" bIns="45718">
            <a:spAutoFit/>
          </a:bodyPr>
          <a:lstStyle/>
          <a:p>
            <a:r>
              <a:rPr lang="en-US" altLang="zh-CN" sz="1600" dirty="0">
                <a:latin typeface="华文细黑" pitchFamily="2" charset="-122"/>
                <a:ea typeface="华文细黑" pitchFamily="2" charset="-122"/>
              </a:rPr>
              <a:t>5</a:t>
            </a:r>
            <a:r>
              <a:rPr lang="zh-CN" altLang="en-US" sz="1600" dirty="0">
                <a:latin typeface="华文细黑" pitchFamily="2" charset="-122"/>
                <a:ea typeface="华文细黑" pitchFamily="2" charset="-122"/>
              </a:rPr>
              <a:t>月</a:t>
            </a:r>
            <a:r>
              <a:rPr lang="en-US" altLang="zh-CN" sz="1600" dirty="0">
                <a:latin typeface="华文细黑" pitchFamily="2" charset="-122"/>
                <a:ea typeface="华文细黑" pitchFamily="2" charset="-122"/>
              </a:rPr>
              <a:t>31</a:t>
            </a:r>
            <a:r>
              <a:rPr lang="zh-CN" altLang="en-US" sz="1600" dirty="0">
                <a:latin typeface="华文细黑" pitchFamily="2" charset="-122"/>
                <a:ea typeface="华文细黑" pitchFamily="2" charset="-122"/>
              </a:rPr>
              <a:t>日，中航工业津电召开</a:t>
            </a:r>
            <a:r>
              <a:rPr lang="en-US" altLang="zh-CN" sz="1600" dirty="0">
                <a:latin typeface="华文细黑" pitchFamily="2" charset="-122"/>
                <a:ea typeface="华文细黑" pitchFamily="2" charset="-122"/>
              </a:rPr>
              <a:t>PLM</a:t>
            </a:r>
            <a:r>
              <a:rPr lang="zh-CN" altLang="en-US" sz="1600" dirty="0">
                <a:latin typeface="华文细黑" pitchFamily="2" charset="-122"/>
                <a:ea typeface="华文细黑" pitchFamily="2" charset="-122"/>
              </a:rPr>
              <a:t>项目启动会，标志着</a:t>
            </a:r>
            <a:r>
              <a:rPr lang="en-US" altLang="zh-CN" sz="1600" dirty="0">
                <a:latin typeface="华文细黑" pitchFamily="2" charset="-122"/>
                <a:ea typeface="华文细黑" pitchFamily="2" charset="-122"/>
              </a:rPr>
              <a:t>PLM</a:t>
            </a:r>
            <a:r>
              <a:rPr lang="zh-CN" altLang="en-US" sz="1600" dirty="0">
                <a:latin typeface="华文细黑" pitchFamily="2" charset="-122"/>
                <a:ea typeface="华文细黑" pitchFamily="2" charset="-122"/>
              </a:rPr>
              <a:t>项目正式启动。</a:t>
            </a:r>
            <a:endParaRPr lang="en-US" altLang="zh-CN" sz="1600" dirty="0">
              <a:latin typeface="华文细黑" pitchFamily="2" charset="-122"/>
              <a:ea typeface="华文细黑" pitchFamily="2" charset="-122"/>
            </a:endParaRPr>
          </a:p>
          <a:p>
            <a:r>
              <a:rPr lang="en-US" altLang="zh-CN" sz="1600" dirty="0">
                <a:latin typeface="华文细黑" pitchFamily="2" charset="-122"/>
                <a:ea typeface="华文细黑" pitchFamily="2" charset="-122"/>
              </a:rPr>
              <a:t>9</a:t>
            </a:r>
            <a:r>
              <a:rPr lang="zh-CN" altLang="en-US" sz="1600" dirty="0">
                <a:latin typeface="华文细黑" pitchFamily="2" charset="-122"/>
                <a:ea typeface="华文细黑" pitchFamily="2" charset="-122"/>
              </a:rPr>
              <a:t>月</a:t>
            </a:r>
            <a:r>
              <a:rPr lang="en-US" altLang="zh-CN" sz="1600" dirty="0">
                <a:latin typeface="华文细黑" pitchFamily="2" charset="-122"/>
                <a:ea typeface="华文细黑" pitchFamily="2" charset="-122"/>
              </a:rPr>
              <a:t>1</a:t>
            </a:r>
            <a:r>
              <a:rPr lang="zh-CN" altLang="en-US" sz="1600" dirty="0">
                <a:latin typeface="华文细黑" pitchFamily="2" charset="-122"/>
                <a:ea typeface="华文细黑" pitchFamily="2" charset="-122"/>
              </a:rPr>
              <a:t>日正式上线。</a:t>
            </a:r>
          </a:p>
          <a:p>
            <a:r>
              <a:rPr lang="zh-CN" altLang="en-US" sz="1600" dirty="0">
                <a:latin typeface="华文细黑" pitchFamily="2" charset="-122"/>
                <a:ea typeface="华文细黑" pitchFamily="2" charset="-122"/>
              </a:rPr>
              <a:t>　　</a:t>
            </a:r>
            <a:r>
              <a:rPr lang="en-US" altLang="zh-CN" sz="1600" dirty="0">
                <a:latin typeface="华文细黑" pitchFamily="2" charset="-122"/>
                <a:ea typeface="华文细黑" pitchFamily="2" charset="-122"/>
              </a:rPr>
              <a:t>PLM</a:t>
            </a:r>
            <a:r>
              <a:rPr lang="zh-CN" altLang="en-US" sz="1600" dirty="0">
                <a:latin typeface="华文细黑" pitchFamily="2" charset="-122"/>
                <a:ea typeface="华文细黑" pitchFamily="2" charset="-122"/>
              </a:rPr>
              <a:t>系统建设周期为</a:t>
            </a:r>
            <a:r>
              <a:rPr lang="en-US" altLang="zh-CN" sz="1600" dirty="0">
                <a:latin typeface="华文细黑" pitchFamily="2" charset="-122"/>
                <a:ea typeface="华文细黑" pitchFamily="2" charset="-122"/>
              </a:rPr>
              <a:t>3</a:t>
            </a:r>
            <a:r>
              <a:rPr lang="zh-CN" altLang="en-US" sz="1600" dirty="0">
                <a:latin typeface="华文细黑" pitchFamily="2" charset="-122"/>
                <a:ea typeface="华文细黑" pitchFamily="2" charset="-122"/>
              </a:rPr>
              <a:t>个月，实施组织范围主要为产品工艺设计部门，同时涵盖供应、仓储、生产计划，旨在建立以产品设计管理为核心的</a:t>
            </a:r>
            <a:r>
              <a:rPr lang="en-US" altLang="zh-CN" sz="1600" dirty="0">
                <a:latin typeface="华文细黑" pitchFamily="2" charset="-122"/>
                <a:ea typeface="华文细黑" pitchFamily="2" charset="-122"/>
              </a:rPr>
              <a:t>PLM</a:t>
            </a:r>
            <a:r>
              <a:rPr lang="zh-CN" altLang="en-US" sz="1600" dirty="0">
                <a:latin typeface="华文细黑" pitchFamily="2" charset="-122"/>
                <a:ea typeface="华文细黑" pitchFamily="2" charset="-122"/>
              </a:rPr>
              <a:t>体系，规划设计流程，建立完整的产品数据体系，打通设计与生产环节，做到图文共享，数据共享的总体目标。</a:t>
            </a:r>
            <a:endParaRPr lang="zh-CN" altLang="en-US" sz="1600" dirty="0">
              <a:latin typeface="华文细黑" pitchFamily="2" charset="-122"/>
              <a:ea typeface="华文细黑" pitchFamily="2" charset="-122"/>
            </a:endParaRPr>
          </a:p>
        </p:txBody>
      </p:sp>
      <p:grpSp>
        <p:nvGrpSpPr>
          <p:cNvPr id="2" name="组合 6"/>
          <p:cNvGrpSpPr/>
          <p:nvPr/>
        </p:nvGrpSpPr>
        <p:grpSpPr>
          <a:xfrm>
            <a:off x="7072331" y="1571619"/>
            <a:ext cx="1643074" cy="1643074"/>
            <a:chOff x="7086600" y="3022808"/>
            <a:chExt cx="1679575" cy="1600515"/>
          </a:xfrm>
          <a:solidFill>
            <a:schemeClr val="bg1"/>
          </a:solidFill>
        </p:grpSpPr>
        <p:sp>
          <p:nvSpPr>
            <p:cNvPr id="13" name="流程图: 联系 12"/>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6" name="矩形 15"/>
            <p:cNvSpPr/>
            <p:nvPr/>
          </p:nvSpPr>
          <p:spPr>
            <a:xfrm>
              <a:off x="7301027" y="3162927"/>
              <a:ext cx="1353122" cy="12891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dirty="0">
                  <a:solidFill>
                    <a:srgbClr val="FF0000"/>
                  </a:solidFill>
                  <a:latin typeface="微软雅黑" pitchFamily="34" charset="-122"/>
                  <a:ea typeface="微软雅黑" pitchFamily="34" charset="-122"/>
                  <a:cs typeface="Verdana" pitchFamily="34" charset="0"/>
                </a:rPr>
                <a:t>航空装备</a:t>
              </a:r>
              <a:endParaRPr lang="zh-CN" altLang="en-US" sz="4000" dirty="0">
                <a:solidFill>
                  <a:srgbClr val="FF0000"/>
                </a:solidFill>
                <a:latin typeface="微软雅黑" pitchFamily="34" charset="-122"/>
                <a:ea typeface="微软雅黑" pitchFamily="34" charset="-122"/>
                <a:cs typeface="Verdana" pitchFamily="34" charset="0"/>
              </a:endParaRPr>
            </a:p>
          </p:txBody>
        </p:sp>
      </p:grpSp>
    </p:spTree>
    <p:extLst>
      <p:ext uri="{BB962C8B-B14F-4D97-AF65-F5344CB8AC3E}">
        <p14:creationId xmlns:p14="http://schemas.microsoft.com/office/powerpoint/2010/main" val="6423870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2" name="Picture 2" descr="http://www.rpm.com.cn/ch/Images/logo.gif"/>
          <p:cNvPicPr>
            <a:picLocks noChangeAspect="1" noChangeArrowheads="1"/>
          </p:cNvPicPr>
          <p:nvPr/>
        </p:nvPicPr>
        <p:blipFill>
          <a:blip r:embed="rId2" cstate="print"/>
          <a:srcRect/>
          <a:stretch>
            <a:fillRect/>
          </a:stretch>
        </p:blipFill>
        <p:spPr bwMode="auto">
          <a:xfrm>
            <a:off x="2" y="123479"/>
            <a:ext cx="5919831" cy="528092"/>
          </a:xfrm>
          <a:prstGeom prst="rect">
            <a:avLst/>
          </a:prstGeom>
          <a:noFill/>
        </p:spPr>
      </p:pic>
      <p:grpSp>
        <p:nvGrpSpPr>
          <p:cNvPr id="2" name="组合 7"/>
          <p:cNvGrpSpPr/>
          <p:nvPr/>
        </p:nvGrpSpPr>
        <p:grpSpPr>
          <a:xfrm>
            <a:off x="395536" y="3867894"/>
            <a:ext cx="5832648" cy="1143000"/>
            <a:chOff x="138634" y="5357826"/>
            <a:chExt cx="4926754" cy="1071570"/>
          </a:xfrm>
        </p:grpSpPr>
        <p:pic>
          <p:nvPicPr>
            <p:cNvPr id="1075204" name="Picture 4" descr="夹胶热贴生产线">
              <a:hlinkClick r:id="rId3" tooltip="夹胶热贴生产线"/>
            </p:cNvPr>
            <p:cNvPicPr>
              <a:picLocks noChangeAspect="1" noChangeArrowheads="1"/>
            </p:cNvPicPr>
            <p:nvPr/>
          </p:nvPicPr>
          <p:blipFill>
            <a:blip r:embed="rId4" cstate="print"/>
            <a:srcRect/>
            <a:stretch>
              <a:fillRect/>
            </a:stretch>
          </p:blipFill>
          <p:spPr bwMode="auto">
            <a:xfrm>
              <a:off x="138634" y="5357826"/>
              <a:ext cx="1575837" cy="1071570"/>
            </a:xfrm>
            <a:prstGeom prst="rect">
              <a:avLst/>
            </a:prstGeom>
            <a:noFill/>
          </p:spPr>
        </p:pic>
        <p:pic>
          <p:nvPicPr>
            <p:cNvPr id="1075206" name="Picture 6" descr="内衬层挤出压延生产线">
              <a:hlinkClick r:id="rId5" tooltip="内衬层挤出压延生产线"/>
            </p:cNvPr>
            <p:cNvPicPr>
              <a:picLocks noChangeAspect="1" noChangeArrowheads="1"/>
            </p:cNvPicPr>
            <p:nvPr/>
          </p:nvPicPr>
          <p:blipFill>
            <a:blip r:embed="rId6" cstate="print"/>
            <a:srcRect/>
            <a:stretch>
              <a:fillRect/>
            </a:stretch>
          </p:blipFill>
          <p:spPr bwMode="auto">
            <a:xfrm>
              <a:off x="1857356" y="5357826"/>
              <a:ext cx="1618753" cy="1071570"/>
            </a:xfrm>
            <a:prstGeom prst="rect">
              <a:avLst/>
            </a:prstGeom>
            <a:noFill/>
          </p:spPr>
        </p:pic>
        <p:pic>
          <p:nvPicPr>
            <p:cNvPr id="1075210" name="Picture 10" descr="巨型工程子午线轮胎一次法成型机">
              <a:hlinkClick r:id="rId7" tooltip="巨型工程子午线轮胎一次法成型机"/>
            </p:cNvPr>
            <p:cNvPicPr>
              <a:picLocks noChangeAspect="1" noChangeArrowheads="1"/>
            </p:cNvPicPr>
            <p:nvPr/>
          </p:nvPicPr>
          <p:blipFill>
            <a:blip r:embed="rId8" cstate="print"/>
            <a:srcRect/>
            <a:stretch>
              <a:fillRect/>
            </a:stretch>
          </p:blipFill>
          <p:spPr bwMode="auto">
            <a:xfrm>
              <a:off x="3643306" y="5357826"/>
              <a:ext cx="1422082" cy="1071570"/>
            </a:xfrm>
            <a:prstGeom prst="rect">
              <a:avLst/>
            </a:prstGeom>
            <a:noFill/>
          </p:spPr>
        </p:pic>
      </p:grpSp>
      <p:sp>
        <p:nvSpPr>
          <p:cNvPr id="7" name="矩形 6"/>
          <p:cNvSpPr/>
          <p:nvPr/>
        </p:nvSpPr>
        <p:spPr>
          <a:xfrm>
            <a:off x="323528" y="627536"/>
            <a:ext cx="6287616" cy="3293209"/>
          </a:xfrm>
          <a:prstGeom prst="rect">
            <a:avLst/>
          </a:prstGeom>
        </p:spPr>
        <p:txBody>
          <a:bodyPr wrap="square" lIns="91436" tIns="45718" rIns="91436" bIns="45718">
            <a:spAutoFit/>
          </a:bodyPr>
          <a:lstStyle/>
          <a:p>
            <a:r>
              <a:rPr lang="zh-CN" altLang="en-US" sz="1600" dirty="0">
                <a:latin typeface="华文细黑" pitchFamily="2" charset="-122"/>
                <a:ea typeface="华文细黑" pitchFamily="2" charset="-122"/>
              </a:rPr>
              <a:t>天津赛象科技股份有限公司是集科研、开发、生产、贸易于一体的高新技术企业，是研发制造高等级、光机电一体化的各种工程、载重、乘用、航空等系列子午线轮胎生产设备的专业化公司，也是研制其他行业非标设备专业化公司，并可为用户开发工业控制软件和轮胎企业管控网络信息系统。</a:t>
            </a:r>
          </a:p>
          <a:p>
            <a:r>
              <a:rPr lang="zh-CN" altLang="en-US" sz="1600" dirty="0">
                <a:latin typeface="华文细黑" pitchFamily="2" charset="-122"/>
                <a:ea typeface="华文细黑" pitchFamily="2" charset="-122"/>
              </a:rPr>
              <a:t>      公司目前拥有国家发明专利和实用新型专利九十多项；公司被国家批准设立中国橡机行业唯一的博士后工作站并被认定为国家级企业技术中心；公司通过了</a:t>
            </a:r>
            <a:r>
              <a:rPr lang="en-US" altLang="zh-CN" sz="1600" dirty="0">
                <a:latin typeface="华文细黑" pitchFamily="2" charset="-122"/>
                <a:ea typeface="华文细黑" pitchFamily="2" charset="-122"/>
              </a:rPr>
              <a:t>ISO9001</a:t>
            </a:r>
            <a:r>
              <a:rPr lang="zh-CN" altLang="en-US" sz="1600" dirty="0">
                <a:latin typeface="华文细黑" pitchFamily="2" charset="-122"/>
                <a:ea typeface="华文细黑" pitchFamily="2" charset="-122"/>
              </a:rPr>
              <a:t>：</a:t>
            </a:r>
            <a:r>
              <a:rPr lang="en-US" altLang="zh-CN" sz="1600" dirty="0">
                <a:latin typeface="华文细黑" pitchFamily="2" charset="-122"/>
                <a:ea typeface="华文细黑" pitchFamily="2" charset="-122"/>
              </a:rPr>
              <a:t>2000</a:t>
            </a:r>
            <a:r>
              <a:rPr lang="zh-CN" altLang="en-US" sz="1600" dirty="0">
                <a:latin typeface="华文细黑" pitchFamily="2" charset="-122"/>
                <a:ea typeface="华文细黑" pitchFamily="2" charset="-122"/>
              </a:rPr>
              <a:t>质量体系认证，并拥有产品进出口权。目前，公司产品已销往全国，并出口到美、英、法、日、南美及东南亚等十几个国家和地区。“赛象”品牌的子午线轮胎专用设备在国内外享有良好信誉，赛象人以诚信的态度和精湛的技术向用户提供优质产品和完善的售后服务，并将给您企业的发展提供一个美好的未来。</a:t>
            </a:r>
            <a:endParaRPr lang="zh-CN" altLang="en-US" sz="1600" dirty="0">
              <a:latin typeface="华文细黑" pitchFamily="2" charset="-122"/>
              <a:ea typeface="华文细黑" pitchFamily="2" charset="-122"/>
            </a:endParaRPr>
          </a:p>
        </p:txBody>
      </p:sp>
      <p:sp>
        <p:nvSpPr>
          <p:cNvPr id="9" name="Rectangle 10"/>
          <p:cNvSpPr txBox="1">
            <a:spLocks noChangeArrowheads="1"/>
          </p:cNvSpPr>
          <p:nvPr/>
        </p:nvSpPr>
        <p:spPr bwMode="auto">
          <a:xfrm>
            <a:off x="6660233" y="1131591"/>
            <a:ext cx="2200312" cy="1746615"/>
          </a:xfrm>
          <a:prstGeom prst="rect">
            <a:avLst/>
          </a:prstGeom>
          <a:noFill/>
          <a:ln w="9525">
            <a:noFill/>
            <a:miter lim="800000"/>
            <a:headEnd/>
            <a:tailEnd/>
          </a:ln>
        </p:spPr>
        <p:txBody>
          <a:bodyPr lIns="91436" tIns="45718" rIns="91436" bIns="45718"/>
          <a:lstStyle/>
          <a:p>
            <a:pPr marL="342887" indent="-342887" eaLnBrk="0" hangingPunct="0">
              <a:lnSpc>
                <a:spcPct val="80000"/>
              </a:lnSpc>
              <a:spcBef>
                <a:spcPct val="20000"/>
              </a:spcBef>
              <a:buSzPct val="90000"/>
              <a:buBlip>
                <a:blip r:embed="rId9"/>
              </a:buBlip>
              <a:defRPr/>
            </a:pPr>
            <a:r>
              <a:rPr lang="zh-CN" altLang="en-US" sz="1900" kern="0" dirty="0">
                <a:latin typeface="华文细黑" pitchFamily="2" charset="-122"/>
                <a:ea typeface="华文细黑" pitchFamily="2" charset="-122"/>
              </a:rPr>
              <a:t>用友</a:t>
            </a:r>
            <a:r>
              <a:rPr lang="en-US" altLang="zh-CN" sz="1900" kern="0" dirty="0">
                <a:latin typeface="华文细黑" pitchFamily="2" charset="-122"/>
                <a:ea typeface="华文细黑" pitchFamily="2" charset="-122"/>
              </a:rPr>
              <a:t>PLM </a:t>
            </a:r>
            <a:r>
              <a:rPr lang="en-US" altLang="zh-CN" sz="1900" kern="0" dirty="0">
                <a:latin typeface="华文细黑" pitchFamily="2" charset="-122"/>
                <a:ea typeface="华文细黑" pitchFamily="2" charset="-122"/>
              </a:rPr>
              <a:t>7.6</a:t>
            </a:r>
          </a:p>
          <a:p>
            <a:pPr marL="342887" indent="-342887" eaLnBrk="0" hangingPunct="0">
              <a:lnSpc>
                <a:spcPct val="80000"/>
              </a:lnSpc>
              <a:spcBef>
                <a:spcPct val="20000"/>
              </a:spcBef>
              <a:buSzPct val="90000"/>
              <a:buBlip>
                <a:blip r:embed="rId9"/>
              </a:buBlip>
              <a:defRPr/>
            </a:pPr>
            <a:r>
              <a:rPr lang="en-US" altLang="zh-CN" sz="1900" kern="0" dirty="0">
                <a:latin typeface="华文细黑" pitchFamily="2" charset="-122"/>
                <a:ea typeface="华文细黑" pitchFamily="2" charset="-122"/>
              </a:rPr>
              <a:t>AutoCAD </a:t>
            </a:r>
            <a:r>
              <a:rPr lang="zh-CN" altLang="en-US" sz="1900" kern="0" dirty="0">
                <a:latin typeface="华文细黑" pitchFamily="2" charset="-122"/>
                <a:ea typeface="华文细黑" pitchFamily="2" charset="-122"/>
              </a:rPr>
              <a:t>、</a:t>
            </a:r>
            <a:r>
              <a:rPr lang="en-US" altLang="zh-CN" sz="1900" kern="0" dirty="0">
                <a:latin typeface="华文细黑" pitchFamily="2" charset="-122"/>
                <a:ea typeface="华文细黑" pitchFamily="2" charset="-122"/>
              </a:rPr>
              <a:t>Inventor</a:t>
            </a:r>
          </a:p>
          <a:p>
            <a:pPr marL="342887" indent="-342887" eaLnBrk="0" hangingPunct="0">
              <a:lnSpc>
                <a:spcPct val="80000"/>
              </a:lnSpc>
              <a:spcBef>
                <a:spcPct val="20000"/>
              </a:spcBef>
              <a:buSzPct val="90000"/>
              <a:buBlip>
                <a:blip r:embed="rId9"/>
              </a:buBlip>
              <a:defRPr/>
            </a:pPr>
            <a:r>
              <a:rPr lang="zh-CN" altLang="en-US" sz="1900" kern="0" dirty="0">
                <a:latin typeface="华文细黑" pitchFamily="2" charset="-122"/>
                <a:ea typeface="华文细黑" pitchFamily="2" charset="-122"/>
              </a:rPr>
              <a:t>用</a:t>
            </a:r>
            <a:r>
              <a:rPr lang="zh-CN" altLang="en-US" sz="1900" kern="0" dirty="0">
                <a:latin typeface="华文细黑" pitchFamily="2" charset="-122"/>
                <a:ea typeface="华文细黑" pitchFamily="2" charset="-122"/>
              </a:rPr>
              <a:t>友</a:t>
            </a:r>
            <a:r>
              <a:rPr lang="en-US" altLang="zh-CN" sz="1900" kern="0" dirty="0">
                <a:latin typeface="华文细黑" pitchFamily="2" charset="-122"/>
                <a:ea typeface="华文细黑" pitchFamily="2" charset="-122"/>
              </a:rPr>
              <a:t>U9 ERP</a:t>
            </a:r>
          </a:p>
          <a:p>
            <a:pPr marL="342887" indent="-342887" eaLnBrk="0" hangingPunct="0">
              <a:lnSpc>
                <a:spcPct val="80000"/>
              </a:lnSpc>
              <a:spcBef>
                <a:spcPct val="20000"/>
              </a:spcBef>
              <a:buSzPct val="90000"/>
              <a:buBlip>
                <a:blip r:embed="rId9"/>
              </a:buBlip>
              <a:defRPr/>
            </a:pPr>
            <a:r>
              <a:rPr lang="en-US" altLang="zh-CN" sz="1900" kern="0" dirty="0">
                <a:latin typeface="华文细黑" pitchFamily="2" charset="-122"/>
                <a:ea typeface="华文细黑" pitchFamily="2" charset="-122"/>
              </a:rPr>
              <a:t>……….</a:t>
            </a:r>
            <a:endParaRPr lang="en-US" altLang="zh-CN" sz="1900" kern="0" dirty="0">
              <a:latin typeface="华文细黑" pitchFamily="2" charset="-122"/>
              <a:ea typeface="华文细黑" pitchFamily="2" charset="-122"/>
            </a:endParaRPr>
          </a:p>
        </p:txBody>
      </p:sp>
      <p:sp>
        <p:nvSpPr>
          <p:cNvPr id="10" name="Rectangle 10"/>
          <p:cNvSpPr txBox="1">
            <a:spLocks noChangeArrowheads="1"/>
          </p:cNvSpPr>
          <p:nvPr/>
        </p:nvSpPr>
        <p:spPr bwMode="auto">
          <a:xfrm>
            <a:off x="6588225" y="3507855"/>
            <a:ext cx="2485478" cy="14637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36" tIns="45718" rIns="91436" bIns="45718"/>
          <a:lstStyle/>
          <a:p>
            <a:pPr indent="-342887" algn="ctr" eaLnBrk="0" hangingPunct="0">
              <a:buSzPct val="90000"/>
              <a:defRPr/>
            </a:pPr>
            <a:r>
              <a:rPr lang="zh-CN" altLang="en-US" sz="1900" kern="0" dirty="0">
                <a:latin typeface="华文细黑" pitchFamily="2" charset="-122"/>
                <a:ea typeface="华文细黑" pitchFamily="2" charset="-122"/>
              </a:rPr>
              <a:t>装备制造行业全面</a:t>
            </a:r>
            <a:r>
              <a:rPr lang="zh-CN" altLang="en-US" sz="1900" kern="0" dirty="0">
                <a:latin typeface="华文细黑" pitchFamily="2" charset="-122"/>
                <a:ea typeface="华文细黑" pitchFamily="2" charset="-122"/>
              </a:rPr>
              <a:t>信息化解决方案打造数字化企业，全面提升核心竞争力</a:t>
            </a:r>
            <a:endParaRPr lang="en-US" altLang="zh-CN" sz="1900" kern="0" dirty="0">
              <a:latin typeface="华文细黑" pitchFamily="2" charset="-122"/>
              <a:ea typeface="华文细黑" pitchFamily="2" charset="-122"/>
            </a:endParaRPr>
          </a:p>
        </p:txBody>
      </p:sp>
      <p:grpSp>
        <p:nvGrpSpPr>
          <p:cNvPr id="11" name="组合 6"/>
          <p:cNvGrpSpPr/>
          <p:nvPr/>
        </p:nvGrpSpPr>
        <p:grpSpPr>
          <a:xfrm>
            <a:off x="5364088" y="2211711"/>
            <a:ext cx="1643074" cy="1643074"/>
            <a:chOff x="7086600" y="3022808"/>
            <a:chExt cx="1679575" cy="1600515"/>
          </a:xfrm>
          <a:solidFill>
            <a:schemeClr val="bg1"/>
          </a:solidFill>
        </p:grpSpPr>
        <p:sp>
          <p:nvSpPr>
            <p:cNvPr id="12" name="流程图: 联系 12"/>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3" name="矩形 12"/>
            <p:cNvSpPr/>
            <p:nvPr/>
          </p:nvSpPr>
          <p:spPr>
            <a:xfrm>
              <a:off x="7301027" y="3162927"/>
              <a:ext cx="1353122" cy="12891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dirty="0">
                  <a:solidFill>
                    <a:srgbClr val="FF0000"/>
                  </a:solidFill>
                  <a:latin typeface="微软雅黑" pitchFamily="34" charset="-122"/>
                  <a:ea typeface="微软雅黑" pitchFamily="34" charset="-122"/>
                  <a:cs typeface="Verdana" pitchFamily="34" charset="0"/>
                </a:rPr>
                <a:t>装备制造</a:t>
              </a:r>
              <a:endParaRPr lang="en-US" altLang="zh-CN" sz="4000" dirty="0">
                <a:solidFill>
                  <a:srgbClr val="FF0000"/>
                </a:solidFill>
                <a:latin typeface="微软雅黑" pitchFamily="34" charset="-122"/>
                <a:ea typeface="微软雅黑" pitchFamily="34" charset="-122"/>
                <a:cs typeface="Verdana" pitchFamily="34" charset="0"/>
              </a:endParaRPr>
            </a:p>
          </p:txBody>
        </p:sp>
      </p:grpSp>
    </p:spTree>
    <p:extLst>
      <p:ext uri="{BB962C8B-B14F-4D97-AF65-F5344CB8AC3E}">
        <p14:creationId xmlns:p14="http://schemas.microsoft.com/office/powerpoint/2010/main" val="998879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2403" t="14804" r="32762" b="72424"/>
          <a:stretch>
            <a:fillRect/>
          </a:stretch>
        </p:blipFill>
        <p:spPr bwMode="auto">
          <a:xfrm>
            <a:off x="0" y="0"/>
            <a:ext cx="9144000" cy="1197429"/>
          </a:xfrm>
          <a:prstGeom prst="rect">
            <a:avLst/>
          </a:prstGeom>
          <a:ln>
            <a:noFill/>
          </a:ln>
          <a:effectLst>
            <a:softEdge rad="112500"/>
          </a:effectLst>
        </p:spPr>
      </p:pic>
      <p:pic>
        <p:nvPicPr>
          <p:cNvPr id="3" name="Picture 2"/>
          <p:cNvPicPr>
            <a:picLocks noChangeAspect="1" noChangeArrowheads="1"/>
          </p:cNvPicPr>
          <p:nvPr/>
        </p:nvPicPr>
        <p:blipFill>
          <a:blip r:embed="rId2"/>
          <a:srcRect l="12403" t="32220" r="13831" b="27141"/>
          <a:stretch>
            <a:fillRect/>
          </a:stretch>
        </p:blipFill>
        <p:spPr bwMode="auto">
          <a:xfrm>
            <a:off x="0" y="1504950"/>
            <a:ext cx="9102634" cy="2819400"/>
          </a:xfrm>
          <a:prstGeom prst="rect">
            <a:avLst/>
          </a:prstGeom>
          <a:noFill/>
          <a:ln w="9525">
            <a:noFill/>
            <a:miter lim="800000"/>
            <a:headEnd/>
            <a:tailEnd/>
          </a:ln>
          <a:effectLst/>
        </p:spPr>
      </p:pic>
      <p:grpSp>
        <p:nvGrpSpPr>
          <p:cNvPr id="2" name="组合 6"/>
          <p:cNvGrpSpPr/>
          <p:nvPr/>
        </p:nvGrpSpPr>
        <p:grpSpPr>
          <a:xfrm>
            <a:off x="7072331" y="1571619"/>
            <a:ext cx="1643074" cy="1643074"/>
            <a:chOff x="7086600" y="3022808"/>
            <a:chExt cx="1679575" cy="1600515"/>
          </a:xfrm>
          <a:solidFill>
            <a:schemeClr val="bg1"/>
          </a:solidFill>
        </p:grpSpPr>
        <p:sp>
          <p:nvSpPr>
            <p:cNvPr id="8" name="流程图: 联系 7"/>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9" name="矩形 8"/>
            <p:cNvSpPr/>
            <p:nvPr/>
          </p:nvSpPr>
          <p:spPr>
            <a:xfrm>
              <a:off x="7301027" y="3162927"/>
              <a:ext cx="1353122" cy="12891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dirty="0">
                  <a:solidFill>
                    <a:srgbClr val="FF0000"/>
                  </a:solidFill>
                  <a:latin typeface="微软雅黑" pitchFamily="34" charset="-122"/>
                  <a:ea typeface="微软雅黑" pitchFamily="34" charset="-122"/>
                  <a:cs typeface="Verdana" pitchFamily="34" charset="0"/>
                </a:rPr>
                <a:t>军工</a:t>
              </a:r>
              <a:endParaRPr lang="en-US" altLang="zh-CN" sz="4000" dirty="0">
                <a:solidFill>
                  <a:srgbClr val="FF0000"/>
                </a:solidFill>
                <a:latin typeface="微软雅黑" pitchFamily="34" charset="-122"/>
                <a:ea typeface="微软雅黑" pitchFamily="34" charset="-122"/>
                <a:cs typeface="Verdana" pitchFamily="34" charset="0"/>
              </a:endParaRPr>
            </a:p>
            <a:p>
              <a:r>
                <a:rPr lang="zh-CN" altLang="en-US" sz="4000" dirty="0">
                  <a:solidFill>
                    <a:srgbClr val="FF0000"/>
                  </a:solidFill>
                  <a:latin typeface="微软雅黑" pitchFamily="34" charset="-122"/>
                  <a:ea typeface="微软雅黑" pitchFamily="34" charset="-122"/>
                  <a:cs typeface="Verdana" pitchFamily="34" charset="0"/>
                </a:rPr>
                <a:t>装备</a:t>
              </a:r>
              <a:endParaRPr lang="zh-CN" altLang="en-US" sz="4000" dirty="0">
                <a:solidFill>
                  <a:srgbClr val="FF0000"/>
                </a:solidFill>
                <a:latin typeface="微软雅黑" pitchFamily="34" charset="-122"/>
                <a:ea typeface="微软雅黑" pitchFamily="34" charset="-122"/>
                <a:cs typeface="Verdana" pitchFamily="34" charset="0"/>
              </a:endParaRPr>
            </a:p>
          </p:txBody>
        </p:sp>
      </p:grpSp>
    </p:spTree>
    <p:extLst>
      <p:ext uri="{BB962C8B-B14F-4D97-AF65-F5344CB8AC3E}">
        <p14:creationId xmlns:p14="http://schemas.microsoft.com/office/powerpoint/2010/main" val="1849869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1"/>
            <a:ext cx="1643042" cy="11251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微软雅黑"/>
              <a:ea typeface="微软雅黑"/>
              <a:cs typeface="微软雅黑"/>
            </a:endParaRPr>
          </a:p>
        </p:txBody>
      </p:sp>
      <p:pic>
        <p:nvPicPr>
          <p:cNvPr id="583683" name="Picture 3"/>
          <p:cNvPicPr>
            <a:picLocks noChangeAspect="1" noChangeArrowheads="1"/>
          </p:cNvPicPr>
          <p:nvPr/>
        </p:nvPicPr>
        <p:blipFill rotWithShape="1">
          <a:blip r:embed="rId2" cstate="print"/>
          <a:srcRect/>
          <a:stretch/>
        </p:blipFill>
        <p:spPr bwMode="auto">
          <a:xfrm>
            <a:off x="0" y="1203599"/>
            <a:ext cx="9144000" cy="1660933"/>
          </a:xfrm>
          <a:prstGeom prst="rect">
            <a:avLst/>
          </a:prstGeom>
          <a:ln>
            <a:noFill/>
          </a:ln>
          <a:effectLst>
            <a:softEdge rad="112500"/>
          </a:effectLst>
        </p:spPr>
      </p:pic>
      <p:pic>
        <p:nvPicPr>
          <p:cNvPr id="583685" name="Picture 5"/>
          <p:cNvPicPr>
            <a:picLocks noChangeAspect="1" noChangeArrowheads="1"/>
          </p:cNvPicPr>
          <p:nvPr/>
        </p:nvPicPr>
        <p:blipFill>
          <a:blip r:embed="rId3" cstate="print"/>
          <a:srcRect l="943" t="3821"/>
          <a:stretch>
            <a:fillRect/>
          </a:stretch>
        </p:blipFill>
        <p:spPr bwMode="auto">
          <a:xfrm>
            <a:off x="1643042" y="23434"/>
            <a:ext cx="7500958" cy="1117298"/>
          </a:xfrm>
          <a:prstGeom prst="rect">
            <a:avLst/>
          </a:prstGeom>
          <a:ln>
            <a:noFill/>
          </a:ln>
          <a:effectLst>
            <a:softEdge rad="112500"/>
          </a:effectLst>
        </p:spPr>
      </p:pic>
      <p:pic>
        <p:nvPicPr>
          <p:cNvPr id="583682" name="Picture 2"/>
          <p:cNvPicPr>
            <a:picLocks noChangeAspect="1" noChangeArrowheads="1"/>
          </p:cNvPicPr>
          <p:nvPr/>
        </p:nvPicPr>
        <p:blipFill>
          <a:blip r:embed="rId4" cstate="print"/>
          <a:srcRect/>
          <a:stretch>
            <a:fillRect/>
          </a:stretch>
        </p:blipFill>
        <p:spPr bwMode="auto">
          <a:xfrm>
            <a:off x="323528" y="4183726"/>
            <a:ext cx="1378496" cy="933338"/>
          </a:xfrm>
          <a:prstGeom prst="rect">
            <a:avLst/>
          </a:prstGeom>
          <a:ln>
            <a:noFill/>
          </a:ln>
          <a:effectLst>
            <a:softEdge rad="112500"/>
          </a:effectLst>
        </p:spPr>
      </p:pic>
      <p:pic>
        <p:nvPicPr>
          <p:cNvPr id="583687" name="Picture 7" descr="http://www.dayunmotor.com/skin/2010blue/images/dysb.jpg"/>
          <p:cNvPicPr>
            <a:picLocks noChangeAspect="1" noChangeArrowheads="1"/>
          </p:cNvPicPr>
          <p:nvPr/>
        </p:nvPicPr>
        <p:blipFill>
          <a:blip r:embed="rId5" cstate="print"/>
          <a:srcRect/>
          <a:stretch>
            <a:fillRect/>
          </a:stretch>
        </p:blipFill>
        <p:spPr bwMode="auto">
          <a:xfrm>
            <a:off x="71438" y="160720"/>
            <a:ext cx="1500166" cy="766174"/>
          </a:xfrm>
          <a:prstGeom prst="rect">
            <a:avLst/>
          </a:prstGeom>
          <a:noFill/>
          <a:ln>
            <a:noFill/>
          </a:ln>
        </p:spPr>
      </p:pic>
      <p:sp>
        <p:nvSpPr>
          <p:cNvPr id="185351" name="矩形 6"/>
          <p:cNvSpPr>
            <a:spLocks noChangeArrowheads="1"/>
          </p:cNvSpPr>
          <p:nvPr/>
        </p:nvSpPr>
        <p:spPr bwMode="auto">
          <a:xfrm>
            <a:off x="2483769" y="3147814"/>
            <a:ext cx="6500826" cy="1815878"/>
          </a:xfrm>
          <a:prstGeom prst="rect">
            <a:avLst/>
          </a:prstGeom>
          <a:noFill/>
          <a:ln w="9525">
            <a:noFill/>
            <a:miter lim="800000"/>
            <a:headEnd/>
            <a:tailEnd/>
          </a:ln>
        </p:spPr>
        <p:txBody>
          <a:bodyPr wrap="square" lIns="91436" tIns="45718" rIns="91436" bIns="45718">
            <a:spAutoFit/>
          </a:bodyPr>
          <a:lstStyle/>
          <a:p>
            <a:r>
              <a:rPr lang="zh-CN" altLang="en-US" sz="1400" dirty="0">
                <a:latin typeface="微软雅黑"/>
                <a:ea typeface="微软雅黑"/>
                <a:cs typeface="微软雅黑"/>
              </a:rPr>
              <a:t>山西大运汽车制造有限公司厂区占地面积</a:t>
            </a:r>
            <a:r>
              <a:rPr lang="en-US" altLang="zh-CN" sz="1400" dirty="0">
                <a:latin typeface="微软雅黑"/>
                <a:ea typeface="微软雅黑"/>
                <a:cs typeface="微软雅黑"/>
              </a:rPr>
              <a:t>1500</a:t>
            </a:r>
            <a:r>
              <a:rPr lang="zh-CN" altLang="en-US" sz="1400" dirty="0">
                <a:latin typeface="微软雅黑"/>
                <a:ea typeface="微软雅黑"/>
                <a:cs typeface="微软雅黑"/>
              </a:rPr>
              <a:t>亩，总建筑面积</a:t>
            </a:r>
            <a:r>
              <a:rPr lang="en-US" altLang="zh-CN" sz="1400" dirty="0">
                <a:latin typeface="微软雅黑"/>
                <a:ea typeface="微软雅黑"/>
                <a:cs typeface="微软雅黑"/>
              </a:rPr>
              <a:t>30</a:t>
            </a:r>
            <a:r>
              <a:rPr lang="zh-CN" altLang="en-US" sz="1400" dirty="0">
                <a:latin typeface="微软雅黑"/>
                <a:ea typeface="微软雅黑"/>
                <a:cs typeface="微软雅黑"/>
              </a:rPr>
              <a:t>万平米，总资产</a:t>
            </a:r>
            <a:r>
              <a:rPr lang="en-US" altLang="zh-CN" sz="1400" dirty="0">
                <a:latin typeface="微软雅黑"/>
                <a:ea typeface="微软雅黑"/>
                <a:cs typeface="微软雅黑"/>
              </a:rPr>
              <a:t>26</a:t>
            </a:r>
            <a:r>
              <a:rPr lang="zh-CN" altLang="en-US" sz="1400" dirty="0">
                <a:latin typeface="微软雅黑"/>
                <a:ea typeface="微软雅黑"/>
                <a:cs typeface="微软雅黑"/>
              </a:rPr>
              <a:t>亿元人民币，拥有国内一流的冲压、焊装、涂装、总装四大工艺生产线，主要生产设备、检测试验设备均达到了国内先进水平。公司现有员工</a:t>
            </a:r>
            <a:r>
              <a:rPr lang="en-US" altLang="zh-CN" sz="1400" dirty="0">
                <a:latin typeface="微软雅黑"/>
                <a:ea typeface="微软雅黑"/>
                <a:cs typeface="微软雅黑"/>
              </a:rPr>
              <a:t>1500</a:t>
            </a:r>
            <a:r>
              <a:rPr lang="zh-CN" altLang="en-US" sz="1400" dirty="0">
                <a:latin typeface="微软雅黑"/>
                <a:ea typeface="微软雅黑"/>
                <a:cs typeface="微软雅黑"/>
              </a:rPr>
              <a:t>人，其中大专以上学历占</a:t>
            </a:r>
            <a:r>
              <a:rPr lang="en-US" altLang="zh-CN" sz="1400" dirty="0">
                <a:latin typeface="微软雅黑"/>
                <a:ea typeface="微软雅黑"/>
                <a:cs typeface="微软雅黑"/>
              </a:rPr>
              <a:t>40%</a:t>
            </a:r>
            <a:r>
              <a:rPr lang="zh-CN" altLang="en-US" sz="1400" dirty="0">
                <a:latin typeface="微软雅黑"/>
                <a:ea typeface="微软雅黑"/>
                <a:cs typeface="微软雅黑"/>
              </a:rPr>
              <a:t>，工程技术人员占</a:t>
            </a:r>
            <a:r>
              <a:rPr lang="en-US" altLang="zh-CN" sz="1400" dirty="0">
                <a:latin typeface="微软雅黑"/>
                <a:ea typeface="微软雅黑"/>
                <a:cs typeface="微软雅黑"/>
              </a:rPr>
              <a:t>30%</a:t>
            </a:r>
            <a:r>
              <a:rPr lang="zh-CN" altLang="en-US" sz="1400" dirty="0">
                <a:latin typeface="微软雅黑"/>
                <a:ea typeface="微软雅黑"/>
                <a:cs typeface="微软雅黑"/>
              </a:rPr>
              <a:t>，已形成整体素质较高、专业素质过硬的员工队伍。</a:t>
            </a:r>
            <a:endParaRPr lang="en-US" altLang="zh-CN" sz="1400" dirty="0">
              <a:latin typeface="微软雅黑"/>
              <a:ea typeface="微软雅黑"/>
              <a:cs typeface="微软雅黑"/>
            </a:endParaRPr>
          </a:p>
          <a:p>
            <a:r>
              <a:rPr lang="zh-CN" altLang="en-US" sz="1400" dirty="0">
                <a:latin typeface="微软雅黑"/>
                <a:ea typeface="微软雅黑"/>
                <a:cs typeface="微软雅黑"/>
              </a:rPr>
              <a:t>大运重卡项目采用总体规划、分期实施的建设方式，一期工程达产后将实现年产重卡</a:t>
            </a:r>
            <a:r>
              <a:rPr lang="en-US" altLang="zh-CN" sz="1400" dirty="0">
                <a:latin typeface="微软雅黑"/>
                <a:ea typeface="微软雅黑"/>
                <a:cs typeface="微软雅黑"/>
              </a:rPr>
              <a:t>5</a:t>
            </a:r>
            <a:r>
              <a:rPr lang="zh-CN" altLang="en-US" sz="1400" dirty="0">
                <a:latin typeface="微软雅黑"/>
                <a:ea typeface="微软雅黑"/>
                <a:cs typeface="微软雅黑"/>
              </a:rPr>
              <a:t>万辆，年产值</a:t>
            </a:r>
            <a:r>
              <a:rPr lang="en-US" altLang="zh-CN" sz="1400" dirty="0">
                <a:latin typeface="微软雅黑"/>
                <a:ea typeface="微软雅黑"/>
                <a:cs typeface="微软雅黑"/>
              </a:rPr>
              <a:t>150</a:t>
            </a:r>
            <a:r>
              <a:rPr lang="zh-CN" altLang="en-US" sz="1400" dirty="0">
                <a:latin typeface="微软雅黑"/>
                <a:ea typeface="微软雅黑"/>
                <a:cs typeface="微软雅黑"/>
              </a:rPr>
              <a:t>亿元，年利税</a:t>
            </a:r>
            <a:r>
              <a:rPr lang="en-US" altLang="zh-CN" sz="1400" dirty="0">
                <a:latin typeface="微软雅黑"/>
                <a:ea typeface="微软雅黑"/>
                <a:cs typeface="微软雅黑"/>
              </a:rPr>
              <a:t>10</a:t>
            </a:r>
            <a:r>
              <a:rPr lang="zh-CN" altLang="en-US" sz="1400" dirty="0">
                <a:latin typeface="微软雅黑"/>
                <a:ea typeface="微软雅黑"/>
                <a:cs typeface="微软雅黑"/>
              </a:rPr>
              <a:t>亿元以上的目标，二期工程达产后将形成年产</a:t>
            </a:r>
            <a:r>
              <a:rPr lang="en-US" altLang="zh-CN" sz="1400" dirty="0">
                <a:latin typeface="微软雅黑"/>
                <a:ea typeface="微软雅黑"/>
                <a:cs typeface="微软雅黑"/>
              </a:rPr>
              <a:t>10</a:t>
            </a:r>
            <a:r>
              <a:rPr lang="zh-CN" altLang="en-US" sz="1400" dirty="0">
                <a:latin typeface="微软雅黑"/>
                <a:ea typeface="微软雅黑"/>
                <a:cs typeface="微软雅黑"/>
              </a:rPr>
              <a:t>万辆以上的规模，年产值可实现</a:t>
            </a:r>
            <a:r>
              <a:rPr lang="en-US" altLang="zh-CN" sz="1400" dirty="0">
                <a:latin typeface="微软雅黑"/>
                <a:ea typeface="微软雅黑"/>
                <a:cs typeface="微软雅黑"/>
              </a:rPr>
              <a:t>300</a:t>
            </a:r>
            <a:r>
              <a:rPr lang="zh-CN" altLang="en-US" sz="1400" dirty="0">
                <a:latin typeface="微软雅黑"/>
                <a:ea typeface="微软雅黑"/>
                <a:cs typeface="微软雅黑"/>
              </a:rPr>
              <a:t>亿元以上。</a:t>
            </a:r>
            <a:endParaRPr lang="en-US" altLang="zh-CN" sz="1400" dirty="0">
              <a:latin typeface="微软雅黑"/>
              <a:ea typeface="微软雅黑"/>
              <a:cs typeface="微软雅黑"/>
            </a:endParaRPr>
          </a:p>
        </p:txBody>
      </p:sp>
      <p:sp>
        <p:nvSpPr>
          <p:cNvPr id="8" name="Rectangle 7"/>
          <p:cNvSpPr txBox="1">
            <a:spLocks noChangeArrowheads="1"/>
          </p:cNvSpPr>
          <p:nvPr/>
        </p:nvSpPr>
        <p:spPr bwMode="auto">
          <a:xfrm>
            <a:off x="179515" y="2931790"/>
            <a:ext cx="2022475" cy="1080120"/>
          </a:xfrm>
          <a:prstGeom prst="rect">
            <a:avLst/>
          </a:prstGeom>
          <a:noFill/>
          <a:ln w="9525">
            <a:noFill/>
            <a:miter lim="800000"/>
            <a:headEnd/>
            <a:tailEnd/>
          </a:ln>
        </p:spPr>
        <p:txBody>
          <a:bodyPr lIns="91436" tIns="45718" rIns="91436" bIns="45718"/>
          <a:lstStyle/>
          <a:p>
            <a:pPr marL="342887" indent="-342887" eaLnBrk="0" hangingPunct="0">
              <a:lnSpc>
                <a:spcPct val="80000"/>
              </a:lnSpc>
              <a:spcBef>
                <a:spcPct val="20000"/>
              </a:spcBef>
              <a:buSzPct val="90000"/>
              <a:buBlip>
                <a:blip r:embed="rId6"/>
              </a:buBlip>
              <a:defRPr/>
            </a:pPr>
            <a:r>
              <a:rPr lang="zh-CN" altLang="en-US" sz="1900" kern="0" dirty="0">
                <a:solidFill>
                  <a:srgbClr val="C00000"/>
                </a:solidFill>
                <a:latin typeface="微软雅黑"/>
                <a:ea typeface="微软雅黑"/>
                <a:cs typeface="微软雅黑"/>
              </a:rPr>
              <a:t>用友</a:t>
            </a:r>
            <a:r>
              <a:rPr lang="en-US" altLang="zh-CN" sz="1900" kern="0" dirty="0">
                <a:solidFill>
                  <a:srgbClr val="C00000"/>
                </a:solidFill>
                <a:latin typeface="微软雅黑"/>
                <a:ea typeface="微软雅黑"/>
                <a:cs typeface="微软雅黑"/>
              </a:rPr>
              <a:t>PLM</a:t>
            </a:r>
            <a:endParaRPr lang="en-US" altLang="zh-CN" sz="1900" kern="0" dirty="0">
              <a:solidFill>
                <a:srgbClr val="C00000"/>
              </a:solidFill>
              <a:latin typeface="微软雅黑"/>
              <a:ea typeface="微软雅黑"/>
              <a:cs typeface="微软雅黑"/>
            </a:endParaRPr>
          </a:p>
          <a:p>
            <a:pPr marL="342887" indent="-342887" eaLnBrk="0" hangingPunct="0">
              <a:lnSpc>
                <a:spcPct val="80000"/>
              </a:lnSpc>
              <a:spcBef>
                <a:spcPct val="20000"/>
              </a:spcBef>
              <a:buSzPct val="90000"/>
              <a:buBlip>
                <a:blip r:embed="rId6"/>
              </a:buBlip>
              <a:defRPr/>
            </a:pPr>
            <a:r>
              <a:rPr lang="zh-CN" altLang="en-US" sz="1900" kern="0" dirty="0">
                <a:solidFill>
                  <a:srgbClr val="C00000"/>
                </a:solidFill>
                <a:latin typeface="微软雅黑"/>
                <a:ea typeface="微软雅黑"/>
                <a:cs typeface="微软雅黑"/>
              </a:rPr>
              <a:t>用</a:t>
            </a:r>
            <a:r>
              <a:rPr lang="zh-CN" altLang="en-US" sz="1900" kern="0" dirty="0">
                <a:solidFill>
                  <a:srgbClr val="C00000"/>
                </a:solidFill>
                <a:latin typeface="微软雅黑"/>
                <a:ea typeface="微软雅黑"/>
                <a:cs typeface="微软雅黑"/>
              </a:rPr>
              <a:t>友</a:t>
            </a:r>
            <a:r>
              <a:rPr lang="en-US" altLang="zh-CN" sz="1900" kern="0" dirty="0">
                <a:solidFill>
                  <a:srgbClr val="C00000"/>
                </a:solidFill>
                <a:latin typeface="微软雅黑"/>
                <a:ea typeface="微软雅黑"/>
                <a:cs typeface="微软雅黑"/>
              </a:rPr>
              <a:t>U9</a:t>
            </a:r>
            <a:endParaRPr lang="en-US" altLang="zh-CN" sz="1900" kern="0" dirty="0">
              <a:solidFill>
                <a:srgbClr val="C00000"/>
              </a:solidFill>
              <a:latin typeface="微软雅黑"/>
              <a:ea typeface="微软雅黑"/>
              <a:cs typeface="微软雅黑"/>
            </a:endParaRPr>
          </a:p>
          <a:p>
            <a:pPr marL="342887" indent="-342887" eaLnBrk="0" hangingPunct="0">
              <a:lnSpc>
                <a:spcPct val="80000"/>
              </a:lnSpc>
              <a:spcBef>
                <a:spcPct val="20000"/>
              </a:spcBef>
              <a:buSzPct val="90000"/>
              <a:buBlip>
                <a:blip r:embed="rId6"/>
              </a:buBlip>
              <a:defRPr/>
            </a:pPr>
            <a:r>
              <a:rPr lang="en-US" sz="1900" kern="0" dirty="0">
                <a:solidFill>
                  <a:srgbClr val="C00000"/>
                </a:solidFill>
                <a:latin typeface="微软雅黑"/>
                <a:ea typeface="微软雅黑"/>
                <a:cs typeface="微软雅黑"/>
              </a:rPr>
              <a:t> </a:t>
            </a:r>
            <a:r>
              <a:rPr lang="en-US" altLang="zh-CN" sz="1900" kern="0" dirty="0">
                <a:solidFill>
                  <a:srgbClr val="C00000"/>
                </a:solidFill>
                <a:latin typeface="微软雅黑"/>
                <a:ea typeface="微软雅黑"/>
                <a:cs typeface="微软雅黑"/>
              </a:rPr>
              <a:t>AutoCAD</a:t>
            </a:r>
          </a:p>
          <a:p>
            <a:pPr marL="342887" indent="-342887" eaLnBrk="0" hangingPunct="0">
              <a:lnSpc>
                <a:spcPct val="80000"/>
              </a:lnSpc>
              <a:spcBef>
                <a:spcPct val="20000"/>
              </a:spcBef>
              <a:buSzPct val="90000"/>
              <a:buBlip>
                <a:blip r:embed="rId6"/>
              </a:buBlip>
              <a:defRPr/>
            </a:pPr>
            <a:r>
              <a:rPr lang="en-US" altLang="zh-CN" sz="1900" kern="0" dirty="0">
                <a:solidFill>
                  <a:srgbClr val="C00000"/>
                </a:solidFill>
                <a:latin typeface="微软雅黑"/>
                <a:ea typeface="微软雅黑"/>
                <a:cs typeface="微软雅黑"/>
              </a:rPr>
              <a:t>CATIA</a:t>
            </a:r>
            <a:r>
              <a:rPr lang="zh-CN" altLang="en-US" sz="1900" kern="0" dirty="0">
                <a:solidFill>
                  <a:srgbClr val="C00000"/>
                </a:solidFill>
                <a:latin typeface="微软雅黑"/>
                <a:ea typeface="微软雅黑"/>
                <a:cs typeface="微软雅黑"/>
              </a:rPr>
              <a:t>、</a:t>
            </a:r>
            <a:r>
              <a:rPr lang="en-US" altLang="zh-CN" sz="1900" kern="0" dirty="0">
                <a:solidFill>
                  <a:srgbClr val="C00000"/>
                </a:solidFill>
                <a:latin typeface="微软雅黑"/>
                <a:ea typeface="微软雅黑"/>
                <a:cs typeface="微软雅黑"/>
              </a:rPr>
              <a:t>UG</a:t>
            </a:r>
          </a:p>
        </p:txBody>
      </p:sp>
      <p:pic>
        <p:nvPicPr>
          <p:cNvPr id="583689" name="Picture 9" descr="http://www.dayunmotor.com/skin/2010blue/images/kh.jpg"/>
          <p:cNvPicPr>
            <a:picLocks noChangeAspect="1" noChangeArrowheads="1"/>
          </p:cNvPicPr>
          <p:nvPr/>
        </p:nvPicPr>
        <p:blipFill>
          <a:blip r:embed="rId7" cstate="print"/>
          <a:srcRect/>
          <a:stretch>
            <a:fillRect/>
          </a:stretch>
        </p:blipFill>
        <p:spPr bwMode="auto">
          <a:xfrm>
            <a:off x="6762750" y="2"/>
            <a:ext cx="2381250" cy="214313"/>
          </a:xfrm>
          <a:prstGeom prst="rect">
            <a:avLst/>
          </a:prstGeom>
          <a:noFill/>
        </p:spPr>
      </p:pic>
      <p:grpSp>
        <p:nvGrpSpPr>
          <p:cNvPr id="10" name="组合 6"/>
          <p:cNvGrpSpPr/>
          <p:nvPr/>
        </p:nvGrpSpPr>
        <p:grpSpPr>
          <a:xfrm>
            <a:off x="7072331" y="1571619"/>
            <a:ext cx="1643074" cy="1643074"/>
            <a:chOff x="7086600" y="3022808"/>
            <a:chExt cx="1679575" cy="1600515"/>
          </a:xfrm>
          <a:solidFill>
            <a:schemeClr val="bg1"/>
          </a:solidFill>
        </p:grpSpPr>
        <p:sp>
          <p:nvSpPr>
            <p:cNvPr id="11" name="流程图: 联系 7"/>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2" name="矩形 11"/>
            <p:cNvSpPr/>
            <p:nvPr/>
          </p:nvSpPr>
          <p:spPr>
            <a:xfrm>
              <a:off x="7301027" y="3162927"/>
              <a:ext cx="1353122" cy="12891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dirty="0">
                  <a:solidFill>
                    <a:srgbClr val="FF0000"/>
                  </a:solidFill>
                  <a:latin typeface="微软雅黑" pitchFamily="34" charset="-122"/>
                  <a:ea typeface="微软雅黑" pitchFamily="34" charset="-122"/>
                  <a:cs typeface="Verdana" pitchFamily="34" charset="0"/>
                </a:rPr>
                <a:t>汽车装备</a:t>
              </a:r>
              <a:endParaRPr lang="zh-CN" altLang="en-US" sz="4000" dirty="0">
                <a:solidFill>
                  <a:srgbClr val="FF0000"/>
                </a:solidFill>
                <a:latin typeface="微软雅黑" pitchFamily="34" charset="-122"/>
                <a:ea typeface="微软雅黑" pitchFamily="34" charset="-122"/>
                <a:cs typeface="Verdana" pitchFamily="34" charset="0"/>
              </a:endParaRPr>
            </a:p>
          </p:txBody>
        </p:sp>
      </p:grpSp>
    </p:spTree>
    <p:extLst>
      <p:ext uri="{BB962C8B-B14F-4D97-AF65-F5344CB8AC3E}">
        <p14:creationId xmlns:p14="http://schemas.microsoft.com/office/powerpoint/2010/main" val="1824743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4661" t="33333" r="15081" b="29167"/>
          <a:stretch>
            <a:fillRect/>
          </a:stretch>
        </p:blipFill>
        <p:spPr bwMode="auto">
          <a:xfrm>
            <a:off x="0" y="1131591"/>
            <a:ext cx="9144000" cy="2743963"/>
          </a:xfrm>
          <a:prstGeom prst="rect">
            <a:avLst/>
          </a:prstGeom>
          <a:noFill/>
          <a:ln w="9525">
            <a:noFill/>
            <a:miter lim="800000"/>
            <a:headEnd/>
            <a:tailEnd/>
          </a:ln>
          <a:effectLst/>
        </p:spPr>
      </p:pic>
      <p:pic>
        <p:nvPicPr>
          <p:cNvPr id="1028" name="Picture 4" descr="width=&quot;245&quot;"/>
          <p:cNvPicPr>
            <a:picLocks noChangeAspect="1" noChangeArrowheads="1"/>
          </p:cNvPicPr>
          <p:nvPr/>
        </p:nvPicPr>
        <p:blipFill>
          <a:blip r:embed="rId3"/>
          <a:srcRect/>
          <a:stretch>
            <a:fillRect/>
          </a:stretch>
        </p:blipFill>
        <p:spPr bwMode="auto">
          <a:xfrm>
            <a:off x="228603" y="285752"/>
            <a:ext cx="2333625" cy="781051"/>
          </a:xfrm>
          <a:prstGeom prst="rect">
            <a:avLst/>
          </a:prstGeom>
          <a:noFill/>
        </p:spPr>
      </p:pic>
      <p:grpSp>
        <p:nvGrpSpPr>
          <p:cNvPr id="10" name="组合 6"/>
          <p:cNvGrpSpPr/>
          <p:nvPr/>
        </p:nvGrpSpPr>
        <p:grpSpPr>
          <a:xfrm>
            <a:off x="6876256" y="555526"/>
            <a:ext cx="1643074" cy="1643074"/>
            <a:chOff x="7086600" y="3022808"/>
            <a:chExt cx="1679575" cy="1600515"/>
          </a:xfrm>
          <a:solidFill>
            <a:schemeClr val="bg1"/>
          </a:solidFill>
        </p:grpSpPr>
        <p:sp>
          <p:nvSpPr>
            <p:cNvPr id="11" name="流程图: 联系 12"/>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2" name="矩形 11"/>
            <p:cNvSpPr/>
            <p:nvPr/>
          </p:nvSpPr>
          <p:spPr>
            <a:xfrm>
              <a:off x="7301027" y="3162927"/>
              <a:ext cx="1353122" cy="12891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dirty="0">
                  <a:solidFill>
                    <a:srgbClr val="FF0000"/>
                  </a:solidFill>
                  <a:latin typeface="微软雅黑" pitchFamily="34" charset="-122"/>
                  <a:ea typeface="微软雅黑" pitchFamily="34" charset="-122"/>
                  <a:cs typeface="Verdana" pitchFamily="34" charset="0"/>
                </a:rPr>
                <a:t>电力装备</a:t>
              </a:r>
              <a:endParaRPr lang="en-US" altLang="zh-CN" sz="4000" dirty="0">
                <a:solidFill>
                  <a:srgbClr val="FF0000"/>
                </a:solidFill>
                <a:latin typeface="微软雅黑" pitchFamily="34" charset="-122"/>
                <a:ea typeface="微软雅黑" pitchFamily="34" charset="-122"/>
                <a:cs typeface="Verdana" pitchFamily="34" charset="0"/>
              </a:endParaRPr>
            </a:p>
          </p:txBody>
        </p:sp>
      </p:grpSp>
      <p:sp>
        <p:nvSpPr>
          <p:cNvPr id="3" name="矩形 2"/>
          <p:cNvSpPr/>
          <p:nvPr/>
        </p:nvSpPr>
        <p:spPr>
          <a:xfrm>
            <a:off x="0" y="3939903"/>
            <a:ext cx="9144000" cy="1200325"/>
          </a:xfrm>
          <a:prstGeom prst="rect">
            <a:avLst/>
          </a:prstGeom>
        </p:spPr>
        <p:txBody>
          <a:bodyPr wrap="square" lIns="91436" tIns="45718" rIns="91436" bIns="45718">
            <a:spAutoFit/>
          </a:bodyPr>
          <a:lstStyle/>
          <a:p>
            <a:r>
              <a:rPr lang="zh-CN" altLang="en-US" dirty="0">
                <a:latin typeface="微软雅黑"/>
                <a:ea typeface="微软雅黑"/>
                <a:cs typeface="微软雅黑"/>
              </a:rPr>
              <a:t>江苏华鹏变压器有限公司是国家定点生产电力变压器和特种变压器的专业制造企业，历经四十多个春秋精心打造变压器精品。产品不仅广泛应用于国内各大火电、水电、核电、风电、特高压、轨道交通、航空航天、石油化工、高层建筑等领域，还远销美洲、欧洲、东南亚、中东、非洲等</a:t>
            </a:r>
            <a:r>
              <a:rPr lang="en-US" altLang="zh-CN" dirty="0">
                <a:latin typeface="微软雅黑"/>
                <a:ea typeface="微软雅黑"/>
                <a:cs typeface="微软雅黑"/>
              </a:rPr>
              <a:t>40</a:t>
            </a:r>
            <a:r>
              <a:rPr lang="zh-CN" altLang="en-US" dirty="0">
                <a:latin typeface="微软雅黑"/>
                <a:ea typeface="微软雅黑"/>
                <a:cs typeface="微软雅黑"/>
              </a:rPr>
              <a:t>多个国家和地区。</a:t>
            </a:r>
          </a:p>
        </p:txBody>
      </p:sp>
    </p:spTree>
    <p:extLst>
      <p:ext uri="{BB962C8B-B14F-4D97-AF65-F5344CB8AC3E}">
        <p14:creationId xmlns:p14="http://schemas.microsoft.com/office/powerpoint/2010/main" val="2595606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命名.tiff"/>
          <p:cNvPicPr>
            <a:picLocks noChangeAspect="1"/>
          </p:cNvPicPr>
          <p:nvPr/>
        </p:nvPicPr>
        <p:blipFill rotWithShape="1">
          <a:blip r:embed="rId2">
            <a:extLst>
              <a:ext uri="{28A0092B-C50C-407E-A947-70E740481C1C}">
                <a14:useLocalDpi xmlns:a14="http://schemas.microsoft.com/office/drawing/2010/main" val="0"/>
              </a:ext>
            </a:extLst>
          </a:blip>
          <a:srcRect t="18742" b="-1"/>
          <a:stretch/>
        </p:blipFill>
        <p:spPr>
          <a:xfrm>
            <a:off x="0" y="768208"/>
            <a:ext cx="9144000" cy="3747758"/>
          </a:xfrm>
          <a:prstGeom prst="rect">
            <a:avLst/>
          </a:prstGeom>
        </p:spPr>
      </p:pic>
      <p:grpSp>
        <p:nvGrpSpPr>
          <p:cNvPr id="3" name="组合 6"/>
          <p:cNvGrpSpPr/>
          <p:nvPr/>
        </p:nvGrpSpPr>
        <p:grpSpPr>
          <a:xfrm>
            <a:off x="7092281" y="-20538"/>
            <a:ext cx="1643074" cy="1643075"/>
            <a:chOff x="7086600" y="3022808"/>
            <a:chExt cx="1679575" cy="1600515"/>
          </a:xfrm>
          <a:solidFill>
            <a:schemeClr val="bg1"/>
          </a:solidFill>
        </p:grpSpPr>
        <p:sp>
          <p:nvSpPr>
            <p:cNvPr id="4" name="流程图: 联系 7"/>
            <p:cNvSpPr/>
            <p:nvPr/>
          </p:nvSpPr>
          <p:spPr>
            <a:xfrm>
              <a:off x="7086600" y="3022808"/>
              <a:ext cx="1679575" cy="1600515"/>
            </a:xfrm>
            <a:prstGeom prst="flowChartConnector">
              <a:avLst/>
            </a:prstGeom>
            <a:grp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5" name="矩形 4"/>
            <p:cNvSpPr/>
            <p:nvPr/>
          </p:nvSpPr>
          <p:spPr>
            <a:xfrm>
              <a:off x="7233815" y="3303377"/>
              <a:ext cx="1353122" cy="9893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CN" altLang="en-US" sz="3000" dirty="0">
                  <a:solidFill>
                    <a:srgbClr val="FF0000"/>
                  </a:solidFill>
                  <a:latin typeface="微软雅黑" pitchFamily="34" charset="-122"/>
                  <a:ea typeface="微软雅黑" pitchFamily="34" charset="-122"/>
                  <a:cs typeface="Verdana" pitchFamily="34" charset="0"/>
                </a:rPr>
                <a:t>新能源</a:t>
              </a:r>
              <a:endParaRPr lang="en-US" altLang="zh-CN" sz="3000" dirty="0">
                <a:solidFill>
                  <a:srgbClr val="FF0000"/>
                </a:solidFill>
                <a:latin typeface="微软雅黑" pitchFamily="34" charset="-122"/>
                <a:ea typeface="微软雅黑" pitchFamily="34" charset="-122"/>
                <a:cs typeface="Verdana" pitchFamily="34" charset="0"/>
              </a:endParaRPr>
            </a:p>
            <a:p>
              <a:pPr algn="ctr"/>
              <a:r>
                <a:rPr lang="zh-CN" altLang="en-US" sz="3000" dirty="0">
                  <a:solidFill>
                    <a:srgbClr val="FF0000"/>
                  </a:solidFill>
                  <a:latin typeface="微软雅黑" pitchFamily="34" charset="-122"/>
                  <a:ea typeface="微软雅黑" pitchFamily="34" charset="-122"/>
                  <a:cs typeface="Verdana" pitchFamily="34" charset="0"/>
                </a:rPr>
                <a:t>汽车</a:t>
              </a:r>
              <a:endParaRPr lang="zh-CN" altLang="en-US" sz="3000" dirty="0">
                <a:solidFill>
                  <a:srgbClr val="FF0000"/>
                </a:solidFill>
                <a:latin typeface="微软雅黑" pitchFamily="34" charset="-122"/>
                <a:ea typeface="微软雅黑" pitchFamily="34" charset="-122"/>
                <a:cs typeface="Verdana" pitchFamily="34" charset="0"/>
              </a:endParaRPr>
            </a:p>
          </p:txBody>
        </p:sp>
      </p:grpSp>
      <p:sp>
        <p:nvSpPr>
          <p:cNvPr id="6" name="矩形 5"/>
          <p:cNvSpPr/>
          <p:nvPr/>
        </p:nvSpPr>
        <p:spPr>
          <a:xfrm>
            <a:off x="0" y="4517708"/>
            <a:ext cx="9144000" cy="646327"/>
          </a:xfrm>
          <a:prstGeom prst="rect">
            <a:avLst/>
          </a:prstGeom>
        </p:spPr>
        <p:txBody>
          <a:bodyPr wrap="square" lIns="91436" tIns="45718" rIns="91436" bIns="45718">
            <a:spAutoFit/>
          </a:bodyPr>
          <a:lstStyle/>
          <a:p>
            <a:r>
              <a:rPr lang="zh-CN" altLang="en-US" dirty="0">
                <a:latin typeface="微软雅黑"/>
                <a:ea typeface="微软雅黑"/>
                <a:cs typeface="微软雅黑"/>
              </a:rPr>
              <a:t>山东丽驰新能源汽车有限公司，是山东汽车行业协会小型电动车分会会长级单位山东省</a:t>
            </a:r>
            <a:r>
              <a:rPr lang="en-US" altLang="zh-CN" dirty="0">
                <a:latin typeface="微软雅黑"/>
                <a:ea typeface="微软雅黑"/>
                <a:cs typeface="微软雅黑"/>
              </a:rPr>
              <a:t>6</a:t>
            </a:r>
            <a:r>
              <a:rPr lang="zh-CN" altLang="en-US" dirty="0">
                <a:latin typeface="微软雅黑"/>
                <a:ea typeface="微软雅黑"/>
                <a:cs typeface="微软雅黑"/>
              </a:rPr>
              <a:t>家小型电动汽车骨干制造企业之一，中国第一批新能源小型电动汽车制造企业。</a:t>
            </a:r>
          </a:p>
        </p:txBody>
      </p:sp>
      <p:pic>
        <p:nvPicPr>
          <p:cNvPr id="7" name="图片 6"/>
          <p:cNvPicPr>
            <a:picLocks noChangeAspect="1"/>
          </p:cNvPicPr>
          <p:nvPr/>
        </p:nvPicPr>
        <p:blipFill>
          <a:blip r:embed="rId3"/>
          <a:stretch>
            <a:fillRect/>
          </a:stretch>
        </p:blipFill>
        <p:spPr>
          <a:xfrm>
            <a:off x="179512" y="0"/>
            <a:ext cx="2628900" cy="901700"/>
          </a:xfrm>
          <a:prstGeom prst="rect">
            <a:avLst/>
          </a:prstGeom>
          <a:ln>
            <a:noFill/>
          </a:ln>
          <a:effectLst>
            <a:softEdge rad="112500"/>
          </a:effectLst>
        </p:spPr>
      </p:pic>
    </p:spTree>
    <p:extLst>
      <p:ext uri="{BB962C8B-B14F-4D97-AF65-F5344CB8AC3E}">
        <p14:creationId xmlns:p14="http://schemas.microsoft.com/office/powerpoint/2010/main" val="2022118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03" y="293494"/>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398" y="293494"/>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890" y="293494"/>
            <a:ext cx="1645366"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36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347" y="293494"/>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368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1844" y="293494"/>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spTree>
    <p:extLst>
      <p:ext uri="{BB962C8B-B14F-4D97-AF65-F5344CB8AC3E}">
        <p14:creationId xmlns:p14="http://schemas.microsoft.com/office/powerpoint/2010/main" val="424690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randombar(horizontal)">
                                      <p:cBhvr>
                                        <p:cTn id="7" dur="500"/>
                                        <p:tgtEl>
                                          <p:spTgt spid="36867"/>
                                        </p:tgtEl>
                                      </p:cBhvr>
                                    </p:animEffect>
                                  </p:childTnLst>
                                </p:cTn>
                              </p:par>
                              <p:par>
                                <p:cTn id="8" presetID="14" presetClass="entr" presetSubtype="1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randombar(horizontal)">
                                      <p:cBhvr>
                                        <p:cTn id="10" dur="500"/>
                                        <p:tgtEl>
                                          <p:spTgt spid="36868"/>
                                        </p:tgtEl>
                                      </p:cBhvr>
                                    </p:animEffect>
                                  </p:childTnLst>
                                </p:cTn>
                              </p:par>
                              <p:par>
                                <p:cTn id="11" presetID="14" presetClass="entr" presetSubtype="10" fill="hold" nodeType="withEffect">
                                  <p:stCondLst>
                                    <p:cond delay="0"/>
                                  </p:stCondLst>
                                  <p:childTnLst>
                                    <p:set>
                                      <p:cBhvr>
                                        <p:cTn id="12" dur="1" fill="hold">
                                          <p:stCondLst>
                                            <p:cond delay="0"/>
                                          </p:stCondLst>
                                        </p:cTn>
                                        <p:tgtEl>
                                          <p:spTgt spid="36869"/>
                                        </p:tgtEl>
                                        <p:attrNameLst>
                                          <p:attrName>style.visibility</p:attrName>
                                        </p:attrNameLst>
                                      </p:cBhvr>
                                      <p:to>
                                        <p:strVal val="visible"/>
                                      </p:to>
                                    </p:set>
                                    <p:animEffect transition="in" filter="randombar(horizontal)">
                                      <p:cBhvr>
                                        <p:cTn id="13" dur="500"/>
                                        <p:tgtEl>
                                          <p:spTgt spid="36869"/>
                                        </p:tgtEl>
                                      </p:cBhvr>
                                    </p:animEffect>
                                  </p:childTnLst>
                                </p:cTn>
                              </p:par>
                              <p:par>
                                <p:cTn id="14" presetID="14" presetClass="entr" presetSubtype="10" fill="hold" nodeType="withEffect">
                                  <p:stCondLst>
                                    <p:cond delay="0"/>
                                  </p:stCondLst>
                                  <p:childTnLst>
                                    <p:set>
                                      <p:cBhvr>
                                        <p:cTn id="15" dur="1" fill="hold">
                                          <p:stCondLst>
                                            <p:cond delay="0"/>
                                          </p:stCondLst>
                                        </p:cTn>
                                        <p:tgtEl>
                                          <p:spTgt spid="36870"/>
                                        </p:tgtEl>
                                        <p:attrNameLst>
                                          <p:attrName>style.visibility</p:attrName>
                                        </p:attrNameLst>
                                      </p:cBhvr>
                                      <p:to>
                                        <p:strVal val="visible"/>
                                      </p:to>
                                    </p:set>
                                    <p:animEffect transition="in" filter="randombar(horizontal)">
                                      <p:cBhvr>
                                        <p:cTn id="16" dur="500"/>
                                        <p:tgtEl>
                                          <p:spTgt spid="36870"/>
                                        </p:tgtEl>
                                      </p:cBhvr>
                                    </p:animEffect>
                                  </p:childTnLst>
                                </p:cTn>
                              </p:par>
                              <p:par>
                                <p:cTn id="17" presetID="14" presetClass="entr" presetSubtype="10" fill="hold" nodeType="withEffect">
                                  <p:stCondLst>
                                    <p:cond delay="0"/>
                                  </p:stCondLst>
                                  <p:childTnLst>
                                    <p:set>
                                      <p:cBhvr>
                                        <p:cTn id="18" dur="1" fill="hold">
                                          <p:stCondLst>
                                            <p:cond delay="0"/>
                                          </p:stCondLst>
                                        </p:cTn>
                                        <p:tgtEl>
                                          <p:spTgt spid="36871"/>
                                        </p:tgtEl>
                                        <p:attrNameLst>
                                          <p:attrName>style.visibility</p:attrName>
                                        </p:attrNameLst>
                                      </p:cBhvr>
                                      <p:to>
                                        <p:strVal val="visible"/>
                                      </p:to>
                                    </p:set>
                                    <p:animEffect transition="in" filter="randombar(horizontal)">
                                      <p:cBhvr>
                                        <p:cTn id="19"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03" y="298608"/>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146" y="298608"/>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388" y="298608"/>
            <a:ext cx="165418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412" y="298608"/>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pic>
        <p:nvPicPr>
          <p:cNvPr id="522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655" y="298608"/>
            <a:ext cx="1650405" cy="455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accent1">
                      <a:gamma/>
                      <a:shade val="60000"/>
                      <a:invGamma/>
                      <a:alpha val="50000"/>
                    </a:schemeClr>
                  </a:outerShdw>
                </a:effectLst>
              </a14:hiddenEffects>
            </a:ext>
          </a:extLst>
        </p:spPr>
      </p:pic>
    </p:spTree>
    <p:extLst>
      <p:ext uri="{BB962C8B-B14F-4D97-AF65-F5344CB8AC3E}">
        <p14:creationId xmlns:p14="http://schemas.microsoft.com/office/powerpoint/2010/main" val="2299061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randombar(horizontal)">
                                      <p:cBhvr>
                                        <p:cTn id="7" dur="500"/>
                                        <p:tgtEl>
                                          <p:spTgt spid="52226"/>
                                        </p:tgtEl>
                                      </p:cBhvr>
                                    </p:animEffect>
                                  </p:childTnLst>
                                </p:cTn>
                              </p:par>
                              <p:par>
                                <p:cTn id="8" presetID="14" presetClass="entr" presetSubtype="10" fill="hold" nodeType="withEffect">
                                  <p:stCondLst>
                                    <p:cond delay="0"/>
                                  </p:stCondLst>
                                  <p:childTnLst>
                                    <p:set>
                                      <p:cBhvr>
                                        <p:cTn id="9" dur="1" fill="hold">
                                          <p:stCondLst>
                                            <p:cond delay="0"/>
                                          </p:stCondLst>
                                        </p:cTn>
                                        <p:tgtEl>
                                          <p:spTgt spid="52227"/>
                                        </p:tgtEl>
                                        <p:attrNameLst>
                                          <p:attrName>style.visibility</p:attrName>
                                        </p:attrNameLst>
                                      </p:cBhvr>
                                      <p:to>
                                        <p:strVal val="visible"/>
                                      </p:to>
                                    </p:set>
                                    <p:animEffect transition="in" filter="randombar(horizontal)">
                                      <p:cBhvr>
                                        <p:cTn id="10" dur="500"/>
                                        <p:tgtEl>
                                          <p:spTgt spid="52227"/>
                                        </p:tgtEl>
                                      </p:cBhvr>
                                    </p:animEffect>
                                  </p:childTnLst>
                                </p:cTn>
                              </p:par>
                              <p:par>
                                <p:cTn id="11" presetID="14" presetClass="entr" presetSubtype="10" fill="hold" nodeType="withEffect">
                                  <p:stCondLst>
                                    <p:cond delay="0"/>
                                  </p:stCondLst>
                                  <p:childTnLst>
                                    <p:set>
                                      <p:cBhvr>
                                        <p:cTn id="12" dur="1" fill="hold">
                                          <p:stCondLst>
                                            <p:cond delay="0"/>
                                          </p:stCondLst>
                                        </p:cTn>
                                        <p:tgtEl>
                                          <p:spTgt spid="52228"/>
                                        </p:tgtEl>
                                        <p:attrNameLst>
                                          <p:attrName>style.visibility</p:attrName>
                                        </p:attrNameLst>
                                      </p:cBhvr>
                                      <p:to>
                                        <p:strVal val="visible"/>
                                      </p:to>
                                    </p:set>
                                    <p:animEffect transition="in" filter="randombar(horizontal)">
                                      <p:cBhvr>
                                        <p:cTn id="13" dur="500"/>
                                        <p:tgtEl>
                                          <p:spTgt spid="52228"/>
                                        </p:tgtEl>
                                      </p:cBhvr>
                                    </p:animEffect>
                                  </p:childTnLst>
                                </p:cTn>
                              </p:par>
                              <p:par>
                                <p:cTn id="14" presetID="14" presetClass="entr" presetSubtype="10" fill="hold" nodeType="withEffect">
                                  <p:stCondLst>
                                    <p:cond delay="0"/>
                                  </p:stCondLst>
                                  <p:childTnLst>
                                    <p:set>
                                      <p:cBhvr>
                                        <p:cTn id="15" dur="1" fill="hold">
                                          <p:stCondLst>
                                            <p:cond delay="0"/>
                                          </p:stCondLst>
                                        </p:cTn>
                                        <p:tgtEl>
                                          <p:spTgt spid="52229"/>
                                        </p:tgtEl>
                                        <p:attrNameLst>
                                          <p:attrName>style.visibility</p:attrName>
                                        </p:attrNameLst>
                                      </p:cBhvr>
                                      <p:to>
                                        <p:strVal val="visible"/>
                                      </p:to>
                                    </p:set>
                                    <p:animEffect transition="in" filter="randombar(horizontal)">
                                      <p:cBhvr>
                                        <p:cTn id="16" dur="500"/>
                                        <p:tgtEl>
                                          <p:spTgt spid="52229"/>
                                        </p:tgtEl>
                                      </p:cBhvr>
                                    </p:animEffect>
                                  </p:childTnLst>
                                </p:cTn>
                              </p:par>
                              <p:par>
                                <p:cTn id="17" presetID="14" presetClass="entr" presetSubtype="10" fill="hold" nodeType="withEffect">
                                  <p:stCondLst>
                                    <p:cond delay="0"/>
                                  </p:stCondLst>
                                  <p:childTnLst>
                                    <p:set>
                                      <p:cBhvr>
                                        <p:cTn id="18" dur="1" fill="hold">
                                          <p:stCondLst>
                                            <p:cond delay="0"/>
                                          </p:stCondLst>
                                        </p:cTn>
                                        <p:tgtEl>
                                          <p:spTgt spid="52230"/>
                                        </p:tgtEl>
                                        <p:attrNameLst>
                                          <p:attrName>style.visibility</p:attrName>
                                        </p:attrNameLst>
                                      </p:cBhvr>
                                      <p:to>
                                        <p:strVal val="visible"/>
                                      </p:to>
                                    </p:set>
                                    <p:animEffect transition="in" filter="randombar(horizontal)">
                                      <p:cBhvr>
                                        <p:cTn id="19"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9923"/>
            <a:ext cx="9144000" cy="417512"/>
          </a:xfrm>
          <a:prstGeom prst="rect">
            <a:avLst/>
          </a:prstGeom>
        </p:spPr>
        <p:txBody>
          <a:bodyPr lIns="91436" tIns="45718" rIns="91436" bIns="45718"/>
          <a:lstStyle/>
          <a:p>
            <a:pPr algn="l"/>
            <a:r>
              <a:rPr lang="zh-CN" altLang="en-US" sz="2000" dirty="0">
                <a:solidFill>
                  <a:srgbClr val="FFFFFF"/>
                </a:solidFill>
                <a:latin typeface="Hiragino Sans GB W3"/>
                <a:ea typeface="Hiragino Sans GB W3"/>
                <a:cs typeface="Hiragino Sans GB W3"/>
              </a:rPr>
              <a:t>中国制造</a:t>
            </a:r>
            <a:r>
              <a:rPr lang="en-US" altLang="zh-CN" sz="2000" dirty="0">
                <a:solidFill>
                  <a:srgbClr val="FFFFFF"/>
                </a:solidFill>
                <a:latin typeface="Hiragino Sans GB W3"/>
                <a:ea typeface="Hiragino Sans GB W3"/>
                <a:cs typeface="Hiragino Sans GB W3"/>
              </a:rPr>
              <a:t>2025</a:t>
            </a:r>
            <a:r>
              <a:rPr lang="zh-CN" altLang="en-US" sz="2000" dirty="0">
                <a:solidFill>
                  <a:srgbClr val="FFFFFF"/>
                </a:solidFill>
                <a:latin typeface="Hiragino Sans GB W3"/>
                <a:ea typeface="Hiragino Sans GB W3"/>
                <a:cs typeface="Hiragino Sans GB W3"/>
              </a:rPr>
              <a:t>、德国工业</a:t>
            </a:r>
            <a:r>
              <a:rPr lang="en-US" altLang="zh-CN" sz="2000" dirty="0">
                <a:solidFill>
                  <a:srgbClr val="FFFFFF"/>
                </a:solidFill>
                <a:latin typeface="Hiragino Sans GB W3"/>
                <a:ea typeface="Hiragino Sans GB W3"/>
                <a:cs typeface="Hiragino Sans GB W3"/>
              </a:rPr>
              <a:t>4.0 </a:t>
            </a:r>
            <a:r>
              <a:rPr lang="zh-CN" altLang="en-US" sz="2000" dirty="0">
                <a:solidFill>
                  <a:srgbClr val="FFFFFF"/>
                </a:solidFill>
                <a:latin typeface="Hiragino Sans GB W3"/>
                <a:ea typeface="Hiragino Sans GB W3"/>
                <a:cs typeface="Hiragino Sans GB W3"/>
              </a:rPr>
              <a:t>必将成为占领制造业高地的一场</a:t>
            </a:r>
            <a:r>
              <a:rPr lang="en-US" altLang="zh-CN" sz="2000" dirty="0">
                <a:solidFill>
                  <a:srgbClr val="FFFFFF"/>
                </a:solidFill>
                <a:latin typeface="Hiragino Sans GB W3"/>
                <a:ea typeface="Hiragino Sans GB W3"/>
                <a:cs typeface="Hiragino Sans GB W3"/>
              </a:rPr>
              <a:t>PK</a:t>
            </a:r>
            <a:endParaRPr lang="zh-CN" altLang="en-US" sz="2000" dirty="0">
              <a:solidFill>
                <a:srgbClr val="FFFFFF"/>
              </a:solidFill>
              <a:latin typeface="Hiragino Sans GB W3"/>
              <a:ea typeface="Hiragino Sans GB W3"/>
              <a:cs typeface="Hiragino Sans GB W3"/>
            </a:endParaRPr>
          </a:p>
        </p:txBody>
      </p:sp>
      <p:pic>
        <p:nvPicPr>
          <p:cNvPr id="4" name="图片 3" descr="76G58PICg6p_1024.jpg"/>
          <p:cNvPicPr>
            <a:picLocks noChangeAspect="1"/>
          </p:cNvPicPr>
          <p:nvPr/>
        </p:nvPicPr>
        <p:blipFill>
          <a:blip r:embed="rId2" cstate="print"/>
          <a:srcRect l="27466" t="11445" r="31335" b="13025"/>
          <a:stretch>
            <a:fillRect/>
          </a:stretch>
        </p:blipFill>
        <p:spPr>
          <a:xfrm>
            <a:off x="6084168" y="555526"/>
            <a:ext cx="2000264" cy="2750363"/>
          </a:xfrm>
          <a:prstGeom prst="rect">
            <a:avLst/>
          </a:prstGeom>
          <a:ln>
            <a:noFill/>
          </a:ln>
          <a:effectLst>
            <a:softEdge rad="112500"/>
          </a:effectLst>
        </p:spPr>
      </p:pic>
      <p:pic>
        <p:nvPicPr>
          <p:cNvPr id="5" name="图片 4" descr="item-0FBFC4F2-1B9A958300000000040100000F4BB659_0_200x200.jpg"/>
          <p:cNvPicPr>
            <a:picLocks noChangeAspect="1"/>
          </p:cNvPicPr>
          <p:nvPr/>
        </p:nvPicPr>
        <p:blipFill>
          <a:blip r:embed="rId3">
            <a:clrChange>
              <a:clrFrom>
                <a:srgbClr val="FFFFFF"/>
              </a:clrFrom>
              <a:clrTo>
                <a:srgbClr val="FFFFFF">
                  <a:alpha val="0"/>
                </a:srgbClr>
              </a:clrTo>
            </a:clrChange>
          </a:blip>
          <a:stretch>
            <a:fillRect/>
          </a:stretch>
        </p:blipFill>
        <p:spPr>
          <a:xfrm>
            <a:off x="1547664" y="785802"/>
            <a:ext cx="2500330" cy="2500330"/>
          </a:xfrm>
          <a:prstGeom prst="rect">
            <a:avLst/>
          </a:prstGeom>
        </p:spPr>
      </p:pic>
      <p:pic>
        <p:nvPicPr>
          <p:cNvPr id="6" name="图片 5" descr="0ebdb8a6513bb08fd6bd22c0d71_p1_mk1.jpg"/>
          <p:cNvPicPr>
            <a:picLocks noChangeAspect="1"/>
          </p:cNvPicPr>
          <p:nvPr/>
        </p:nvPicPr>
        <p:blipFill>
          <a:blip r:embed="rId4"/>
          <a:stretch>
            <a:fillRect/>
          </a:stretch>
        </p:blipFill>
        <p:spPr>
          <a:xfrm>
            <a:off x="1547664" y="3219822"/>
            <a:ext cx="2538779" cy="1515381"/>
          </a:xfrm>
          <a:prstGeom prst="rect">
            <a:avLst/>
          </a:prstGeom>
        </p:spPr>
      </p:pic>
      <p:pic>
        <p:nvPicPr>
          <p:cNvPr id="7" name="图片 6" descr="u=747919350,3612230019&amp;fm=11&amp;gp=0.jpg"/>
          <p:cNvPicPr>
            <a:picLocks noChangeAspect="1"/>
          </p:cNvPicPr>
          <p:nvPr/>
        </p:nvPicPr>
        <p:blipFill>
          <a:blip r:embed="rId5"/>
          <a:stretch>
            <a:fillRect/>
          </a:stretch>
        </p:blipFill>
        <p:spPr>
          <a:xfrm>
            <a:off x="5921635" y="3219822"/>
            <a:ext cx="2538797" cy="1502607"/>
          </a:xfrm>
          <a:prstGeom prst="rect">
            <a:avLst/>
          </a:prstGeom>
        </p:spPr>
      </p:pic>
      <p:sp>
        <p:nvSpPr>
          <p:cNvPr id="10" name="矩形 9"/>
          <p:cNvSpPr/>
          <p:nvPr/>
        </p:nvSpPr>
        <p:spPr>
          <a:xfrm>
            <a:off x="2364799" y="2121098"/>
            <a:ext cx="1325996" cy="307773"/>
          </a:xfrm>
          <a:prstGeom prst="rect">
            <a:avLst/>
          </a:prstGeom>
        </p:spPr>
        <p:txBody>
          <a:bodyPr wrap="none" lIns="91436" tIns="45718" rIns="91436" bIns="45718">
            <a:spAutoFit/>
          </a:bodyPr>
          <a:lstStyle/>
          <a:p>
            <a:r>
              <a:rPr lang="zh-CN" altLang="en-US" sz="1400" b="1" dirty="0">
                <a:solidFill>
                  <a:schemeClr val="bg1"/>
                </a:solidFill>
                <a:latin typeface="微软雅黑" pitchFamily="34" charset="-122"/>
                <a:ea typeface="微软雅黑" pitchFamily="34" charset="-122"/>
              </a:rPr>
              <a:t>中国制造</a:t>
            </a:r>
            <a:r>
              <a:rPr lang="en-US" altLang="zh-CN" sz="1400" b="1" dirty="0">
                <a:solidFill>
                  <a:schemeClr val="bg1"/>
                </a:solidFill>
                <a:latin typeface="微软雅黑" pitchFamily="34" charset="-122"/>
                <a:ea typeface="微软雅黑" pitchFamily="34" charset="-122"/>
              </a:rPr>
              <a:t>2025</a:t>
            </a:r>
            <a:endParaRPr lang="zh-CN" altLang="en-US" sz="1400" b="1" dirty="0">
              <a:solidFill>
                <a:schemeClr val="bg1"/>
              </a:solidFill>
              <a:latin typeface="微软雅黑" pitchFamily="34" charset="-122"/>
              <a:ea typeface="微软雅黑" pitchFamily="34" charset="-122"/>
            </a:endParaRPr>
          </a:p>
        </p:txBody>
      </p:sp>
      <p:sp>
        <p:nvSpPr>
          <p:cNvPr id="11" name="矩形 10"/>
          <p:cNvSpPr/>
          <p:nvPr/>
        </p:nvSpPr>
        <p:spPr>
          <a:xfrm>
            <a:off x="6588224" y="1779662"/>
            <a:ext cx="1159284" cy="307773"/>
          </a:xfrm>
          <a:prstGeom prst="rect">
            <a:avLst/>
          </a:prstGeom>
        </p:spPr>
        <p:txBody>
          <a:bodyPr wrap="none" lIns="91436" tIns="45718" rIns="91436" bIns="45718">
            <a:spAutoFit/>
          </a:bodyPr>
          <a:lstStyle/>
          <a:p>
            <a:r>
              <a:rPr lang="zh-CN" altLang="en-US" sz="1400" b="1" dirty="0">
                <a:solidFill>
                  <a:schemeClr val="bg1"/>
                </a:solidFill>
                <a:latin typeface="微软雅黑" pitchFamily="34" charset="-122"/>
                <a:ea typeface="微软雅黑" pitchFamily="34" charset="-122"/>
              </a:rPr>
              <a:t>德国工业</a:t>
            </a:r>
            <a:r>
              <a:rPr lang="en-US" altLang="zh-CN" sz="1400" b="1" dirty="0">
                <a:solidFill>
                  <a:schemeClr val="bg1"/>
                </a:solidFill>
                <a:latin typeface="微软雅黑" pitchFamily="34" charset="-122"/>
                <a:ea typeface="微软雅黑" pitchFamily="34" charset="-122"/>
              </a:rPr>
              <a:t>4.0</a:t>
            </a:r>
            <a:endParaRPr lang="zh-CN" altLang="en-US" sz="1400" b="1" dirty="0">
              <a:solidFill>
                <a:schemeClr val="bg1"/>
              </a:solidFill>
              <a:latin typeface="微软雅黑" pitchFamily="34" charset="-122"/>
              <a:ea typeface="微软雅黑" pitchFamily="34" charset="-122"/>
            </a:endParaRPr>
          </a:p>
        </p:txBody>
      </p:sp>
      <p:sp>
        <p:nvSpPr>
          <p:cNvPr id="3" name="矩形 2"/>
          <p:cNvSpPr/>
          <p:nvPr/>
        </p:nvSpPr>
        <p:spPr>
          <a:xfrm>
            <a:off x="4716016" y="2139702"/>
            <a:ext cx="825867" cy="646331"/>
          </a:xfrm>
          <a:prstGeom prst="rect">
            <a:avLst/>
          </a:prstGeom>
        </p:spPr>
        <p:txBody>
          <a:bodyPr wrap="none">
            <a:spAutoFit/>
          </a:bodyPr>
          <a:lstStyle/>
          <a:p>
            <a:r>
              <a:rPr lang="en-US" altLang="zh-CN" sz="3600" dirty="0">
                <a:solidFill>
                  <a:srgbClr val="FF0000"/>
                </a:solidFill>
                <a:latin typeface="Hiragino Sans GB W3"/>
                <a:ea typeface="Hiragino Sans GB W3"/>
                <a:cs typeface="Hiragino Sans GB W3"/>
              </a:rPr>
              <a:t>PK</a:t>
            </a:r>
            <a:endParaRPr lang="zh-CN" altLang="en-US" sz="3600" dirty="0">
              <a:solidFill>
                <a:srgbClr val="FF0000"/>
              </a:solidFill>
            </a:endParaRPr>
          </a:p>
        </p:txBody>
      </p:sp>
    </p:spTree>
    <p:extLst>
      <p:ext uri="{BB962C8B-B14F-4D97-AF65-F5344CB8AC3E}">
        <p14:creationId xmlns:p14="http://schemas.microsoft.com/office/powerpoint/2010/main" val="11102163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07504" y="0"/>
            <a:ext cx="344434" cy="2283718"/>
          </a:xfrm>
          <a:prstGeom prst="rect">
            <a:avLst/>
          </a:prstGeom>
          <a:noFill/>
          <a:ln w="12700">
            <a:noFill/>
            <a:miter lim="800000"/>
            <a:headEnd/>
            <a:tailEnd/>
          </a:ln>
        </p:spPr>
        <p:txBody>
          <a:bodyPr lIns="92071" tIns="46036" rIns="92071" bIns="46036" anchor="ctr" anchorCtr="1"/>
          <a:lstStyle>
            <a:defPPr>
              <a:defRPr lang="zh-CN"/>
            </a:defPPr>
            <a:lvl1pPr algn="ctr" eaLnBrk="1" hangingPunct="1">
              <a:lnSpc>
                <a:spcPct val="90000"/>
              </a:lnSpc>
              <a:spcBef>
                <a:spcPct val="50000"/>
              </a:spcBef>
              <a:buClr>
                <a:schemeClr val="accent1"/>
              </a:buClr>
              <a:defRPr sz="1600" b="1">
                <a:latin typeface="Arial" pitchFamily="34" charset="0"/>
              </a:defRPr>
            </a:lvl1pPr>
            <a:lvl2pPr marL="742950" indent="-285750" algn="ctr" eaLnBrk="0" hangingPunct="0">
              <a:lnSpc>
                <a:spcPct val="90000"/>
              </a:lnSpc>
              <a:spcBef>
                <a:spcPct val="50000"/>
              </a:spcBef>
              <a:buClr>
                <a:schemeClr val="accent1"/>
              </a:buClr>
              <a:defRPr b="1">
                <a:latin typeface="Arial" pitchFamily="34" charset="0"/>
                <a:ea typeface="黑体" pitchFamily="49" charset="-122"/>
              </a:defRPr>
            </a:lvl2pPr>
            <a:lvl3pPr marL="1143000" indent="-228600" algn="ctr" eaLnBrk="0" hangingPunct="0">
              <a:lnSpc>
                <a:spcPct val="90000"/>
              </a:lnSpc>
              <a:spcBef>
                <a:spcPct val="50000"/>
              </a:spcBef>
              <a:buClr>
                <a:schemeClr val="accent1"/>
              </a:buClr>
              <a:defRPr b="1">
                <a:latin typeface="Arial" pitchFamily="34" charset="0"/>
                <a:ea typeface="黑体" pitchFamily="49" charset="-122"/>
              </a:defRPr>
            </a:lvl3pPr>
            <a:lvl4pPr marL="1600200" indent="-228600" algn="ctr" eaLnBrk="0" hangingPunct="0">
              <a:lnSpc>
                <a:spcPct val="90000"/>
              </a:lnSpc>
              <a:spcBef>
                <a:spcPct val="50000"/>
              </a:spcBef>
              <a:buClr>
                <a:schemeClr val="accent1"/>
              </a:buClr>
              <a:defRPr b="1">
                <a:latin typeface="Arial" pitchFamily="34" charset="0"/>
                <a:ea typeface="黑体" pitchFamily="49" charset="-122"/>
              </a:defRPr>
            </a:lvl4pPr>
            <a:lvl5pPr marL="2057400" indent="-228600" algn="ctr" eaLnBrk="0" hangingPunct="0">
              <a:lnSpc>
                <a:spcPct val="90000"/>
              </a:lnSpc>
              <a:spcBef>
                <a:spcPct val="50000"/>
              </a:spcBef>
              <a:buClr>
                <a:schemeClr val="accent1"/>
              </a:buClr>
              <a:defRPr b="1">
                <a:latin typeface="Arial" pitchFamily="34" charset="0"/>
                <a:ea typeface="黑体" pitchFamily="49" charset="-122"/>
              </a:defRPr>
            </a:lvl5pPr>
            <a:lvl6pPr marL="25146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6pPr>
            <a:lvl7pPr marL="29718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7pPr>
            <a:lvl8pPr marL="34290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8pPr>
            <a:lvl9pPr marL="38862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9pPr>
          </a:lstStyle>
          <a:p>
            <a:r>
              <a:rPr lang="zh-CN" altLang="en-US" dirty="0" smtClean="0">
                <a:solidFill>
                  <a:schemeClr val="bg1"/>
                </a:solidFill>
                <a:latin typeface="微软雅黑"/>
                <a:ea typeface="微软雅黑"/>
                <a:cs typeface="微软雅黑"/>
              </a:rPr>
              <a:t>汽车整车</a:t>
            </a:r>
            <a:endParaRPr lang="zh-CN" altLang="en-US" dirty="0">
              <a:solidFill>
                <a:schemeClr val="bg1"/>
              </a:solidFill>
              <a:latin typeface="微软雅黑"/>
              <a:ea typeface="微软雅黑"/>
              <a:cs typeface="微软雅黑"/>
            </a:endParaRPr>
          </a:p>
        </p:txBody>
      </p:sp>
      <p:sp>
        <p:nvSpPr>
          <p:cNvPr id="8" name="Text Box 56"/>
          <p:cNvSpPr txBox="1">
            <a:spLocks noChangeArrowheads="1"/>
          </p:cNvSpPr>
          <p:nvPr/>
        </p:nvSpPr>
        <p:spPr bwMode="auto">
          <a:xfrm>
            <a:off x="457308" y="-164552"/>
            <a:ext cx="8381780" cy="194421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1" tIns="46036" rIns="92071" bIns="46036" anchor="ctr" anchorCtr="1"/>
          <a:lstStyle>
            <a:lvl1pPr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1pPr>
            <a:lvl2pPr marL="742950" indent="-28575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2pPr>
            <a:lvl3pPr marL="11430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3pPr>
            <a:lvl4pPr marL="16002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4pPr>
            <a:lvl5pPr marL="20574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5pPr>
            <a:lvl6pPr marL="25146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6pPr>
            <a:lvl7pPr marL="29718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7pPr>
            <a:lvl8pPr marL="34290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8pPr>
            <a:lvl9pPr marL="38862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9pPr>
          </a:lstStyle>
          <a:p>
            <a:pPr eaLnBrk="1" hangingPunct="1"/>
            <a:endParaRPr lang="zh-CN" altLang="en-US">
              <a:solidFill>
                <a:schemeClr val="bg1"/>
              </a:solidFill>
              <a:ea typeface="宋体" pitchFamily="2" charset="-122"/>
            </a:endParaRPr>
          </a:p>
        </p:txBody>
      </p:sp>
      <p:sp>
        <p:nvSpPr>
          <p:cNvPr id="25" name="Text Box 7"/>
          <p:cNvSpPr txBox="1">
            <a:spLocks noChangeArrowheads="1"/>
          </p:cNvSpPr>
          <p:nvPr/>
        </p:nvSpPr>
        <p:spPr bwMode="auto">
          <a:xfrm>
            <a:off x="91924" y="2211711"/>
            <a:ext cx="375620" cy="2474611"/>
          </a:xfrm>
          <a:prstGeom prst="rect">
            <a:avLst/>
          </a:prstGeom>
          <a:noFill/>
          <a:ln w="12700">
            <a:noFill/>
            <a:miter lim="800000"/>
            <a:headEnd/>
            <a:tailEnd/>
          </a:ln>
        </p:spPr>
        <p:txBody>
          <a:bodyPr lIns="92071" tIns="46036" rIns="92071" bIns="46036" anchor="ctr" anchorCtr="1"/>
          <a:lstStyle>
            <a:defPPr>
              <a:defRPr lang="zh-CN"/>
            </a:defPPr>
            <a:lvl1pPr algn="ctr" eaLnBrk="1" hangingPunct="1">
              <a:lnSpc>
                <a:spcPct val="90000"/>
              </a:lnSpc>
              <a:spcBef>
                <a:spcPct val="50000"/>
              </a:spcBef>
              <a:buClr>
                <a:schemeClr val="accent1"/>
              </a:buClr>
              <a:defRPr sz="1600" b="1">
                <a:latin typeface="Arial" pitchFamily="34" charset="0"/>
              </a:defRPr>
            </a:lvl1pPr>
            <a:lvl2pPr marL="742950" indent="-285750" algn="ctr" eaLnBrk="0" hangingPunct="0">
              <a:lnSpc>
                <a:spcPct val="90000"/>
              </a:lnSpc>
              <a:spcBef>
                <a:spcPct val="50000"/>
              </a:spcBef>
              <a:buClr>
                <a:schemeClr val="accent1"/>
              </a:buClr>
              <a:defRPr b="1">
                <a:latin typeface="Arial" pitchFamily="34" charset="0"/>
                <a:ea typeface="黑体" pitchFamily="49" charset="-122"/>
              </a:defRPr>
            </a:lvl2pPr>
            <a:lvl3pPr marL="1143000" indent="-228600" algn="ctr" eaLnBrk="0" hangingPunct="0">
              <a:lnSpc>
                <a:spcPct val="90000"/>
              </a:lnSpc>
              <a:spcBef>
                <a:spcPct val="50000"/>
              </a:spcBef>
              <a:buClr>
                <a:schemeClr val="accent1"/>
              </a:buClr>
              <a:defRPr b="1">
                <a:latin typeface="Arial" pitchFamily="34" charset="0"/>
                <a:ea typeface="黑体" pitchFamily="49" charset="-122"/>
              </a:defRPr>
            </a:lvl3pPr>
            <a:lvl4pPr marL="1600200" indent="-228600" algn="ctr" eaLnBrk="0" hangingPunct="0">
              <a:lnSpc>
                <a:spcPct val="90000"/>
              </a:lnSpc>
              <a:spcBef>
                <a:spcPct val="50000"/>
              </a:spcBef>
              <a:buClr>
                <a:schemeClr val="accent1"/>
              </a:buClr>
              <a:defRPr b="1">
                <a:latin typeface="Arial" pitchFamily="34" charset="0"/>
                <a:ea typeface="黑体" pitchFamily="49" charset="-122"/>
              </a:defRPr>
            </a:lvl4pPr>
            <a:lvl5pPr marL="2057400" indent="-228600" algn="ctr" eaLnBrk="0" hangingPunct="0">
              <a:lnSpc>
                <a:spcPct val="90000"/>
              </a:lnSpc>
              <a:spcBef>
                <a:spcPct val="50000"/>
              </a:spcBef>
              <a:buClr>
                <a:schemeClr val="accent1"/>
              </a:buClr>
              <a:defRPr b="1">
                <a:latin typeface="Arial" pitchFamily="34" charset="0"/>
                <a:ea typeface="黑体" pitchFamily="49" charset="-122"/>
              </a:defRPr>
            </a:lvl5pPr>
            <a:lvl6pPr marL="25146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6pPr>
            <a:lvl7pPr marL="29718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7pPr>
            <a:lvl8pPr marL="34290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8pPr>
            <a:lvl9pPr marL="3886200" indent="-228600" algn="ctr" eaLnBrk="0" fontAlgn="base" hangingPunct="0">
              <a:lnSpc>
                <a:spcPct val="90000"/>
              </a:lnSpc>
              <a:spcBef>
                <a:spcPct val="50000"/>
              </a:spcBef>
              <a:spcAft>
                <a:spcPct val="0"/>
              </a:spcAft>
              <a:buClr>
                <a:schemeClr val="accent1"/>
              </a:buClr>
              <a:defRPr b="1">
                <a:latin typeface="Arial" pitchFamily="34" charset="0"/>
                <a:ea typeface="黑体" pitchFamily="49" charset="-122"/>
              </a:defRPr>
            </a:lvl9pPr>
          </a:lstStyle>
          <a:p>
            <a:r>
              <a:rPr lang="zh-CN" altLang="en-US" dirty="0" smtClean="0">
                <a:solidFill>
                  <a:srgbClr val="FFFFFF"/>
                </a:solidFill>
                <a:latin typeface="微软雅黑"/>
                <a:ea typeface="微软雅黑"/>
                <a:cs typeface="微软雅黑"/>
              </a:rPr>
              <a:t>汽车零部件</a:t>
            </a:r>
            <a:endParaRPr lang="zh-CN" altLang="en-US" dirty="0">
              <a:solidFill>
                <a:srgbClr val="FFFFFF"/>
              </a:solidFill>
              <a:latin typeface="微软雅黑"/>
              <a:ea typeface="微软雅黑"/>
              <a:cs typeface="微软雅黑"/>
            </a:endParaRPr>
          </a:p>
        </p:txBody>
      </p:sp>
      <p:sp>
        <p:nvSpPr>
          <p:cNvPr id="28" name="Text Box 56"/>
          <p:cNvSpPr txBox="1">
            <a:spLocks noChangeArrowheads="1"/>
          </p:cNvSpPr>
          <p:nvPr/>
        </p:nvSpPr>
        <p:spPr bwMode="auto">
          <a:xfrm>
            <a:off x="457308" y="1779663"/>
            <a:ext cx="8381780" cy="3363839"/>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2071" tIns="46036" rIns="92071" bIns="46036" anchor="ctr" anchorCtr="1"/>
          <a:lstStyle>
            <a:lvl1pPr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1pPr>
            <a:lvl2pPr marL="742950" indent="-28575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2pPr>
            <a:lvl3pPr marL="11430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3pPr>
            <a:lvl4pPr marL="16002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4pPr>
            <a:lvl5pPr marL="2057400" indent="-228600" algn="ctr" eaLnBrk="0" hangingPunct="0">
              <a:lnSpc>
                <a:spcPct val="90000"/>
              </a:lnSpc>
              <a:spcBef>
                <a:spcPct val="50000"/>
              </a:spcBef>
              <a:buClr>
                <a:schemeClr val="accent1"/>
              </a:buClr>
              <a:defRPr b="1">
                <a:solidFill>
                  <a:schemeClr val="tx1"/>
                </a:solidFill>
                <a:latin typeface="Arial" pitchFamily="34" charset="0"/>
                <a:ea typeface="黑体" pitchFamily="49" charset="-122"/>
              </a:defRPr>
            </a:lvl5pPr>
            <a:lvl6pPr marL="25146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6pPr>
            <a:lvl7pPr marL="29718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7pPr>
            <a:lvl8pPr marL="34290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8pPr>
            <a:lvl9pPr marL="3886200" indent="-228600" algn="ctr" eaLnBrk="0" fontAlgn="base" hangingPunct="0">
              <a:lnSpc>
                <a:spcPct val="90000"/>
              </a:lnSpc>
              <a:spcBef>
                <a:spcPct val="50000"/>
              </a:spcBef>
              <a:spcAft>
                <a:spcPct val="0"/>
              </a:spcAft>
              <a:buClr>
                <a:schemeClr val="accent1"/>
              </a:buClr>
              <a:defRPr b="1">
                <a:solidFill>
                  <a:schemeClr val="tx1"/>
                </a:solidFill>
                <a:latin typeface="Arial" pitchFamily="34" charset="0"/>
                <a:ea typeface="黑体" pitchFamily="49" charset="-122"/>
              </a:defRPr>
            </a:lvl9pPr>
          </a:lstStyle>
          <a:p>
            <a:pPr eaLnBrk="1" hangingPunct="1"/>
            <a:endParaRPr lang="zh-CN" altLang="en-US">
              <a:solidFill>
                <a:schemeClr val="bg1"/>
              </a:solidFill>
              <a:ea typeface="宋体" pitchFamily="2" charset="-122"/>
            </a:endParaRPr>
          </a:p>
        </p:txBody>
      </p:sp>
      <p:pic>
        <p:nvPicPr>
          <p:cNvPr id="3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427735"/>
            <a:ext cx="2304256" cy="44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12" descr="http://www.kbjxr.com/images/logo_zh.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110" r="16611" b="12800"/>
          <a:stretch/>
        </p:blipFill>
        <p:spPr bwMode="auto">
          <a:xfrm>
            <a:off x="539552" y="3939903"/>
            <a:ext cx="1800200" cy="520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zzjh.com.cn/images/index_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326" b="14959"/>
          <a:stretch/>
        </p:blipFill>
        <p:spPr bwMode="auto">
          <a:xfrm>
            <a:off x="539552" y="4558471"/>
            <a:ext cx="1656184" cy="5850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4701102"/>
            <a:ext cx="3210494" cy="44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259" r="26728"/>
          <a:stretch/>
        </p:blipFill>
        <p:spPr bwMode="auto">
          <a:xfrm>
            <a:off x="3995936" y="3939902"/>
            <a:ext cx="877390"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5" descr="http://www.luokate.com/image/biaozh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392" y="3579862"/>
            <a:ext cx="648072" cy="8660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www.gacbus.com/images/logo.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3" y="195487"/>
            <a:ext cx="1340977" cy="3625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7" descr="http://www.shudubus.com/image/LOGO_02.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 r="31461" b="-29233"/>
          <a:stretch/>
        </p:blipFill>
        <p:spPr bwMode="auto">
          <a:xfrm>
            <a:off x="1979711" y="195486"/>
            <a:ext cx="1512169" cy="432048"/>
          </a:xfrm>
          <a:prstGeom prst="rect">
            <a:avLst/>
          </a:prstGeom>
          <a:solidFill>
            <a:schemeClr val="bg1"/>
          </a:solidFill>
        </p:spPr>
      </p:pic>
      <p:pic>
        <p:nvPicPr>
          <p:cNvPr id="45" name="Picture 2" descr="http://www.dfkcgs.com/images/logo.jpg">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263" t="21171" r="27193" b="14673"/>
          <a:stretch/>
        </p:blipFill>
        <p:spPr bwMode="auto">
          <a:xfrm>
            <a:off x="3563888" y="195486"/>
            <a:ext cx="1685884" cy="4320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7" descr="http://shautosz.com/advs/1321545575.jpg">
            <a:hlinkClick r:id="" action="ppaction://noaction"/>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010" r="19361" b="32030"/>
          <a:stretch/>
        </p:blipFill>
        <p:spPr bwMode="auto">
          <a:xfrm>
            <a:off x="539552" y="699543"/>
            <a:ext cx="2160240" cy="5245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8" name="Picture 20">
            <a:hlinkClick r:id="" action="ppaction://noaction"/>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5576" y="1275607"/>
            <a:ext cx="1440160" cy="40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2" descr="C:\Users\Administrator\Pictures\head.jpg">
            <a:hlinkClick r:id="" action="ppaction://noaction"/>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19" t="34182" r="55385" b="34181"/>
          <a:stretch/>
        </p:blipFill>
        <p:spPr bwMode="auto">
          <a:xfrm>
            <a:off x="2771801" y="699543"/>
            <a:ext cx="2245236" cy="5468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75" descr="http://www.dfncac.com/image/logo.jpg">
            <a:hlinkClick r:id="" action="ppaction://noaction"/>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9664"/>
          <a:stretch/>
        </p:blipFill>
        <p:spPr bwMode="auto">
          <a:xfrm>
            <a:off x="4355977" y="1275606"/>
            <a:ext cx="2305279" cy="4320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2" descr="http://www.yangtianauto.com/images/logo.gif">
            <a:hlinkClick r:id="" action="ppaction://noaction"/>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92081" y="195486"/>
            <a:ext cx="2592287" cy="4320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5" descr="http://www.sxdagang.com/2011_images/logo.gif">
            <a:hlinkClick r:id="" action="ppaction://noaction"/>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9553" y="2427735"/>
            <a:ext cx="1224136" cy="4006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组合 91"/>
          <p:cNvGrpSpPr/>
          <p:nvPr/>
        </p:nvGrpSpPr>
        <p:grpSpPr>
          <a:xfrm>
            <a:off x="7956376" y="195486"/>
            <a:ext cx="792088" cy="965386"/>
            <a:chOff x="7522772" y="970751"/>
            <a:chExt cx="792088" cy="827078"/>
          </a:xfrm>
        </p:grpSpPr>
        <p:pic>
          <p:nvPicPr>
            <p:cNvPr id="53" name="Picture 7" descr="http://www.dayunmotor.com/skin/2010blue/images/kh.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1463" t="20597"/>
            <a:stretch/>
          </p:blipFill>
          <p:spPr bwMode="auto">
            <a:xfrm>
              <a:off x="7522772" y="1604521"/>
              <a:ext cx="792088" cy="19330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a:hlinkClick r:id="" action="ppaction://noaction"/>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22772" y="970751"/>
              <a:ext cx="792088" cy="61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 name="Picture 2" descr="http://ceshi.cnnx.net/yzt_qiche/images/logo.jpg">
            <a:hlinkClick r:id="" action="ppaction://noaction"/>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0897" b="16224"/>
          <a:stretch/>
        </p:blipFill>
        <p:spPr bwMode="auto">
          <a:xfrm>
            <a:off x="2411760" y="1275606"/>
            <a:ext cx="1888943" cy="4377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6" name="Picture 2" descr="常州(华晨)英田汽车有限公司">
            <a:hlinkClick r:id="" action="ppaction://noaction"/>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32240" y="1275606"/>
            <a:ext cx="1904950" cy="44778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7" descr="http://www.xmjlkt.com/assets/images/logo.jp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64288" y="3939903"/>
            <a:ext cx="830544" cy="5576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59" descr="昆山沪光汽车电器有限公司">
            <a:hlinkClick r:id="rId25"/>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2217" r="23185" b="19108"/>
          <a:stretch/>
        </p:blipFill>
        <p:spPr bwMode="auto">
          <a:xfrm>
            <a:off x="4704859" y="1851670"/>
            <a:ext cx="1451318" cy="4320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2" name="图片 61" descr="屏幕剪辑"/>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28185" y="1851670"/>
            <a:ext cx="1420661" cy="432048"/>
          </a:xfrm>
          <a:prstGeom prst="rect">
            <a:avLst/>
          </a:prstGeom>
          <a:noFill/>
          <a:ln>
            <a:noFill/>
          </a:ln>
        </p:spPr>
      </p:pic>
      <p:pic>
        <p:nvPicPr>
          <p:cNvPr id="63" name="Picture 57" descr="http://www.china-huakai.com/images/top.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451" t="18318" r="59857" b="18129"/>
          <a:stretch/>
        </p:blipFill>
        <p:spPr bwMode="auto">
          <a:xfrm>
            <a:off x="2987824" y="3507854"/>
            <a:ext cx="2160240" cy="3765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4" name="Picture 57" descr="http://www.motorpump.com/chinese/images/loge.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9552" y="3507855"/>
            <a:ext cx="2304256" cy="360971"/>
          </a:xfrm>
          <a:prstGeom prst="rect">
            <a:avLst/>
          </a:prstGeom>
          <a:noFill/>
          <a:extLst>
            <a:ext uri="{909E8E84-426E-40dd-AFC4-6F175D3DCCD1}">
              <a14:hiddenFill xmlns:a14="http://schemas.microsoft.com/office/drawing/2010/main">
                <a:solidFill>
                  <a:srgbClr val="FFFFFF"/>
                </a:solidFill>
              </a14:hiddenFill>
            </a:ext>
          </a:extLst>
        </p:spPr>
      </p:pic>
      <p:pic>
        <p:nvPicPr>
          <p:cNvPr id="65" name="图片 64" descr="屏幕剪辑"/>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72400" y="4611428"/>
            <a:ext cx="576064" cy="532073"/>
          </a:xfrm>
          <a:prstGeom prst="rect">
            <a:avLst/>
          </a:prstGeom>
          <a:noFill/>
          <a:ln>
            <a:noFill/>
          </a:ln>
        </p:spPr>
      </p:pic>
      <p:pic>
        <p:nvPicPr>
          <p:cNvPr id="66" name="Picture 21" descr="http://www.chinahuade.com/CN/hd/index_10.gif"/>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15805" b="26208"/>
          <a:stretch/>
        </p:blipFill>
        <p:spPr bwMode="auto">
          <a:xfrm>
            <a:off x="539552" y="1851670"/>
            <a:ext cx="1453995" cy="43204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1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835697" y="2427735"/>
            <a:ext cx="108012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003" t="33334" r="24844" b="25803"/>
          <a:stretch/>
        </p:blipFill>
        <p:spPr bwMode="auto">
          <a:xfrm>
            <a:off x="6444208" y="2427734"/>
            <a:ext cx="587269" cy="42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2" descr="新安乃达驱动技术（上海有限公司）"/>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b="20050"/>
          <a:stretch/>
        </p:blipFill>
        <p:spPr bwMode="auto">
          <a:xfrm>
            <a:off x="2987824" y="2427734"/>
            <a:ext cx="839812" cy="4320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0" name="Picture 12" descr="http://www.carjob.com.cn/logo/speciality/shandian/images/logo.gif">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932041" y="3939902"/>
            <a:ext cx="1412733" cy="5040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7" descr="http://www.jzhn.com/index/index_r1_c2.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2906" t="18961" r="72722"/>
          <a:stretch/>
        </p:blipFill>
        <p:spPr bwMode="auto">
          <a:xfrm>
            <a:off x="2483769" y="3939902"/>
            <a:ext cx="1428013" cy="5040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2" name="图片 71" descr="屏幕剪辑"/>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164289" y="2427734"/>
            <a:ext cx="1059395" cy="43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图片 72" descr="屏幕剪辑"/>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419606" y="2967346"/>
            <a:ext cx="2397953" cy="397191"/>
          </a:xfrm>
          <a:prstGeom prst="rect">
            <a:avLst/>
          </a:prstGeom>
          <a:noFill/>
          <a:ln>
            <a:noFill/>
          </a:ln>
        </p:spPr>
      </p:pic>
      <p:pic>
        <p:nvPicPr>
          <p:cNvPr id="74" name="Picture 57" descr="http://www.cqstzl.com/templets/default/image/logo.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286061" y="2967346"/>
            <a:ext cx="1989931" cy="39719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25872" y="2967346"/>
            <a:ext cx="1676356" cy="39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78" descr="http://www.cqaihua.cn/images/index01.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948265" y="3003798"/>
            <a:ext cx="1808656" cy="38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图片 76" descr="屏幕剪辑"/>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668344" y="1851670"/>
            <a:ext cx="1073650" cy="432048"/>
          </a:xfrm>
          <a:prstGeom prst="rect">
            <a:avLst/>
          </a:prstGeom>
          <a:noFill/>
          <a:ln>
            <a:noFill/>
          </a:ln>
        </p:spPr>
      </p:pic>
      <p:grpSp>
        <p:nvGrpSpPr>
          <p:cNvPr id="3" name="组合 77"/>
          <p:cNvGrpSpPr/>
          <p:nvPr/>
        </p:nvGrpSpPr>
        <p:grpSpPr>
          <a:xfrm>
            <a:off x="2047767" y="1851669"/>
            <a:ext cx="2596241" cy="432053"/>
            <a:chOff x="1715719" y="4976379"/>
            <a:chExt cx="3581118" cy="295966"/>
          </a:xfrm>
        </p:grpSpPr>
        <p:pic>
          <p:nvPicPr>
            <p:cNvPr id="79" name="Picture 57" descr="http://www.njaolian.com/Skin/Skin2/images/logo.jpg">
              <a:hlinkClick r:id=""/>
            </p:cNvPr>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t="21511" b="13966"/>
            <a:stretch/>
          </p:blipFill>
          <p:spPr bwMode="auto">
            <a:xfrm>
              <a:off x="1715719" y="4976380"/>
              <a:ext cx="720699" cy="29596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9" descr="http://www.njaolian.com/Skin/Skin2/images/logo2.jpg">
              <a:hlinkClick r:id=""/>
            </p:cNvP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t="24887" b="17869"/>
            <a:stretch/>
          </p:blipFill>
          <p:spPr bwMode="auto">
            <a:xfrm>
              <a:off x="2401313" y="4976379"/>
              <a:ext cx="2895524" cy="295962"/>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Picture 14" descr="http://www.dekni.com/images/logo.gif"/>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483768" y="4560335"/>
            <a:ext cx="1800200" cy="58316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516217" y="3939902"/>
            <a:ext cx="548883"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dministrator\Desktop\首页-嘉兴华昌电装有限公司_files\top.jp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2362" r="47338"/>
          <a:stretch/>
        </p:blipFill>
        <p:spPr bwMode="auto">
          <a:xfrm>
            <a:off x="5220072" y="3507854"/>
            <a:ext cx="2100856" cy="3600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http://shautosz.com/advs/1321545575.jpg">
            <a:hlinkClick r:id="" action="ppaction://noaction"/>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010" t="64089" r="32052" b="2422"/>
          <a:stretch/>
        </p:blipFill>
        <p:spPr bwMode="auto">
          <a:xfrm>
            <a:off x="5076057" y="771551"/>
            <a:ext cx="2808312" cy="40486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23478"/>
            <a:ext cx="3672408" cy="491842"/>
          </a:xfrm>
          <a:noFill/>
          <a:ln>
            <a:noFill/>
          </a:ln>
        </p:spPr>
        <p:txBody>
          <a:bodyPr/>
          <a:lstStyle/>
          <a:p>
            <a:r>
              <a:rPr lang="zh-CN" altLang="en-US" dirty="0" smtClean="0"/>
              <a:t>流程行业的</a:t>
            </a:r>
            <a:r>
              <a:rPr lang="en-US" altLang="zh-CN" dirty="0" smtClean="0"/>
              <a:t>PLM</a:t>
            </a:r>
            <a:r>
              <a:rPr lang="zh-CN" altLang="en-US" dirty="0" smtClean="0"/>
              <a:t>实践</a:t>
            </a:r>
            <a:endParaRPr lang="zh-CN" altLang="zh-CN" dirty="0"/>
          </a:p>
        </p:txBody>
      </p:sp>
      <p:grpSp>
        <p:nvGrpSpPr>
          <p:cNvPr id="3" name="组合 2"/>
          <p:cNvGrpSpPr/>
          <p:nvPr/>
        </p:nvGrpSpPr>
        <p:grpSpPr>
          <a:xfrm>
            <a:off x="971600" y="987575"/>
            <a:ext cx="2160240" cy="1366041"/>
            <a:chOff x="521202" y="884285"/>
            <a:chExt cx="1609725" cy="1053879"/>
          </a:xfrm>
          <a:noFill/>
        </p:grpSpPr>
        <p:pic>
          <p:nvPicPr>
            <p:cNvPr id="11266" name="Picture 2" descr="http://www.beingmate.com/Public/Home/images/logo_new_1.png"/>
            <p:cNvPicPr>
              <a:picLocks noChangeAspect="1" noChangeArrowheads="1"/>
            </p:cNvPicPr>
            <p:nvPr/>
          </p:nvPicPr>
          <p:blipFill rotWithShape="1">
            <a:blip r:embed="rId2">
              <a:extLst>
                <a:ext uri="{28A0092B-C50C-407E-A947-70E740481C1C}">
                  <a14:useLocalDpi xmlns:a14="http://schemas.microsoft.com/office/drawing/2010/main" val="0"/>
                </a:ext>
              </a:extLst>
            </a:blip>
            <a:srcRect t="22365" b="17142"/>
            <a:stretch/>
          </p:blipFill>
          <p:spPr bwMode="auto">
            <a:xfrm>
              <a:off x="521202" y="884285"/>
              <a:ext cx="1609725" cy="455197"/>
            </a:xfrm>
            <a:prstGeom prst="rect">
              <a:avLst/>
            </a:prstGeom>
            <a:grpFill/>
            <a:ln>
              <a:noFill/>
            </a:ln>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73" y="1347614"/>
              <a:ext cx="1466850" cy="590550"/>
            </a:xfrm>
            <a:prstGeom prst="rect">
              <a:avLst/>
            </a:prstGeom>
            <a:grpFill/>
            <a:ln w="9525">
              <a:noFill/>
              <a:miter lim="800000"/>
              <a:headEnd/>
              <a:tailEnd/>
            </a:ln>
            <a:extLst/>
          </p:spPr>
        </p:pic>
      </p:grpSp>
      <p:pic>
        <p:nvPicPr>
          <p:cNvPr id="13322" name="Picture 10" descr="http://www.27580.cn/uploadfile/logo/20121025113908468814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3147815"/>
            <a:ext cx="1425522" cy="1586302"/>
          </a:xfrm>
          <a:prstGeom prst="rect">
            <a:avLst/>
          </a:prstGeom>
          <a:noFill/>
          <a:ln>
            <a:noFill/>
          </a:ln>
          <a:extLst/>
        </p:spPr>
      </p:pic>
      <p:pic>
        <p:nvPicPr>
          <p:cNvPr id="13324" name="Picture 12" descr="http://a.hiphotos.baidu.com/baike/w%3D268%3Bg%3D0/sign=17291bbed833c895a67e9f7de92814cd/b3b7d0a20cf431add3e22f104a36acaf2edd98e2.jpg"/>
          <p:cNvPicPr>
            <a:picLocks noChangeAspect="1" noChangeArrowheads="1"/>
          </p:cNvPicPr>
          <p:nvPr/>
        </p:nvPicPr>
        <p:blipFill rotWithShape="1">
          <a:blip r:embed="rId5">
            <a:extLst>
              <a:ext uri="{28A0092B-C50C-407E-A947-70E740481C1C}">
                <a14:useLocalDpi xmlns:a14="http://schemas.microsoft.com/office/drawing/2010/main" val="0"/>
              </a:ext>
            </a:extLst>
          </a:blip>
          <a:srcRect l="20033" t="12455" b="21057"/>
          <a:stretch/>
        </p:blipFill>
        <p:spPr bwMode="auto">
          <a:xfrm>
            <a:off x="6588225" y="1203598"/>
            <a:ext cx="1538798" cy="1728192"/>
          </a:xfrm>
          <a:prstGeom prst="rect">
            <a:avLst/>
          </a:prstGeom>
          <a:noFill/>
          <a:ln>
            <a:noFill/>
          </a:ln>
          <a:extLst/>
        </p:spPr>
      </p:pic>
      <p:pic>
        <p:nvPicPr>
          <p:cNvPr id="13" name="图片 12"/>
          <p:cNvPicPr>
            <a:picLocks noChangeAspect="1"/>
          </p:cNvPicPr>
          <p:nvPr/>
        </p:nvPicPr>
        <p:blipFill rotWithShape="1">
          <a:blip r:embed="rId6"/>
          <a:srcRect t="13577" r="6042"/>
          <a:stretch/>
        </p:blipFill>
        <p:spPr>
          <a:xfrm>
            <a:off x="611560" y="3723878"/>
            <a:ext cx="5400600" cy="1100390"/>
          </a:xfrm>
          <a:prstGeom prst="rect">
            <a:avLst/>
          </a:prstGeom>
          <a:noFill/>
          <a:ln>
            <a:noFill/>
          </a:ln>
        </p:spPr>
      </p:pic>
      <p:pic>
        <p:nvPicPr>
          <p:cNvPr id="4" name="图片 3"/>
          <p:cNvPicPr>
            <a:picLocks noChangeAspect="1"/>
          </p:cNvPicPr>
          <p:nvPr/>
        </p:nvPicPr>
        <p:blipFill rotWithShape="1">
          <a:blip r:embed="rId7"/>
          <a:srcRect l="17619" t="10758" r="19447" b="9535"/>
          <a:stretch/>
        </p:blipFill>
        <p:spPr>
          <a:xfrm>
            <a:off x="4283968" y="2283719"/>
            <a:ext cx="1846234" cy="1584176"/>
          </a:xfrm>
          <a:prstGeom prst="rect">
            <a:avLst/>
          </a:prstGeom>
          <a:noFill/>
          <a:ln>
            <a:noFill/>
          </a:ln>
        </p:spPr>
      </p:pic>
      <p:pic>
        <p:nvPicPr>
          <p:cNvPr id="7" name="图片 6"/>
          <p:cNvPicPr>
            <a:picLocks noChangeAspect="1"/>
          </p:cNvPicPr>
          <p:nvPr/>
        </p:nvPicPr>
        <p:blipFill>
          <a:blip r:embed="rId8"/>
          <a:stretch>
            <a:fillRect/>
          </a:stretch>
        </p:blipFill>
        <p:spPr>
          <a:xfrm>
            <a:off x="1043609" y="2715767"/>
            <a:ext cx="3240361" cy="728651"/>
          </a:xfrm>
          <a:prstGeom prst="rect">
            <a:avLst/>
          </a:prstGeom>
          <a:noFill/>
          <a:ln>
            <a:noFill/>
          </a:ln>
        </p:spPr>
      </p:pic>
      <p:grpSp>
        <p:nvGrpSpPr>
          <p:cNvPr id="9" name="组 8"/>
          <p:cNvGrpSpPr/>
          <p:nvPr/>
        </p:nvGrpSpPr>
        <p:grpSpPr>
          <a:xfrm>
            <a:off x="3491880" y="843559"/>
            <a:ext cx="2808312" cy="1224136"/>
            <a:chOff x="3563888" y="771550"/>
            <a:chExt cx="2808312" cy="1224136"/>
          </a:xfrm>
          <a:noFill/>
        </p:grpSpPr>
        <p:grpSp>
          <p:nvGrpSpPr>
            <p:cNvPr id="6" name="组 5"/>
            <p:cNvGrpSpPr/>
            <p:nvPr/>
          </p:nvGrpSpPr>
          <p:grpSpPr>
            <a:xfrm>
              <a:off x="3635896" y="843558"/>
              <a:ext cx="2663123" cy="1089412"/>
              <a:chOff x="2987824" y="987574"/>
              <a:chExt cx="2376264" cy="1017404"/>
            </a:xfrm>
            <a:grpFill/>
          </p:grpSpPr>
          <p:pic>
            <p:nvPicPr>
              <p:cNvPr id="13314" name="Picture 2" descr="http://www.sh-richen.com/images/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824" y="987574"/>
                <a:ext cx="2376264" cy="657033"/>
              </a:xfrm>
              <a:prstGeom prst="rect">
                <a:avLst/>
              </a:prstGeom>
              <a:grpFill/>
              <a:ln>
                <a:noFill/>
              </a:ln>
              <a:extLst/>
            </p:spPr>
          </p:pic>
          <p:sp>
            <p:nvSpPr>
              <p:cNvPr id="5" name="矩形 4"/>
              <p:cNvSpPr/>
              <p:nvPr/>
            </p:nvSpPr>
            <p:spPr>
              <a:xfrm>
                <a:off x="3052076" y="1660058"/>
                <a:ext cx="2235900" cy="344920"/>
              </a:xfrm>
              <a:prstGeom prst="rect">
                <a:avLst/>
              </a:prstGeom>
              <a:grpFill/>
              <a:ln>
                <a:noFill/>
              </a:ln>
            </p:spPr>
            <p:txBody>
              <a:bodyPr wrap="none">
                <a:spAutoFit/>
              </a:bodyPr>
              <a:lstStyle/>
              <a:p>
                <a:pPr algn="ctr"/>
                <a:r>
                  <a:rPr lang="zh-CN" altLang="en-US" dirty="0" smtClean="0">
                    <a:solidFill>
                      <a:srgbClr val="FF6600"/>
                    </a:solidFill>
                    <a:latin typeface="微软雅黑"/>
                    <a:ea typeface="微软雅黑"/>
                    <a:cs typeface="微软雅黑"/>
                  </a:rPr>
                  <a:t>上海励成营养产品科技</a:t>
                </a:r>
                <a:endParaRPr lang="zh-CN" altLang="en-US" dirty="0">
                  <a:solidFill>
                    <a:srgbClr val="FF6600"/>
                  </a:solidFill>
                  <a:latin typeface="微软雅黑"/>
                  <a:ea typeface="微软雅黑"/>
                  <a:cs typeface="微软雅黑"/>
                </a:endParaRPr>
              </a:p>
            </p:txBody>
          </p:sp>
        </p:grpSp>
        <p:sp>
          <p:nvSpPr>
            <p:cNvPr id="8" name="矩形 7"/>
            <p:cNvSpPr/>
            <p:nvPr/>
          </p:nvSpPr>
          <p:spPr>
            <a:xfrm>
              <a:off x="3563888" y="771550"/>
              <a:ext cx="2808312" cy="122413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547082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 y="0"/>
            <a:ext cx="9141291" cy="5143500"/>
          </a:xfrm>
          <a:prstGeom prst="rect">
            <a:avLst/>
          </a:prstGeom>
        </p:spPr>
      </p:pic>
    </p:spTree>
    <p:extLst>
      <p:ext uri="{BB962C8B-B14F-4D97-AF65-F5344CB8AC3E}">
        <p14:creationId xmlns:p14="http://schemas.microsoft.com/office/powerpoint/2010/main" val="41313484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40109143027738.jpg"/>
          <p:cNvPicPr>
            <a:picLocks noChangeAspect="1"/>
          </p:cNvPicPr>
          <p:nvPr/>
        </p:nvPicPr>
        <p:blipFill>
          <a:blip r:embed="rId2"/>
          <a:stretch>
            <a:fillRect/>
          </a:stretch>
        </p:blipFill>
        <p:spPr>
          <a:xfrm>
            <a:off x="1000103" y="571486"/>
            <a:ext cx="7667719" cy="4357718"/>
          </a:xfrm>
          <a:prstGeom prst="rect">
            <a:avLst/>
          </a:prstGeom>
          <a:ln>
            <a:noFill/>
          </a:ln>
          <a:effectLst>
            <a:softEdge rad="112500"/>
          </a:effectLst>
        </p:spPr>
      </p:pic>
      <p:sp>
        <p:nvSpPr>
          <p:cNvPr id="3" name="Rectangle 2"/>
          <p:cNvSpPr txBox="1">
            <a:spLocks noChangeArrowheads="1"/>
          </p:cNvSpPr>
          <p:nvPr/>
        </p:nvSpPr>
        <p:spPr>
          <a:xfrm>
            <a:off x="323528" y="-20537"/>
            <a:ext cx="5746750" cy="400050"/>
          </a:xfrm>
          <a:prstGeom prst="rect">
            <a:avLst/>
          </a:prstGeom>
        </p:spPr>
        <p:txBody>
          <a:bodyPr lIns="91436" tIns="45718" rIns="91436" bIns="45718"/>
          <a:lstStyle/>
          <a:p>
            <a:pPr eaLnBrk="0" fontAlgn="base" hangingPunct="0">
              <a:spcBef>
                <a:spcPct val="0"/>
              </a:spcBef>
              <a:spcAft>
                <a:spcPct val="0"/>
              </a:spcAft>
              <a:defRPr/>
            </a:pPr>
            <a:r>
              <a:rPr kumimoji="1" lang="zh-CN" altLang="en-US" sz="3200" b="1" kern="0" dirty="0">
                <a:solidFill>
                  <a:srgbClr val="FFFFFF"/>
                </a:solidFill>
                <a:latin typeface="微软雅黑" pitchFamily="34" charset="-122"/>
                <a:ea typeface="微软雅黑" pitchFamily="34" charset="-122"/>
                <a:cs typeface="黑体" charset="0"/>
              </a:rPr>
              <a:t>德国工业</a:t>
            </a:r>
            <a:r>
              <a:rPr kumimoji="1" lang="en-US" altLang="zh-CN" sz="3200" b="1" kern="0" dirty="0">
                <a:solidFill>
                  <a:srgbClr val="FFFFFF"/>
                </a:solidFill>
                <a:latin typeface="微软雅黑" pitchFamily="34" charset="-122"/>
                <a:ea typeface="微软雅黑" pitchFamily="34" charset="-122"/>
                <a:cs typeface="黑体" charset="0"/>
              </a:rPr>
              <a:t>4.0</a:t>
            </a:r>
            <a:r>
              <a:rPr kumimoji="1" lang="zh-CN" altLang="en-US" sz="3200" b="1" kern="0" dirty="0">
                <a:solidFill>
                  <a:srgbClr val="FFFFFF"/>
                </a:solidFill>
                <a:latin typeface="微软雅黑" pitchFamily="34" charset="-122"/>
                <a:ea typeface="微软雅黑" pitchFamily="34" charset="-122"/>
                <a:cs typeface="黑体" charset="0"/>
              </a:rPr>
              <a:t/>
            </a:r>
            <a:br>
              <a:rPr kumimoji="1" lang="zh-CN" altLang="en-US" sz="3200" b="1" kern="0" dirty="0">
                <a:solidFill>
                  <a:srgbClr val="FFFFFF"/>
                </a:solidFill>
                <a:latin typeface="微软雅黑" pitchFamily="34" charset="-122"/>
                <a:ea typeface="微软雅黑" pitchFamily="34" charset="-122"/>
                <a:cs typeface="黑体" charset="0"/>
              </a:rPr>
            </a:br>
            <a:endParaRPr kumimoji="1" lang="zh-CN" altLang="en-US" sz="3200" b="1" kern="0" dirty="0">
              <a:solidFill>
                <a:srgbClr val="FFFFFF"/>
              </a:solidFill>
              <a:latin typeface="微软雅黑" pitchFamily="34" charset="-122"/>
              <a:ea typeface="微软雅黑" pitchFamily="34" charset="-122"/>
              <a:cs typeface="黑体" charset="0"/>
            </a:endParaRPr>
          </a:p>
        </p:txBody>
      </p:sp>
      <p:sp>
        <p:nvSpPr>
          <p:cNvPr id="5" name="圆角矩形 4"/>
          <p:cNvSpPr/>
          <p:nvPr/>
        </p:nvSpPr>
        <p:spPr>
          <a:xfrm>
            <a:off x="5214942" y="2928940"/>
            <a:ext cx="2928958" cy="1500198"/>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a:p>
        </p:txBody>
      </p:sp>
      <p:sp>
        <p:nvSpPr>
          <p:cNvPr id="6" name="矩形 5"/>
          <p:cNvSpPr/>
          <p:nvPr/>
        </p:nvSpPr>
        <p:spPr>
          <a:xfrm>
            <a:off x="5286380" y="3000379"/>
            <a:ext cx="2928958" cy="1384990"/>
          </a:xfrm>
          <a:prstGeom prst="rect">
            <a:avLst/>
          </a:prstGeom>
        </p:spPr>
        <p:txBody>
          <a:bodyPr wrap="square" lIns="91436" tIns="45718" rIns="91436" bIns="45718">
            <a:spAutoFit/>
          </a:bodyPr>
          <a:lstStyle/>
          <a:p>
            <a:r>
              <a:rPr lang="zh-CN" altLang="en-US" sz="1400" dirty="0">
                <a:solidFill>
                  <a:schemeClr val="bg1">
                    <a:lumMod val="50000"/>
                  </a:schemeClr>
                </a:solidFill>
                <a:latin typeface="微软雅黑" pitchFamily="34" charset="-122"/>
                <a:ea typeface="微软雅黑" pitchFamily="34" charset="-122"/>
              </a:rPr>
              <a:t>所谓制造工业</a:t>
            </a:r>
            <a:r>
              <a:rPr lang="en-US" altLang="zh-CN" sz="1400" dirty="0">
                <a:solidFill>
                  <a:schemeClr val="bg1">
                    <a:lumMod val="50000"/>
                  </a:schemeClr>
                </a:solidFill>
                <a:latin typeface="微软雅黑" pitchFamily="34" charset="-122"/>
                <a:ea typeface="微软雅黑" pitchFamily="34" charset="-122"/>
              </a:rPr>
              <a:t>4.0</a:t>
            </a:r>
            <a:r>
              <a:rPr lang="zh-CN" altLang="en-US" sz="1400" dirty="0">
                <a:solidFill>
                  <a:schemeClr val="bg1">
                    <a:lumMod val="50000"/>
                  </a:schemeClr>
                </a:solidFill>
                <a:latin typeface="微软雅黑" pitchFamily="34" charset="-122"/>
                <a:ea typeface="微软雅黑" pitchFamily="34" charset="-122"/>
              </a:rPr>
              <a:t>的概念，是以智能制造为主的第四次工业革命，它把德国的传统制造技术与现代无处不在的互联网技术相融合，产生智能化的机械设备制造，将再次在全球范围内提升德国的全球竞争力。</a:t>
            </a:r>
            <a:endParaRPr lang="zh-CN" altLang="en-US" sz="14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630714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0_140326090708_1.jpg"/>
          <p:cNvPicPr>
            <a:picLocks noChangeAspect="1"/>
          </p:cNvPicPr>
          <p:nvPr/>
        </p:nvPicPr>
        <p:blipFill>
          <a:blip r:embed="rId2"/>
          <a:srcRect l="9979" r="10889" b="4545"/>
          <a:stretch>
            <a:fillRect/>
          </a:stretch>
        </p:blipFill>
        <p:spPr>
          <a:xfrm>
            <a:off x="967366" y="857240"/>
            <a:ext cx="7307942" cy="3968969"/>
          </a:xfrm>
          <a:prstGeom prst="rect">
            <a:avLst/>
          </a:prstGeom>
          <a:ln>
            <a:noFill/>
          </a:ln>
          <a:effectLst>
            <a:softEdge rad="112500"/>
          </a:effectLst>
        </p:spPr>
      </p:pic>
      <p:sp>
        <p:nvSpPr>
          <p:cNvPr id="3" name="矩形 2"/>
          <p:cNvSpPr/>
          <p:nvPr/>
        </p:nvSpPr>
        <p:spPr>
          <a:xfrm>
            <a:off x="899592" y="-20538"/>
            <a:ext cx="6244410" cy="584771"/>
          </a:xfrm>
          <a:prstGeom prst="rect">
            <a:avLst/>
          </a:prstGeom>
        </p:spPr>
        <p:txBody>
          <a:bodyPr wrap="none" lIns="91436" tIns="45718" rIns="91436" bIns="45718">
            <a:spAutoFit/>
          </a:bodyPr>
          <a:lstStyle/>
          <a:p>
            <a:r>
              <a:rPr lang="zh-CN" altLang="en-US" sz="3200" b="1" dirty="0">
                <a:solidFill>
                  <a:srgbClr val="FFFFFF"/>
                </a:solidFill>
                <a:latin typeface="微软雅黑" pitchFamily="34" charset="-122"/>
                <a:ea typeface="微软雅黑" pitchFamily="34" charset="-122"/>
              </a:rPr>
              <a:t>一个焦点问题</a:t>
            </a:r>
            <a:r>
              <a:rPr lang="en-US" altLang="zh-CN" sz="3200" b="1" dirty="0">
                <a:solidFill>
                  <a:srgbClr val="FFFFFF"/>
                </a:solidFill>
                <a:latin typeface="微软雅黑" pitchFamily="34" charset="-122"/>
                <a:ea typeface="微软雅黑" pitchFamily="34" charset="-122"/>
              </a:rPr>
              <a:t>:CPS(</a:t>
            </a:r>
            <a:r>
              <a:rPr lang="zh-CN" altLang="en-US" sz="3200" dirty="0">
                <a:solidFill>
                  <a:srgbClr val="FFFFFF"/>
                </a:solidFill>
                <a:latin typeface="微软雅黑" pitchFamily="34" charset="-122"/>
                <a:ea typeface="微软雅黑" pitchFamily="34" charset="-122"/>
              </a:rPr>
              <a:t>网络物理系统</a:t>
            </a:r>
            <a:r>
              <a:rPr lang="en-US" altLang="zh-CN" sz="3200" b="1" dirty="0">
                <a:solidFill>
                  <a:srgbClr val="FFFFFF"/>
                </a:solidFill>
                <a:latin typeface="微软雅黑" pitchFamily="34" charset="-122"/>
                <a:ea typeface="微软雅黑" pitchFamily="34" charset="-122"/>
              </a:rPr>
              <a:t>)</a:t>
            </a:r>
            <a:endParaRPr lang="zh-CN" altLang="en-US" sz="32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063226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工业4.0”具有哪些核心特征？">
            <a:hlinkClick r:id="rId2"/>
          </p:cNvPr>
          <p:cNvPicPr>
            <a:picLocks noChangeAspect="1" noChangeArrowheads="1"/>
          </p:cNvPicPr>
          <p:nvPr/>
        </p:nvPicPr>
        <p:blipFill>
          <a:blip r:embed="rId3"/>
          <a:srcRect l="11480" r="11033"/>
          <a:stretch>
            <a:fillRect/>
          </a:stretch>
        </p:blipFill>
        <p:spPr bwMode="auto">
          <a:xfrm>
            <a:off x="1357293" y="928678"/>
            <a:ext cx="6029337" cy="3976511"/>
          </a:xfrm>
          <a:prstGeom prst="rect">
            <a:avLst/>
          </a:prstGeom>
          <a:ln>
            <a:noFill/>
          </a:ln>
          <a:effectLst>
            <a:softEdge rad="112500"/>
          </a:effectLst>
        </p:spPr>
      </p:pic>
      <p:sp>
        <p:nvSpPr>
          <p:cNvPr id="10" name="圆角矩形 9"/>
          <p:cNvSpPr/>
          <p:nvPr/>
        </p:nvSpPr>
        <p:spPr>
          <a:xfrm>
            <a:off x="214283" y="3071817"/>
            <a:ext cx="2125470" cy="785818"/>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a:p>
        </p:txBody>
      </p:sp>
      <p:sp>
        <p:nvSpPr>
          <p:cNvPr id="9" name="圆角矩形 8"/>
          <p:cNvSpPr/>
          <p:nvPr/>
        </p:nvSpPr>
        <p:spPr>
          <a:xfrm>
            <a:off x="6286512" y="2643188"/>
            <a:ext cx="2643206" cy="1071570"/>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a:p>
        </p:txBody>
      </p:sp>
      <p:sp>
        <p:nvSpPr>
          <p:cNvPr id="7" name="圆角矩形 6"/>
          <p:cNvSpPr/>
          <p:nvPr/>
        </p:nvSpPr>
        <p:spPr>
          <a:xfrm>
            <a:off x="5143504" y="642924"/>
            <a:ext cx="3571900" cy="1285884"/>
          </a:xfrm>
          <a:prstGeom prst="roundRect">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zh-CN" altLang="en-US" dirty="0">
              <a:solidFill>
                <a:schemeClr val="bg1">
                  <a:lumMod val="50000"/>
                </a:schemeClr>
              </a:solidFill>
            </a:endParaRPr>
          </a:p>
        </p:txBody>
      </p:sp>
      <p:sp>
        <p:nvSpPr>
          <p:cNvPr id="4" name="矩形 3"/>
          <p:cNvSpPr/>
          <p:nvPr/>
        </p:nvSpPr>
        <p:spPr>
          <a:xfrm>
            <a:off x="6357950" y="2714628"/>
            <a:ext cx="2586030" cy="954103"/>
          </a:xfrm>
          <a:prstGeom prst="rect">
            <a:avLst/>
          </a:prstGeom>
        </p:spPr>
        <p:txBody>
          <a:bodyPr wrap="square" lIns="91436" tIns="45718" rIns="91436" bIns="45718">
            <a:spAutoFit/>
          </a:bodyPr>
          <a:lstStyle/>
          <a:p>
            <a:r>
              <a:rPr lang="zh-CN" altLang="en-US" sz="1400" dirty="0">
                <a:solidFill>
                  <a:schemeClr val="bg1">
                    <a:lumMod val="50000"/>
                  </a:schemeClr>
                </a:solidFill>
                <a:latin typeface="微软雅黑" pitchFamily="34" charset="-122"/>
                <a:ea typeface="微软雅黑" pitchFamily="34" charset="-122"/>
              </a:rPr>
              <a:t>信息可以从企业</a:t>
            </a:r>
            <a:r>
              <a:rPr lang="en-US" altLang="zh-CN" sz="1400" dirty="0">
                <a:solidFill>
                  <a:schemeClr val="bg1">
                    <a:lumMod val="50000"/>
                  </a:schemeClr>
                </a:solidFill>
                <a:latin typeface="微软雅黑" pitchFamily="34" charset="-122"/>
                <a:ea typeface="微软雅黑" pitchFamily="34" charset="-122"/>
              </a:rPr>
              <a:t>ERP</a:t>
            </a:r>
            <a:r>
              <a:rPr lang="zh-CN" altLang="en-US" sz="1400" dirty="0">
                <a:solidFill>
                  <a:schemeClr val="bg1">
                    <a:lumMod val="50000"/>
                  </a:schemeClr>
                </a:solidFill>
                <a:latin typeface="微软雅黑" pitchFamily="34" charset="-122"/>
                <a:ea typeface="微软雅黑" pitchFamily="34" charset="-122"/>
              </a:rPr>
              <a:t>系统一直向下，穿透整个工厂网络延伸到装备的某一个具体的</a:t>
            </a:r>
            <a:r>
              <a:rPr lang="en-US" altLang="zh-CN" sz="1400" dirty="0">
                <a:solidFill>
                  <a:schemeClr val="bg1">
                    <a:lumMod val="50000"/>
                  </a:schemeClr>
                </a:solidFill>
                <a:latin typeface="微软雅黑" pitchFamily="34" charset="-122"/>
                <a:ea typeface="微软雅黑" pitchFamily="34" charset="-122"/>
              </a:rPr>
              <a:t>I/O</a:t>
            </a:r>
            <a:r>
              <a:rPr lang="zh-CN" altLang="en-US" sz="1400" dirty="0">
                <a:solidFill>
                  <a:schemeClr val="bg1">
                    <a:lumMod val="50000"/>
                  </a:schemeClr>
                </a:solidFill>
                <a:latin typeface="微软雅黑" pitchFamily="34" charset="-122"/>
                <a:ea typeface="微软雅黑" pitchFamily="34" charset="-122"/>
              </a:rPr>
              <a:t>节点，反之亦然。</a:t>
            </a:r>
            <a:endParaRPr lang="zh-CN" altLang="en-US" sz="1400" dirty="0">
              <a:solidFill>
                <a:schemeClr val="bg1">
                  <a:lumMod val="50000"/>
                </a:schemeClr>
              </a:solidFill>
              <a:latin typeface="微软雅黑" pitchFamily="34" charset="-122"/>
              <a:ea typeface="微软雅黑" pitchFamily="34" charset="-122"/>
            </a:endParaRPr>
          </a:p>
        </p:txBody>
      </p:sp>
      <p:sp>
        <p:nvSpPr>
          <p:cNvPr id="5" name="矩形 4"/>
          <p:cNvSpPr/>
          <p:nvPr/>
        </p:nvSpPr>
        <p:spPr>
          <a:xfrm>
            <a:off x="214282" y="3214693"/>
            <a:ext cx="2000264" cy="523216"/>
          </a:xfrm>
          <a:prstGeom prst="rect">
            <a:avLst/>
          </a:prstGeom>
        </p:spPr>
        <p:txBody>
          <a:bodyPr wrap="square" lIns="91436" tIns="45718" rIns="91436" bIns="45718">
            <a:spAutoFit/>
          </a:bodyPr>
          <a:lstStyle/>
          <a:p>
            <a:r>
              <a:rPr lang="zh-CN" altLang="en-US" sz="1400" dirty="0">
                <a:solidFill>
                  <a:schemeClr val="bg1">
                    <a:lumMod val="50000"/>
                  </a:schemeClr>
                </a:solidFill>
                <a:latin typeface="微软雅黑" pitchFamily="34" charset="-122"/>
                <a:ea typeface="微软雅黑" pitchFamily="34" charset="-122"/>
              </a:rPr>
              <a:t>本质上即为产品生命周期全过程管理的整合</a:t>
            </a:r>
            <a:endParaRPr lang="zh-CN" altLang="en-US" sz="1400" dirty="0">
              <a:solidFill>
                <a:schemeClr val="bg1">
                  <a:lumMod val="50000"/>
                </a:schemeClr>
              </a:solidFill>
              <a:latin typeface="微软雅黑" pitchFamily="34" charset="-122"/>
              <a:ea typeface="微软雅黑" pitchFamily="34" charset="-122"/>
            </a:endParaRPr>
          </a:p>
        </p:txBody>
      </p:sp>
      <p:sp>
        <p:nvSpPr>
          <p:cNvPr id="6" name="矩形 5"/>
          <p:cNvSpPr/>
          <p:nvPr/>
        </p:nvSpPr>
        <p:spPr>
          <a:xfrm>
            <a:off x="5286380" y="642926"/>
            <a:ext cx="3500462" cy="1169547"/>
          </a:xfrm>
          <a:prstGeom prst="rect">
            <a:avLst/>
          </a:prstGeom>
        </p:spPr>
        <p:txBody>
          <a:bodyPr wrap="square" lIns="91436" tIns="45718" rIns="91436" bIns="45718">
            <a:spAutoFit/>
          </a:bodyPr>
          <a:lstStyle/>
          <a:p>
            <a:r>
              <a:rPr lang="zh-CN" altLang="en-US" sz="1400" dirty="0">
                <a:solidFill>
                  <a:schemeClr val="bg1">
                    <a:lumMod val="50000"/>
                  </a:schemeClr>
                </a:solidFill>
                <a:latin typeface="微软雅黑" pitchFamily="34" charset="-122"/>
                <a:ea typeface="微软雅黑" pitchFamily="34" charset="-122"/>
              </a:rPr>
              <a:t>理解成装备的集成，生产线的集成，车间的集成，价值网络也包括人的网络，包括研发网络，这些人的网络通过互联网，跟实体网络进行集成。所以我们说智慧工厂是人、设备、环境、数据的互动。</a:t>
            </a:r>
            <a:endParaRPr lang="zh-CN" altLang="en-US" sz="1400" dirty="0">
              <a:solidFill>
                <a:schemeClr val="bg1">
                  <a:lumMod val="50000"/>
                </a:schemeClr>
              </a:solidFill>
              <a:latin typeface="微软雅黑" pitchFamily="34" charset="-122"/>
              <a:ea typeface="微软雅黑" pitchFamily="34" charset="-122"/>
            </a:endParaRPr>
          </a:p>
        </p:txBody>
      </p:sp>
      <p:sp>
        <p:nvSpPr>
          <p:cNvPr id="11" name="矩形 10"/>
          <p:cNvSpPr/>
          <p:nvPr/>
        </p:nvSpPr>
        <p:spPr>
          <a:xfrm>
            <a:off x="251522" y="1"/>
            <a:ext cx="3508211" cy="523216"/>
          </a:xfrm>
          <a:prstGeom prst="rect">
            <a:avLst/>
          </a:prstGeom>
        </p:spPr>
        <p:txBody>
          <a:bodyPr wrap="square" lIns="91436" tIns="45718" rIns="91436" bIns="45718">
            <a:spAutoFit/>
          </a:bodyPr>
          <a:lstStyle/>
          <a:p>
            <a:r>
              <a:rPr kumimoji="1" lang="zh-CN" altLang="en-US" sz="2800" b="1" kern="0" dirty="0">
                <a:solidFill>
                  <a:srgbClr val="FFFFFF"/>
                </a:solidFill>
                <a:latin typeface="微软雅黑" pitchFamily="34" charset="-122"/>
                <a:ea typeface="微软雅黑" pitchFamily="34" charset="-122"/>
                <a:cs typeface="黑体" charset="0"/>
              </a:rPr>
              <a:t>工业</a:t>
            </a:r>
            <a:r>
              <a:rPr kumimoji="1" lang="en-US" altLang="zh-CN" sz="2800" b="1" kern="0" dirty="0">
                <a:solidFill>
                  <a:srgbClr val="FFFFFF"/>
                </a:solidFill>
                <a:latin typeface="微软雅黑" pitchFamily="34" charset="-122"/>
                <a:ea typeface="微软雅黑" pitchFamily="34" charset="-122"/>
                <a:cs typeface="黑体" charset="0"/>
              </a:rPr>
              <a:t>4.0</a:t>
            </a:r>
            <a:r>
              <a:rPr kumimoji="1" lang="zh-CN" altLang="en-US" sz="2800" b="1" kern="0" dirty="0">
                <a:solidFill>
                  <a:srgbClr val="FFFFFF"/>
                </a:solidFill>
                <a:latin typeface="微软雅黑" pitchFamily="34" charset="-122"/>
                <a:ea typeface="微软雅黑" pitchFamily="34" charset="-122"/>
                <a:cs typeface="黑体" charset="0"/>
              </a:rPr>
              <a:t>的三个核心</a:t>
            </a:r>
            <a:r>
              <a:rPr kumimoji="1" lang="en-US" altLang="zh-CN" sz="2800" b="1" kern="0" dirty="0">
                <a:solidFill>
                  <a:srgbClr val="FFFFFF"/>
                </a:solidFill>
                <a:latin typeface="微软雅黑" pitchFamily="34" charset="-122"/>
                <a:ea typeface="微软雅黑" pitchFamily="34" charset="-122"/>
                <a:cs typeface="黑体" charset="0"/>
              </a:rPr>
              <a:t>:</a:t>
            </a:r>
            <a:endParaRPr lang="zh-CN" altLang="en-US" sz="2800" dirty="0">
              <a:solidFill>
                <a:srgbClr val="FFFFFF"/>
              </a:solidFill>
            </a:endParaRPr>
          </a:p>
        </p:txBody>
      </p:sp>
    </p:spTree>
    <p:extLst>
      <p:ext uri="{BB962C8B-B14F-4D97-AF65-F5344CB8AC3E}">
        <p14:creationId xmlns:p14="http://schemas.microsoft.com/office/powerpoint/2010/main" val="60423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0|1.0|1.5|1.3|2.3|4.1|4.9|3.4|3.9|1.2|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392</TotalTime>
  <Words>2184</Words>
  <Application>Microsoft Macintosh PowerPoint</Application>
  <PresentationFormat>全屏显示(16:9)</PresentationFormat>
  <Paragraphs>745</Paragraphs>
  <Slides>62</Slides>
  <Notes>13</Notes>
  <HiddenSlides>0</HiddenSlides>
  <MMClips>0</MMClips>
  <ScaleCrop>false</ScaleCrop>
  <HeadingPairs>
    <vt:vector size="6" baseType="variant">
      <vt:variant>
        <vt:lpstr>主题</vt:lpstr>
      </vt:variant>
      <vt:variant>
        <vt:i4>2</vt:i4>
      </vt:variant>
      <vt:variant>
        <vt:lpstr>嵌入的 OLE 服务器</vt:lpstr>
      </vt:variant>
      <vt:variant>
        <vt:i4>4</vt:i4>
      </vt:variant>
      <vt:variant>
        <vt:lpstr>幻灯片标题</vt:lpstr>
      </vt:variant>
      <vt:variant>
        <vt:i4>62</vt:i4>
      </vt:variant>
    </vt:vector>
  </HeadingPairs>
  <TitlesOfParts>
    <vt:vector size="68" baseType="lpstr">
      <vt:lpstr>Office 主题</vt:lpstr>
      <vt:lpstr>自定义设计方案</vt:lpstr>
      <vt:lpstr>Visio.Drawing.11</vt:lpstr>
      <vt:lpstr>Drawing</vt:lpstr>
      <vt:lpstr>Microsoft Word 图片</vt:lpstr>
      <vt:lpstr>Visio</vt:lpstr>
      <vt:lpstr>PowerPoint 演示文稿</vt:lpstr>
      <vt:lpstr>PowerPoint 演示文稿</vt:lpstr>
      <vt:lpstr>PowerPoint 演示文稿</vt:lpstr>
      <vt:lpstr>背景：德国工业4.0 中国制造2025</vt:lpstr>
      <vt:lpstr>PowerPoint 演示文稿</vt:lpstr>
      <vt:lpstr>中国制造2025、德国工业4.0 必将成为占领制造业高地的一场PK</vt:lpstr>
      <vt:lpstr>PowerPoint 演示文稿</vt:lpstr>
      <vt:lpstr>PowerPoint 演示文稿</vt:lpstr>
      <vt:lpstr>PowerPoint 演示文稿</vt:lpstr>
      <vt:lpstr>中国制造2025</vt:lpstr>
      <vt:lpstr>中国制造2025主要内容： </vt:lpstr>
      <vt:lpstr>工业4.0的核心： (智能工厂+智能生产)</vt:lpstr>
      <vt:lpstr>PowerPoint 演示文稿</vt:lpstr>
      <vt:lpstr>PowerPoint 演示文稿</vt:lpstr>
      <vt:lpstr>PowerPoint 演示文稿</vt:lpstr>
      <vt:lpstr>PowerPoint 演示文稿</vt:lpstr>
      <vt:lpstr>产品生命周期与创新原动力</vt:lpstr>
      <vt:lpstr>PowerPoint 演示文稿</vt:lpstr>
      <vt:lpstr>PowerPoint 演示文稿</vt:lpstr>
      <vt:lpstr>用友All in One制造业解决方案</vt:lpstr>
      <vt:lpstr>用友All in One制造业解决方案</vt:lpstr>
      <vt:lpstr>C2M</vt:lpstr>
      <vt:lpstr>用友设计制造一体化的2个核心内容：</vt:lpstr>
      <vt:lpstr>用友ERP+PLM的数据一体化</vt:lpstr>
      <vt:lpstr>设计制造数据一体化</vt:lpstr>
      <vt:lpstr>PowerPoint 演示文稿</vt:lpstr>
      <vt:lpstr>项目过程是可以流程化的，流程化的就是可以管理的</vt:lpstr>
      <vt:lpstr>新产品研发(IPD集成产品开发)</vt:lpstr>
      <vt:lpstr>汽车行业TS16949/ APQP产品开发过程</vt:lpstr>
      <vt:lpstr>PowerPoint 演示文稿</vt:lpstr>
      <vt:lpstr>PowerPoint 演示文稿</vt:lpstr>
      <vt:lpstr>以项目为主线的新产品研发总体解决方案</vt:lpstr>
      <vt:lpstr>以项目管理为主线的产品全生命周期管理(1/2)</vt:lpstr>
      <vt:lpstr>以项目管理为主线的产品全生命周期管理(2/2) </vt:lpstr>
      <vt:lpstr>基于统一物料库的设计、工艺、生产集成</vt:lpstr>
      <vt:lpstr>PowerPoint 演示文稿</vt:lpstr>
      <vt:lpstr>产品全生命周期定义</vt:lpstr>
      <vt:lpstr>PowerPoint 演示文稿</vt:lpstr>
      <vt:lpstr>PowerPoint 演示文稿</vt:lpstr>
      <vt:lpstr>PowerPoint 演示文稿</vt:lpstr>
      <vt:lpstr>模块的定义</vt:lpstr>
      <vt:lpstr>PowerPoint 演示文稿</vt:lpstr>
      <vt:lpstr>基于模块的超级BOM建立</vt:lpstr>
      <vt:lpstr>模块参数和条件的设置</vt:lpstr>
      <vt:lpstr>PowerPoint 演示文稿</vt:lpstr>
      <vt:lpstr>PowerPoint 演示文稿</vt:lpstr>
      <vt:lpstr>信息化建设正确路径</vt:lpstr>
      <vt:lpstr>PowerPoint 演示文稿</vt:lpstr>
      <vt:lpstr>信息化整体实施思路</vt:lpstr>
      <vt:lpstr>设计制造一体化实施方法: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流程行业的PLM实践</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光锐 李</cp:lastModifiedBy>
  <cp:revision>34</cp:revision>
  <dcterms:created xsi:type="dcterms:W3CDTF">2016-04-19T05:34:13Z</dcterms:created>
  <dcterms:modified xsi:type="dcterms:W3CDTF">2016-04-27T03:55:09Z</dcterms:modified>
</cp:coreProperties>
</file>